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881704a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881704a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881704a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881704a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b884841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b884841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b884841b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b884841b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881704a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881704a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881704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881704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b881704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b881704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881704a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881704a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881704a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881704a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881704a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881704a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cambridgeenglish.org/exams/preliminary/exam-forma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document/d/1TQMRU_di8GlSL2nHCbGn3sbm6bMR-c0YJPMn-RNCuaE/ed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99850" y="1653675"/>
            <a:ext cx="7944300" cy="230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t>PET Speaking Exam</a:t>
            </a:r>
            <a:endParaRPr b="1"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2"/>
          <p:cNvPicPr preferRelativeResize="0"/>
          <p:nvPr/>
        </p:nvPicPr>
        <p:blipFill>
          <a:blip r:embed="rId3">
            <a:alphaModFix/>
          </a:blip>
          <a:stretch>
            <a:fillRect/>
          </a:stretch>
        </p:blipFill>
        <p:spPr>
          <a:xfrm>
            <a:off x="546150" y="152400"/>
            <a:ext cx="7911577"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nvSpPr>
        <p:spPr>
          <a:xfrm>
            <a:off x="307625" y="258400"/>
            <a:ext cx="8552100" cy="47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In </a:t>
            </a:r>
            <a:r>
              <a:rPr b="1" lang="en" sz="2400"/>
              <a:t>Part 4</a:t>
            </a:r>
            <a:r>
              <a:rPr lang="en" sz="2400"/>
              <a:t> you are asked questions related to the subject of Part 3, so, in this case it might be about your bedroom. In this part you talk to your partner, like you did in Part 2, therefore, remember to ask them questions.</a:t>
            </a:r>
            <a:endParaRPr sz="2400"/>
          </a:p>
          <a:p>
            <a:pPr indent="0" lvl="0" marL="0" rtl="0" algn="l">
              <a:spcBef>
                <a:spcPts val="0"/>
              </a:spcBef>
              <a:spcAft>
                <a:spcPts val="0"/>
              </a:spcAft>
              <a:buNone/>
            </a:pPr>
            <a:r>
              <a:t/>
            </a:r>
            <a:endParaRPr sz="2400"/>
          </a:p>
          <a:p>
            <a:pPr indent="0" lvl="0" marL="0" rtl="0" algn="l">
              <a:lnSpc>
                <a:spcPct val="150000"/>
              </a:lnSpc>
              <a:spcBef>
                <a:spcPts val="0"/>
              </a:spcBef>
              <a:spcAft>
                <a:spcPts val="0"/>
              </a:spcAft>
              <a:buNone/>
            </a:pPr>
            <a:r>
              <a:rPr b="1" lang="en" sz="2400"/>
              <a:t>Describe your bedroom.</a:t>
            </a:r>
            <a:endParaRPr b="1" sz="2400"/>
          </a:p>
          <a:p>
            <a:pPr indent="0" lvl="0" marL="0" rtl="0" algn="l">
              <a:lnSpc>
                <a:spcPct val="150000"/>
              </a:lnSpc>
              <a:spcBef>
                <a:spcPts val="0"/>
              </a:spcBef>
              <a:spcAft>
                <a:spcPts val="0"/>
              </a:spcAft>
              <a:buNone/>
            </a:pPr>
            <a:r>
              <a:rPr b="1" lang="en" sz="2400"/>
              <a:t>Do you like to spend time in your bedroom?</a:t>
            </a:r>
            <a:endParaRPr b="1" sz="2400"/>
          </a:p>
          <a:p>
            <a:pPr indent="0" lvl="0" marL="0" rtl="0" algn="l">
              <a:lnSpc>
                <a:spcPct val="150000"/>
              </a:lnSpc>
              <a:spcBef>
                <a:spcPts val="0"/>
              </a:spcBef>
              <a:spcAft>
                <a:spcPts val="0"/>
              </a:spcAft>
              <a:buNone/>
            </a:pPr>
            <a:r>
              <a:rPr b="1" lang="en" sz="2400"/>
              <a:t>What do you like about your bedroom?</a:t>
            </a:r>
            <a:endParaRPr b="1" sz="2400"/>
          </a:p>
          <a:p>
            <a:pPr indent="0" lvl="0" marL="0" rtl="0" algn="l">
              <a:lnSpc>
                <a:spcPct val="150000"/>
              </a:lnSpc>
              <a:spcBef>
                <a:spcPts val="0"/>
              </a:spcBef>
              <a:spcAft>
                <a:spcPts val="0"/>
              </a:spcAft>
              <a:buNone/>
            </a:pPr>
            <a:r>
              <a:rPr b="1" lang="en" sz="2400"/>
              <a:t>What would your perfect bedroom have in it?</a:t>
            </a:r>
            <a:endParaRPr b="1" sz="2400"/>
          </a:p>
          <a:p>
            <a:pPr indent="0" lvl="0" marL="0" rtl="0" algn="l">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699900" y="236325"/>
            <a:ext cx="7744200" cy="26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There are 4 parts in the PET Speaking Exam.</a:t>
            </a:r>
            <a:endParaRPr sz="3600"/>
          </a:p>
          <a:p>
            <a:pPr indent="0" lvl="0" marL="0" rtl="0" algn="l">
              <a:spcBef>
                <a:spcPts val="0"/>
              </a:spcBef>
              <a:spcAft>
                <a:spcPts val="0"/>
              </a:spcAft>
              <a:buNone/>
            </a:pPr>
            <a:r>
              <a:t/>
            </a:r>
            <a:endParaRPr sz="3600"/>
          </a:p>
          <a:p>
            <a:pPr indent="-457200" lvl="0" marL="457200" rtl="0" algn="l">
              <a:spcBef>
                <a:spcPts val="0"/>
              </a:spcBef>
              <a:spcAft>
                <a:spcPts val="0"/>
              </a:spcAft>
              <a:buSzPts val="3600"/>
              <a:buAutoNum type="arabicPeriod"/>
            </a:pPr>
            <a:r>
              <a:rPr lang="en" sz="3600"/>
              <a:t>Questions</a:t>
            </a:r>
            <a:endParaRPr sz="3600"/>
          </a:p>
          <a:p>
            <a:pPr indent="-457200" lvl="0" marL="457200" rtl="0" algn="l">
              <a:spcBef>
                <a:spcPts val="0"/>
              </a:spcBef>
              <a:spcAft>
                <a:spcPts val="0"/>
              </a:spcAft>
              <a:buSzPts val="3600"/>
              <a:buAutoNum type="arabicPeriod"/>
            </a:pPr>
            <a:r>
              <a:rPr lang="en" sz="3600"/>
              <a:t>Conversation</a:t>
            </a:r>
            <a:endParaRPr sz="3600"/>
          </a:p>
          <a:p>
            <a:pPr indent="-457200" lvl="0" marL="457200" rtl="0" algn="l">
              <a:spcBef>
                <a:spcPts val="0"/>
              </a:spcBef>
              <a:spcAft>
                <a:spcPts val="0"/>
              </a:spcAft>
              <a:buSzPts val="3600"/>
              <a:buAutoNum type="arabicPeriod"/>
            </a:pPr>
            <a:r>
              <a:rPr lang="en" sz="3600"/>
              <a:t>Describe a photo</a:t>
            </a:r>
            <a:endParaRPr sz="3600"/>
          </a:p>
          <a:p>
            <a:pPr indent="-457200" lvl="0" marL="457200" rtl="0" algn="l">
              <a:spcBef>
                <a:spcPts val="0"/>
              </a:spcBef>
              <a:spcAft>
                <a:spcPts val="0"/>
              </a:spcAft>
              <a:buSzPts val="3600"/>
              <a:buAutoNum type="arabicPeriod"/>
            </a:pPr>
            <a:r>
              <a:rPr lang="en" sz="3600"/>
              <a:t>Questions about the topic in part 3</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 sz="1200" u="sng">
                <a:solidFill>
                  <a:schemeClr val="hlink"/>
                </a:solidFill>
                <a:hlinkClick r:id="rId3"/>
              </a:rPr>
              <a:t>http://www.cambridgeenglish.org/exams/preliminary/exam-format/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356850" y="4269875"/>
            <a:ext cx="4011300" cy="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PET PART 1 SPEAKING - QUESTIONS</a:t>
            </a:r>
            <a:endParaRPr/>
          </a:p>
        </p:txBody>
      </p:sp>
      <p:sp>
        <p:nvSpPr>
          <p:cNvPr id="65" name="Google Shape;65;p15"/>
          <p:cNvSpPr txBox="1"/>
          <p:nvPr/>
        </p:nvSpPr>
        <p:spPr>
          <a:xfrm>
            <a:off x="356850" y="356850"/>
            <a:ext cx="8072100" cy="3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In the first part of the speaking exam, you are asked questions about you and your life.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solidFill>
                  <a:srgbClr val="9900FF"/>
                </a:solidFill>
              </a:rPr>
              <a:t>The topics include:</a:t>
            </a:r>
            <a:endParaRPr sz="2400">
              <a:solidFill>
                <a:srgbClr val="9900FF"/>
              </a:solidFill>
            </a:endParaRPr>
          </a:p>
          <a:p>
            <a:pPr indent="-381000" lvl="0" marL="457200" rtl="0" algn="l">
              <a:spcBef>
                <a:spcPts val="0"/>
              </a:spcBef>
              <a:spcAft>
                <a:spcPts val="0"/>
              </a:spcAft>
              <a:buSzPts val="2400"/>
              <a:buChar char="-"/>
            </a:pPr>
            <a:r>
              <a:rPr lang="en" sz="2400"/>
              <a:t>Your hometown</a:t>
            </a:r>
            <a:endParaRPr sz="2400"/>
          </a:p>
          <a:p>
            <a:pPr indent="-381000" lvl="0" marL="457200" rtl="0" algn="l">
              <a:spcBef>
                <a:spcPts val="0"/>
              </a:spcBef>
              <a:spcAft>
                <a:spcPts val="0"/>
              </a:spcAft>
              <a:buSzPts val="2400"/>
              <a:buChar char="-"/>
            </a:pPr>
            <a:r>
              <a:rPr lang="en" sz="2400"/>
              <a:t>Family &amp; Home</a:t>
            </a:r>
            <a:endParaRPr sz="2400"/>
          </a:p>
          <a:p>
            <a:pPr indent="-381000" lvl="0" marL="457200" rtl="0" algn="l">
              <a:spcBef>
                <a:spcPts val="0"/>
              </a:spcBef>
              <a:spcAft>
                <a:spcPts val="0"/>
              </a:spcAft>
              <a:buSzPts val="2400"/>
              <a:buChar char="-"/>
            </a:pPr>
            <a:r>
              <a:rPr lang="en" sz="2400"/>
              <a:t>Work &amp; Study</a:t>
            </a:r>
            <a:endParaRPr sz="2400"/>
          </a:p>
          <a:p>
            <a:pPr indent="-381000" lvl="0" marL="457200" rtl="0" algn="l">
              <a:spcBef>
                <a:spcPts val="0"/>
              </a:spcBef>
              <a:spcAft>
                <a:spcPts val="0"/>
              </a:spcAft>
              <a:buSzPts val="2400"/>
              <a:buChar char="-"/>
            </a:pPr>
            <a:r>
              <a:rPr lang="en" sz="2400"/>
              <a:t>Leisure</a:t>
            </a:r>
            <a:endParaRPr sz="2400"/>
          </a:p>
          <a:p>
            <a:pPr indent="-381000" lvl="0" marL="457200" rtl="0" algn="l">
              <a:spcBef>
                <a:spcPts val="0"/>
              </a:spcBef>
              <a:spcAft>
                <a:spcPts val="0"/>
              </a:spcAft>
              <a:buSzPts val="2400"/>
              <a:buChar char="-"/>
            </a:pPr>
            <a:r>
              <a:rPr lang="en" sz="2400"/>
              <a:t>Your future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492900" y="98450"/>
            <a:ext cx="8158200" cy="23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In </a:t>
            </a:r>
            <a:r>
              <a:rPr b="1" lang="en" sz="1800"/>
              <a:t>Part 2</a:t>
            </a:r>
            <a:r>
              <a:rPr lang="en" sz="1800"/>
              <a:t> of the Speaking exam you have to speak to your partner. You are given a situation to discuss.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solidFill>
                  <a:srgbClr val="FF0000"/>
                </a:solidFill>
              </a:rPr>
              <a:t>Remember</a:t>
            </a:r>
            <a:r>
              <a:rPr lang="en" sz="1800"/>
              <a:t>, it is like a game of tennis, you say what you think and why, then ask what the other person thinks, so you’re </a:t>
            </a:r>
            <a:r>
              <a:rPr lang="en" sz="1800">
                <a:solidFill>
                  <a:srgbClr val="9900FF"/>
                </a:solidFill>
              </a:rPr>
              <a:t>passing the conversation from one person to the other</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Make one comment each on each picture (unless you have a comment to make on what your partner has said) and move on, </a:t>
            </a:r>
            <a:r>
              <a:rPr lang="en" sz="1800">
                <a:solidFill>
                  <a:srgbClr val="9900FF"/>
                </a:solidFill>
              </a:rPr>
              <a:t>you must talk about each one THEN come to a conclusion</a:t>
            </a:r>
            <a:r>
              <a:rPr lang="en" sz="1800"/>
              <a:t>, try to avoid saying which is the best/most important/most useful until the end.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solidFill>
                  <a:srgbClr val="9900FF"/>
                </a:solidFill>
              </a:rPr>
              <a:t>Don’t talk too much</a:t>
            </a:r>
            <a:r>
              <a:rPr lang="en" sz="1800"/>
              <a:t> before passing to your partner, as this will affect your mark. </a:t>
            </a:r>
            <a:endParaRPr sz="1800"/>
          </a:p>
          <a:p>
            <a:pPr indent="0" lvl="0" marL="0" rtl="0" algn="l">
              <a:spcBef>
                <a:spcPts val="0"/>
              </a:spcBef>
              <a:spcAft>
                <a:spcPts val="0"/>
              </a:spcAft>
              <a:buNone/>
            </a:pPr>
            <a:r>
              <a:rPr lang="en" sz="1800"/>
              <a:t>If you see your partner is finding it difficult, try to help them with some questions, this is good for you and them.</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nvSpPr>
        <p:spPr>
          <a:xfrm>
            <a:off x="283000" y="467575"/>
            <a:ext cx="8466000" cy="12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USEFUL PHRASES FOR PART TWO</a:t>
            </a:r>
            <a:endParaRPr b="1" sz="2400"/>
          </a:p>
          <a:p>
            <a:pPr indent="0" lvl="0" marL="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I agree with you, because …</a:t>
            </a:r>
            <a:endParaRPr sz="2400"/>
          </a:p>
          <a:p>
            <a:pPr indent="-381000" lvl="0" marL="457200" rtl="0" algn="l">
              <a:spcBef>
                <a:spcPts val="0"/>
              </a:spcBef>
              <a:spcAft>
                <a:spcPts val="0"/>
              </a:spcAft>
              <a:buSzPts val="2400"/>
              <a:buChar char="-"/>
            </a:pPr>
            <a:r>
              <a:rPr lang="en" sz="2400"/>
              <a:t>Yes, you’re right, because …</a:t>
            </a:r>
            <a:endParaRPr sz="2400"/>
          </a:p>
          <a:p>
            <a:pPr indent="-381000" lvl="0" marL="457200" rtl="0" algn="l">
              <a:spcBef>
                <a:spcPts val="0"/>
              </a:spcBef>
              <a:spcAft>
                <a:spcPts val="0"/>
              </a:spcAft>
              <a:buSzPts val="2400"/>
              <a:buChar char="-"/>
            </a:pPr>
            <a:r>
              <a:rPr lang="en" sz="2400"/>
              <a:t>That’s true, because …</a:t>
            </a:r>
            <a:endParaRPr sz="2400"/>
          </a:p>
          <a:p>
            <a:pPr indent="-381000" lvl="0" marL="457200" rtl="0" algn="l">
              <a:spcBef>
                <a:spcPts val="0"/>
              </a:spcBef>
              <a:spcAft>
                <a:spcPts val="0"/>
              </a:spcAft>
              <a:buSzPts val="2400"/>
              <a:buChar char="-"/>
            </a:pPr>
            <a:r>
              <a:rPr lang="en" sz="2400"/>
              <a:t>I’m afraid I don’t agree with you, because …</a:t>
            </a:r>
            <a:endParaRPr sz="2400"/>
          </a:p>
          <a:p>
            <a:pPr indent="-381000" lvl="0" marL="457200" rtl="0" algn="l">
              <a:spcBef>
                <a:spcPts val="0"/>
              </a:spcBef>
              <a:spcAft>
                <a:spcPts val="0"/>
              </a:spcAft>
              <a:buSzPts val="2400"/>
              <a:buChar char="-"/>
            </a:pPr>
            <a:r>
              <a:rPr lang="en" sz="2400"/>
              <a:t>I see what you mean, but …</a:t>
            </a:r>
            <a:endParaRPr sz="2400"/>
          </a:p>
          <a:p>
            <a:pPr indent="-381000" lvl="0" marL="457200" rtl="0" algn="l">
              <a:spcBef>
                <a:spcPts val="0"/>
              </a:spcBef>
              <a:spcAft>
                <a:spcPts val="0"/>
              </a:spcAft>
              <a:buSzPts val="2400"/>
              <a:buChar char="-"/>
            </a:pPr>
            <a:r>
              <a:rPr lang="en" sz="2400"/>
              <a:t>That’s a good point, but on the other hand …</a:t>
            </a:r>
            <a:endParaRPr sz="2400"/>
          </a:p>
          <a:p>
            <a:pPr indent="-381000" lvl="0" marL="457200" rtl="0" algn="l">
              <a:spcBef>
                <a:spcPts val="0"/>
              </a:spcBef>
              <a:spcAft>
                <a:spcPts val="0"/>
              </a:spcAft>
              <a:buSzPts val="2400"/>
              <a:buChar char="-"/>
            </a:pPr>
            <a:r>
              <a:rPr lang="en" sz="2400"/>
              <a:t>Okay, let’s make a decision.</a:t>
            </a:r>
            <a:endParaRPr sz="2400"/>
          </a:p>
          <a:p>
            <a:pPr indent="-381000" lvl="0" marL="457200" rtl="0" algn="l">
              <a:spcBef>
                <a:spcPts val="0"/>
              </a:spcBef>
              <a:spcAft>
                <a:spcPts val="0"/>
              </a:spcAft>
              <a:buSzPts val="2400"/>
              <a:buChar char="-"/>
            </a:pPr>
            <a:r>
              <a:rPr lang="en" sz="2400"/>
              <a:t>Shall we come to a conclusion?</a:t>
            </a:r>
            <a:endParaRPr sz="2400"/>
          </a:p>
          <a:p>
            <a:pPr indent="-381000" lvl="0" marL="457200" rtl="0" algn="l">
              <a:spcBef>
                <a:spcPts val="0"/>
              </a:spcBef>
              <a:spcAft>
                <a:spcPts val="0"/>
              </a:spcAft>
              <a:buSzPts val="2400"/>
              <a:buChar char="-"/>
            </a:pPr>
            <a:r>
              <a:rPr lang="en" sz="2400"/>
              <a:t>Shall we agree to disagree?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8"/>
          <p:cNvPicPr preferRelativeResize="0"/>
          <p:nvPr/>
        </p:nvPicPr>
        <p:blipFill>
          <a:blip r:embed="rId3">
            <a:alphaModFix/>
          </a:blip>
          <a:stretch>
            <a:fillRect/>
          </a:stretch>
        </p:blipFill>
        <p:spPr>
          <a:xfrm>
            <a:off x="841475" y="1333700"/>
            <a:ext cx="5470999" cy="3576025"/>
          </a:xfrm>
          <a:prstGeom prst="rect">
            <a:avLst/>
          </a:prstGeom>
          <a:noFill/>
          <a:ln>
            <a:noFill/>
          </a:ln>
        </p:spPr>
      </p:pic>
      <p:sp>
        <p:nvSpPr>
          <p:cNvPr id="81" name="Google Shape;81;p18"/>
          <p:cNvSpPr txBox="1"/>
          <p:nvPr/>
        </p:nvSpPr>
        <p:spPr>
          <a:xfrm>
            <a:off x="319925" y="196875"/>
            <a:ext cx="8638200" cy="9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1C1C1C"/>
                </a:solidFill>
                <a:highlight>
                  <a:srgbClr val="FFFFFF"/>
                </a:highlight>
              </a:rPr>
              <a:t>A boy is leaving his school because his parents are going to work in another country. The students in his class want to give him a present. Talk together about the different</a:t>
            </a:r>
            <a:endParaRPr>
              <a:solidFill>
                <a:srgbClr val="1C1C1C"/>
              </a:solidFill>
              <a:highlight>
                <a:srgbClr val="FFFFFF"/>
              </a:highlight>
            </a:endParaRPr>
          </a:p>
          <a:p>
            <a:pPr indent="0" lvl="0" marL="0" rtl="0" algn="l">
              <a:spcBef>
                <a:spcPts val="0"/>
              </a:spcBef>
              <a:spcAft>
                <a:spcPts val="0"/>
              </a:spcAft>
              <a:buClr>
                <a:schemeClr val="dk1"/>
              </a:buClr>
              <a:buSzPts val="1100"/>
              <a:buFont typeface="Arial"/>
              <a:buNone/>
            </a:pPr>
            <a:r>
              <a:rPr lang="en">
                <a:solidFill>
                  <a:srgbClr val="1C1C1C"/>
                </a:solidFill>
                <a:highlight>
                  <a:srgbClr val="FFFFFF"/>
                </a:highlight>
              </a:rPr>
              <a:t>presents they could give him and then decide which would be best.</a:t>
            </a:r>
            <a:endParaRPr>
              <a:solidFill>
                <a:srgbClr val="1C1C1C"/>
              </a:solidFill>
              <a:highlight>
                <a:srgbClr val="FFFFFF"/>
              </a:highlight>
            </a:endParaRPr>
          </a:p>
          <a:p>
            <a:pPr indent="0" lvl="0" marL="0" rtl="0" algn="l">
              <a:spcBef>
                <a:spcPts val="0"/>
              </a:spcBef>
              <a:spcAft>
                <a:spcPts val="0"/>
              </a:spcAft>
              <a:buClr>
                <a:schemeClr val="dk1"/>
              </a:buClr>
              <a:buSzPts val="1100"/>
              <a:buFont typeface="Arial"/>
              <a:buNone/>
            </a:pPr>
            <a:r>
              <a:rPr lang="en">
                <a:solidFill>
                  <a:srgbClr val="1C1C1C"/>
                </a:solidFill>
                <a:highlight>
                  <a:srgbClr val="FFFFFF"/>
                </a:highlight>
              </a:rPr>
              <a:t>Here is a picture with some ideas to help you.</a:t>
            </a:r>
            <a:endParaRPr>
              <a:solidFill>
                <a:srgbClr val="1C1C1C"/>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9"/>
          <p:cNvPicPr preferRelativeResize="0"/>
          <p:nvPr/>
        </p:nvPicPr>
        <p:blipFill>
          <a:blip r:embed="rId3">
            <a:alphaModFix/>
          </a:blip>
          <a:stretch>
            <a:fillRect/>
          </a:stretch>
        </p:blipFill>
        <p:spPr>
          <a:xfrm>
            <a:off x="319925" y="1321400"/>
            <a:ext cx="5470999" cy="3576025"/>
          </a:xfrm>
          <a:prstGeom prst="rect">
            <a:avLst/>
          </a:prstGeom>
          <a:noFill/>
          <a:ln>
            <a:noFill/>
          </a:ln>
        </p:spPr>
      </p:pic>
      <p:sp>
        <p:nvSpPr>
          <p:cNvPr id="87" name="Google Shape;87;p19"/>
          <p:cNvSpPr txBox="1"/>
          <p:nvPr/>
        </p:nvSpPr>
        <p:spPr>
          <a:xfrm>
            <a:off x="319925" y="196875"/>
            <a:ext cx="8638200" cy="9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1C1C"/>
                </a:solidFill>
                <a:highlight>
                  <a:srgbClr val="FFFFFF"/>
                </a:highlight>
              </a:rPr>
              <a:t>A boy is leaving his school because his parents are going to work in another country. The students in his class want to give him a present. Talk together about the different</a:t>
            </a:r>
            <a:endParaRPr>
              <a:solidFill>
                <a:srgbClr val="1C1C1C"/>
              </a:solidFill>
              <a:highlight>
                <a:srgbClr val="FFFFFF"/>
              </a:highlight>
            </a:endParaRPr>
          </a:p>
          <a:p>
            <a:pPr indent="0" lvl="0" marL="0" rtl="0" algn="l">
              <a:spcBef>
                <a:spcPts val="0"/>
              </a:spcBef>
              <a:spcAft>
                <a:spcPts val="0"/>
              </a:spcAft>
              <a:buNone/>
            </a:pPr>
            <a:r>
              <a:rPr lang="en">
                <a:solidFill>
                  <a:srgbClr val="1C1C1C"/>
                </a:solidFill>
                <a:highlight>
                  <a:srgbClr val="FFFFFF"/>
                </a:highlight>
              </a:rPr>
              <a:t>presents they could give him and then decide which would be best.</a:t>
            </a:r>
            <a:endParaRPr>
              <a:solidFill>
                <a:srgbClr val="1C1C1C"/>
              </a:solidFill>
              <a:highlight>
                <a:srgbClr val="FFFFFF"/>
              </a:highlight>
            </a:endParaRPr>
          </a:p>
          <a:p>
            <a:pPr indent="0" lvl="0" marL="0" rtl="0" algn="l">
              <a:spcBef>
                <a:spcPts val="0"/>
              </a:spcBef>
              <a:spcAft>
                <a:spcPts val="0"/>
              </a:spcAft>
              <a:buNone/>
            </a:pPr>
            <a:r>
              <a:rPr lang="en">
                <a:solidFill>
                  <a:srgbClr val="1C1C1C"/>
                </a:solidFill>
                <a:highlight>
                  <a:srgbClr val="FFFFFF"/>
                </a:highlight>
              </a:rPr>
              <a:t>Here is a picture with some ideas to help you.</a:t>
            </a:r>
            <a:endParaRPr>
              <a:solidFill>
                <a:srgbClr val="1C1C1C"/>
              </a:solidFill>
              <a:highlight>
                <a:srgbClr val="FFFFFF"/>
              </a:highlight>
            </a:endParaRPr>
          </a:p>
          <a:p>
            <a:pPr indent="0" lvl="0" marL="0" rtl="0" algn="l">
              <a:spcBef>
                <a:spcPts val="0"/>
              </a:spcBef>
              <a:spcAft>
                <a:spcPts val="0"/>
              </a:spcAft>
              <a:buNone/>
            </a:pPr>
            <a:r>
              <a:t/>
            </a:r>
            <a:endParaRPr/>
          </a:p>
        </p:txBody>
      </p:sp>
      <p:sp>
        <p:nvSpPr>
          <p:cNvPr id="88" name="Google Shape;88;p19"/>
          <p:cNvSpPr txBox="1"/>
          <p:nvPr/>
        </p:nvSpPr>
        <p:spPr>
          <a:xfrm>
            <a:off x="5918825" y="1968800"/>
            <a:ext cx="3039300" cy="2744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Talk together about the different presents they could give him.</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en" sz="1800"/>
              <a:t>Which would be best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285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 </a:t>
            </a:r>
            <a:r>
              <a:rPr b="1" lang="en" sz="2400"/>
              <a:t>Part 3</a:t>
            </a:r>
            <a:r>
              <a:rPr lang="en" sz="2400"/>
              <a:t> of the exam you speak on your own for 1 minute, you are given a photo and have to describe it.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Think about:</a:t>
            </a:r>
            <a:endParaRPr sz="2400"/>
          </a:p>
          <a:p>
            <a:pPr indent="-381000" lvl="0" marL="457200" rtl="0" algn="l">
              <a:spcBef>
                <a:spcPts val="0"/>
              </a:spcBef>
              <a:spcAft>
                <a:spcPts val="0"/>
              </a:spcAft>
              <a:buSzPts val="2400"/>
              <a:buChar char="-"/>
            </a:pPr>
            <a:r>
              <a:rPr b="1" lang="en" sz="2400">
                <a:solidFill>
                  <a:srgbClr val="9900FF"/>
                </a:solidFill>
              </a:rPr>
              <a:t>Who</a:t>
            </a:r>
            <a:r>
              <a:rPr lang="en" sz="2400"/>
              <a:t> (Who can you see in the picture?)</a:t>
            </a:r>
            <a:endParaRPr sz="2400"/>
          </a:p>
          <a:p>
            <a:pPr indent="-381000" lvl="0" marL="457200" rtl="0" algn="l">
              <a:spcBef>
                <a:spcPts val="0"/>
              </a:spcBef>
              <a:spcAft>
                <a:spcPts val="0"/>
              </a:spcAft>
              <a:buSzPts val="2400"/>
              <a:buChar char="-"/>
            </a:pPr>
            <a:r>
              <a:rPr b="1" lang="en" sz="2400">
                <a:solidFill>
                  <a:srgbClr val="9900FF"/>
                </a:solidFill>
              </a:rPr>
              <a:t>What</a:t>
            </a:r>
            <a:r>
              <a:rPr lang="en" sz="2400"/>
              <a:t> (What is/are the person/people doing, What is the weather like? What is/are they wearing?)</a:t>
            </a:r>
            <a:endParaRPr sz="2400"/>
          </a:p>
          <a:p>
            <a:pPr indent="-381000" lvl="0" marL="457200" rtl="0" algn="l">
              <a:spcBef>
                <a:spcPts val="0"/>
              </a:spcBef>
              <a:spcAft>
                <a:spcPts val="0"/>
              </a:spcAft>
              <a:buSzPts val="2400"/>
              <a:buChar char="-"/>
            </a:pPr>
            <a:r>
              <a:rPr b="1" lang="en" sz="2400">
                <a:solidFill>
                  <a:srgbClr val="9900FF"/>
                </a:solidFill>
              </a:rPr>
              <a:t>Where</a:t>
            </a:r>
            <a:r>
              <a:rPr lang="en" sz="2400"/>
              <a:t> (Where is/are the people/place? Where are they? inside or outside)?</a:t>
            </a:r>
            <a:endParaRPr sz="2400"/>
          </a:p>
          <a:p>
            <a:pPr indent="-381000" lvl="0" marL="457200" rtl="0" algn="l">
              <a:spcBef>
                <a:spcPts val="0"/>
              </a:spcBef>
              <a:spcAft>
                <a:spcPts val="0"/>
              </a:spcAft>
              <a:buSzPts val="2400"/>
              <a:buChar char="-"/>
            </a:pPr>
            <a:r>
              <a:rPr b="1" lang="en" sz="2400">
                <a:solidFill>
                  <a:srgbClr val="9900FF"/>
                </a:solidFill>
              </a:rPr>
              <a:t>When</a:t>
            </a:r>
            <a:r>
              <a:rPr lang="en" sz="2400"/>
              <a:t> (Is it daytime or nighttime?)</a:t>
            </a:r>
            <a:endParaRPr sz="2400"/>
          </a:p>
          <a:p>
            <a:pPr indent="-381000" lvl="0" marL="457200" rtl="0" algn="l">
              <a:spcBef>
                <a:spcPts val="0"/>
              </a:spcBef>
              <a:spcAft>
                <a:spcPts val="0"/>
              </a:spcAft>
              <a:buSzPts val="2400"/>
              <a:buChar char="-"/>
            </a:pPr>
            <a:r>
              <a:rPr b="1" lang="en" sz="2400">
                <a:solidFill>
                  <a:srgbClr val="9900FF"/>
                </a:solidFill>
              </a:rPr>
              <a:t>Why</a:t>
            </a:r>
            <a:r>
              <a:rPr lang="en" sz="2400"/>
              <a:t> (Why might the people be there?)</a:t>
            </a:r>
            <a:endParaRPr sz="2400"/>
          </a:p>
          <a:p>
            <a:pPr indent="-381000" lvl="0" marL="457200" rtl="0" algn="l">
              <a:spcBef>
                <a:spcPts val="0"/>
              </a:spcBef>
              <a:spcAft>
                <a:spcPts val="0"/>
              </a:spcAft>
              <a:buSzPts val="2400"/>
              <a:buChar char="-"/>
            </a:pPr>
            <a:r>
              <a:rPr b="1" lang="en" sz="2400">
                <a:solidFill>
                  <a:srgbClr val="9900FF"/>
                </a:solidFill>
              </a:rPr>
              <a:t>How</a:t>
            </a:r>
            <a:r>
              <a:rPr lang="en" sz="2400"/>
              <a:t> (How are the people feeling?)</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1"/>
          <p:cNvPicPr preferRelativeResize="0"/>
          <p:nvPr/>
        </p:nvPicPr>
        <p:blipFill>
          <a:blip r:embed="rId3">
            <a:alphaModFix/>
          </a:blip>
          <a:stretch>
            <a:fillRect/>
          </a:stretch>
        </p:blipFill>
        <p:spPr>
          <a:xfrm>
            <a:off x="1107450" y="242025"/>
            <a:ext cx="6782549" cy="478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