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6A5634B-1542-4123-BECC-E42D7FAEE7D5}">
  <a:tblStyle styleId="{86A5634B-1542-4123-BECC-E42D7FAEE7D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GB"/>
              <a:t>Copyright © 2018 by Pearson Education      Gold Experience 2nd Edition C1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E3"/>
              </a:gs>
              <a:gs pos="27000">
                <a:srgbClr val="00A7E3"/>
              </a:gs>
              <a:gs pos="100000">
                <a:srgbClr val="CBE6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58"/>
          <p:cNvSpPr txBox="1">
            <a:spLocks/>
          </p:cNvSpPr>
          <p:nvPr/>
        </p:nvSpPr>
        <p:spPr>
          <a:xfrm>
            <a:off x="4260714" y="4716762"/>
            <a:ext cx="5222334" cy="9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lnSpc>
                <a:spcPct val="90000"/>
              </a:lnSpc>
              <a:buClr>
                <a:srgbClr val="9E3611"/>
              </a:buClr>
              <a:buSzPts val="900"/>
            </a:pPr>
            <a:r>
              <a:rPr lang="en-US" sz="3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7 – 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past modals</a:t>
            </a:r>
            <a:endParaRPr lang="en-US" sz="3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Shape 5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302746"/>
            <a:ext cx="6163056" cy="285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370801"/>
            <a:ext cx="1172994" cy="1172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450601" y="1845816"/>
            <a:ext cx="56300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needed to speak to the teacher.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96944" y="3461828"/>
            <a:ext cx="47003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needn’t have worried.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96944" y="5036442"/>
            <a:ext cx="69060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dared not to ask the teacher about the assignment. 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68076" y="1238782"/>
            <a:ext cx="8726724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 to: to say it was or wasn’t necessary to do something.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26678" y="2852906"/>
            <a:ext cx="8768122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2"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Needn’t have: to say something was done unnecessarily.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26678" y="4436703"/>
            <a:ext cx="8768122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3"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Dare to/dare not to: to mean ‘have the courage’ to do something.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50601" y="229387"/>
            <a:ext cx="10009119" cy="80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The use of </a:t>
            </a:r>
            <a:r>
              <a:rPr lang="en-US" sz="44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need </a:t>
            </a: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44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dare</a:t>
            </a:r>
            <a:endParaRPr sz="4400" b="0" i="1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9758675" y="5795773"/>
            <a:ext cx="2052600" cy="807300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do we make sentences using past modals?</a:t>
            </a: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0601" y="229387"/>
            <a:ext cx="10009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4400" b="1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Form: </a:t>
            </a: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past modals</a:t>
            </a:r>
            <a:endParaRPr sz="4400" i="0" u="none" strike="noStrike" cap="none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50601" y="989737"/>
            <a:ext cx="10491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Complete the table with the correct boxes.</a:t>
            </a:r>
            <a:endParaRPr sz="2000" b="0" i="0" u="none" strike="noStrike" cap="none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6" name="Shape 226"/>
          <p:cNvGraphicFramePr/>
          <p:nvPr/>
        </p:nvGraphicFramePr>
        <p:xfrm>
          <a:off x="311163" y="1531206"/>
          <a:ext cx="11569650" cy="2687250"/>
        </p:xfrm>
        <a:graphic>
          <a:graphicData uri="http://schemas.openxmlformats.org/drawingml/2006/table">
            <a:tbl>
              <a:tblPr firstRow="1" bandRow="1">
                <a:noFill/>
                <a:tableStyleId>{86A5634B-1542-4123-BECC-E42D7FAEE7D5}</a:tableStyleId>
              </a:tblPr>
              <a:tblGrid>
                <a:gridCol w="2839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3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3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must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gone out.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Angie and Tim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ought to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called.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needn’t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eaten.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Maxi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can’t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finished.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344150" y="1594875"/>
            <a:ext cx="27471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Subject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122900" y="5250450"/>
            <a:ext cx="27471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Past participle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122900" y="4937250"/>
            <a:ext cx="27471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Modal verb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122900" y="4624050"/>
            <a:ext cx="27471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Infinitive aux. </a:t>
            </a:r>
            <a:r>
              <a:rPr lang="en-US" sz="16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</a:t>
            </a:r>
            <a:endParaRPr sz="1600" b="0" i="1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450601" y="239081"/>
            <a:ext cx="10009119" cy="80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4400" b="1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Form: </a:t>
            </a: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past modals</a:t>
            </a:r>
            <a:endParaRPr sz="4400" i="0" u="none" strike="noStrike" cap="none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903368" y="5784850"/>
            <a:ext cx="2791327" cy="559053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 to practi</a:t>
            </a: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e...</a:t>
            </a: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311163" y="1531206"/>
          <a:ext cx="11569650" cy="2687250"/>
        </p:xfrm>
        <a:graphic>
          <a:graphicData uri="http://schemas.openxmlformats.org/drawingml/2006/table">
            <a:tbl>
              <a:tblPr firstRow="1" bandRow="1">
                <a:noFill/>
                <a:tableStyleId>{86A5634B-1542-4123-BECC-E42D7FAEE7D5}</a:tableStyleId>
              </a:tblPr>
              <a:tblGrid>
                <a:gridCol w="2839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3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3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Subject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Modal verb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Infinitive aux. have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Past participle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must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gone out.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Angie and Tim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ought to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called.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needn’t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eaten.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Maxi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can’t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finished.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9" name="Shape 239"/>
          <p:cNvSpPr/>
          <p:nvPr/>
        </p:nvSpPr>
        <p:spPr>
          <a:xfrm rot="-1578711">
            <a:off x="3998034" y="1277909"/>
            <a:ext cx="4037842" cy="872747"/>
          </a:xfrm>
          <a:prstGeom prst="arc">
            <a:avLst>
              <a:gd name="adj1" fmla="val 12498514"/>
              <a:gd name="adj2" fmla="val 20361664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11175" y="4218450"/>
            <a:ext cx="115698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						dared not to				     ask.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11100" y="4531650"/>
            <a:ext cx="11569800" cy="3132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						needed to				     speak to the teacher.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92836" y="5158055"/>
            <a:ext cx="631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Open Sans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the structures </a:t>
            </a:r>
            <a:r>
              <a:rPr lang="en-U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dare to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to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we just add a bare infinitive.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114586" y="329367"/>
            <a:ext cx="631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Open Sans"/>
              <a:buNone/>
            </a:pPr>
            <a:r>
              <a:rPr lang="en-U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Ought to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needn’t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what we call </a:t>
            </a:r>
            <a:r>
              <a:rPr lang="en-US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semi-modals.</a:t>
            </a:r>
            <a:r>
              <a:rPr lang="en-US" sz="18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They are not pure modals, but function in the same way.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8801" y="5500126"/>
            <a:ext cx="1239894" cy="123989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4450200" y="5521575"/>
            <a:ext cx="3133500" cy="1197000"/>
          </a:xfrm>
          <a:prstGeom prst="wedgeRoundRectCallout">
            <a:avLst>
              <a:gd name="adj1" fmla="val -78898"/>
              <a:gd name="adj2" fmla="val -3349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 sz="13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Reduced conditionals </a:t>
            </a:r>
            <a:r>
              <a:rPr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also have past modal verb forms. Look at this example.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 sz="13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She would have loved it </a:t>
            </a:r>
            <a:r>
              <a:rPr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300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she had come). </a:t>
            </a:r>
            <a:endParaRPr sz="13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Shape 246"/>
          <p:cNvSpPr/>
          <p:nvPr/>
        </p:nvSpPr>
        <p:spPr>
          <a:xfrm rot="-1578711">
            <a:off x="2979959" y="5213759"/>
            <a:ext cx="4037842" cy="872747"/>
          </a:xfrm>
          <a:prstGeom prst="arc">
            <a:avLst>
              <a:gd name="adj1" fmla="val 16956641"/>
              <a:gd name="adj2" fmla="val 20361664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857DE8E-076E-4F57-85B3-967018461E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Copyright © 2018 by Pearson Education      Gold Experience 2nd Edition C1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14975" y="1569950"/>
            <a:ext cx="1143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A: I read all the books on the list.	B: </a:t>
            </a:r>
            <a:r>
              <a:rPr lang="en-US" sz="1600" b="1"/>
              <a:t>That wasn’t necessary! </a:t>
            </a:r>
            <a:r>
              <a:rPr lang="en-US" sz="1600"/>
              <a:t>We only had to read the first two!</a:t>
            </a:r>
            <a:endParaRPr sz="1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2692" y="2058975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</a:rPr>
              <a:t>You ………………………….…… all the books on the list!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450601" y="229388"/>
            <a:ext cx="6749127" cy="79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 b="1" i="0" u="none" strike="noStrike" cap="none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Practice activities</a:t>
            </a:r>
            <a:endParaRPr sz="4400" b="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64551" y="905812"/>
            <a:ext cx="11480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Complete the sentences using a past modal structure. Use the part in bold to help you.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14975" y="2571350"/>
            <a:ext cx="1143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2"/>
            </a:pPr>
            <a:r>
              <a:rPr lang="en-US" sz="1600"/>
              <a:t>A: </a:t>
            </a:r>
            <a:r>
              <a:rPr lang="en-US" sz="1600" b="1"/>
              <a:t>I didn’t have the courage to go rock climbing </a:t>
            </a:r>
            <a:r>
              <a:rPr lang="en-US" sz="1600"/>
              <a:t>and now I regret it.</a:t>
            </a:r>
            <a:endParaRPr sz="1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514975" y="3568300"/>
            <a:ext cx="1143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3"/>
            </a:pPr>
            <a:r>
              <a:rPr lang="en-US" sz="1600"/>
              <a:t>A: Jenny seemed upset on the phone last week.	B: She had a cold. </a:t>
            </a:r>
            <a:r>
              <a:rPr lang="en-US" sz="1600" b="1"/>
              <a:t>It’s quite possible she still felt really ill.</a:t>
            </a:r>
            <a:endParaRPr sz="1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14975" y="4565250"/>
            <a:ext cx="1143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lang="en-US" sz="1600"/>
              <a:t>A: Phil flew back from holiday yesterday.	B: </a:t>
            </a:r>
            <a:r>
              <a:rPr lang="en-US" sz="1600" b="1"/>
              <a:t>That’s impossible. </a:t>
            </a:r>
            <a:r>
              <a:rPr lang="en-US" sz="1600"/>
              <a:t>There was a strike at the airport.</a:t>
            </a:r>
            <a:endParaRPr sz="1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14975" y="5454575"/>
            <a:ext cx="1143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5"/>
            </a:pPr>
            <a:r>
              <a:rPr lang="en-US" sz="1600"/>
              <a:t>A: </a:t>
            </a:r>
            <a:r>
              <a:rPr lang="en-US" sz="1600" b="1"/>
              <a:t>I can’t believe Eddie didn’t give me a lift! </a:t>
            </a:r>
            <a:r>
              <a:rPr lang="en-US" sz="1600"/>
              <a:t>I take him to work every day. </a:t>
            </a:r>
            <a:r>
              <a:rPr lang="en-US" sz="1600" b="1"/>
              <a:t>Very annoying!</a:t>
            </a:r>
            <a:endParaRPr sz="1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02692" y="3035650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</a:rPr>
              <a:t>I …………………………………………. and now I regret it.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002692" y="4104575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</a:rPr>
              <a:t>Jenny ……………………………………….. because she had a cold last week.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002692" y="5047713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</a:rPr>
              <a:t>Phil ……………………………….. yesterday because there was a strike at the airport.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002692" y="5868875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</a:rPr>
              <a:t>Eddie ……………………………………………….. ! I take him to work every day!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707625" y="1928238"/>
            <a:ext cx="245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rPr>
              <a:t>needn’t have read</a:t>
            </a:r>
            <a:endParaRPr sz="1600">
              <a:solidFill>
                <a:srgbClr val="00A7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336975" y="2875063"/>
            <a:ext cx="319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rPr>
              <a:t>dared not to go rock climbing</a:t>
            </a:r>
            <a:endParaRPr sz="1600">
              <a:solidFill>
                <a:srgbClr val="00A7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649675" y="3961400"/>
            <a:ext cx="391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rPr>
              <a:t>might/may have still felt really ill</a:t>
            </a:r>
            <a:endParaRPr sz="1600">
              <a:solidFill>
                <a:srgbClr val="00A7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707625" y="4915125"/>
            <a:ext cx="245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rPr>
              <a:t>can’t have flown</a:t>
            </a:r>
            <a:endParaRPr sz="1600">
              <a:solidFill>
                <a:srgbClr val="00A7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775525" y="5725675"/>
            <a:ext cx="36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rPr>
              <a:t>might/could have given me a lift</a:t>
            </a:r>
            <a:endParaRPr sz="1600">
              <a:solidFill>
                <a:srgbClr val="00A7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 idx="4294967295"/>
          </p:nvPr>
        </p:nvSpPr>
        <p:spPr>
          <a:xfrm>
            <a:off x="684838" y="76634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Modal verbs can also be called </a:t>
            </a:r>
            <a:r>
              <a:rPr lang="en-US" sz="44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attitude </a:t>
            </a: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verbs because that’s what they show.</a:t>
            </a:r>
            <a:r>
              <a:rPr lang="en-US" sz="4400" b="0" i="0" u="none" strike="noStrike" cap="none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4294967295"/>
          </p:nvPr>
        </p:nvSpPr>
        <p:spPr>
          <a:xfrm>
            <a:off x="684838" y="2739129"/>
            <a:ext cx="100584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Let’s look at:</a:t>
            </a:r>
            <a:endParaRPr sz="2000" b="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Open Sans"/>
              <a:buAutoNum type="arabicPeriod"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Using past modals to express:</a:t>
            </a:r>
            <a:endParaRPr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Open Sans"/>
              <a:buAutoNum type="alphaLcPeriod"/>
            </a:pPr>
            <a:r>
              <a:rPr lang="en-US" sz="16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Possibility and certainty.</a:t>
            </a:r>
            <a:endParaRPr sz="16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Open Sans"/>
              <a:buAutoNum type="alphaLcPeriod"/>
            </a:pPr>
            <a:r>
              <a:rPr lang="en-US" sz="16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An unfilled obligation, regret or criticism.</a:t>
            </a:r>
            <a:endParaRPr sz="16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Open Sans"/>
              <a:buAutoNum type="alphaLcPeriod"/>
            </a:pPr>
            <a:r>
              <a:rPr lang="en-US" sz="16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Predictions.</a:t>
            </a:r>
            <a:endParaRPr sz="16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Open Sans"/>
              <a:buAutoNum type="arabicPeriod"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The use of </a:t>
            </a:r>
            <a:r>
              <a:rPr lang="en-US" sz="20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need </a:t>
            </a: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20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dare</a:t>
            </a: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b="0" i="1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903368" y="5226518"/>
            <a:ext cx="2791327" cy="1117385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Possibility and certainty...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526875" y="3932525"/>
            <a:ext cx="542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She </a:t>
            </a:r>
            <a:r>
              <a:rPr lang="en-US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can’t have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forgotten because I spoke to her earlier.</a:t>
            </a:r>
            <a:endParaRPr sz="20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50601" y="229387"/>
            <a:ext cx="10009119" cy="80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express possibility and certainty</a:t>
            </a:r>
            <a:endParaRPr sz="440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50600" y="801495"/>
            <a:ext cx="10491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We can use past modals to express an element of possibility or certainty.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172602" y="1694710"/>
            <a:ext cx="3585592" cy="4065993"/>
            <a:chOff x="172602" y="1694710"/>
            <a:chExt cx="3585592" cy="4065993"/>
          </a:xfrm>
        </p:grpSpPr>
        <p:cxnSp>
          <p:nvCxnSpPr>
            <p:cNvPr id="75" name="Shape 75"/>
            <p:cNvCxnSpPr/>
            <p:nvPr/>
          </p:nvCxnSpPr>
          <p:spPr>
            <a:xfrm>
              <a:off x="3322491" y="1889480"/>
              <a:ext cx="0" cy="3666159"/>
            </a:xfrm>
            <a:prstGeom prst="straightConnector1">
              <a:avLst/>
            </a:prstGeom>
            <a:noFill/>
            <a:ln w="298450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 rot="10800000" flipH="1">
              <a:off x="2862583" y="1879194"/>
              <a:ext cx="895611" cy="1608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 rot="10800000" flipH="1">
              <a:off x="2862579" y="2742758"/>
              <a:ext cx="895611" cy="1608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 rot="10800000" flipH="1">
              <a:off x="2862579" y="3663030"/>
              <a:ext cx="895611" cy="1608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 rot="10800000" flipH="1">
              <a:off x="2844615" y="5538811"/>
              <a:ext cx="895611" cy="1608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0" name="Shape 80"/>
            <p:cNvSpPr txBox="1"/>
            <p:nvPr/>
          </p:nvSpPr>
          <p:spPr>
            <a:xfrm>
              <a:off x="181079" y="1694710"/>
              <a:ext cx="2695378" cy="422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100% sure it’s </a:t>
              </a:r>
              <a:r>
                <a:rPr lang="en-US" sz="1600" b="1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not</a:t>
              </a: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 true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1981001" y="3460191"/>
              <a:ext cx="887778" cy="422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50:50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172602" y="5338009"/>
              <a:ext cx="2695378" cy="422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100% sure it’s true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2417737" y="3668024"/>
              <a:ext cx="1807660" cy="347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Open Sans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CERTAINTY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/>
          <p:nvPr/>
        </p:nvSpPr>
        <p:spPr>
          <a:xfrm>
            <a:off x="1817625" y="5801879"/>
            <a:ext cx="2726100" cy="708000"/>
          </a:xfrm>
          <a:prstGeom prst="wedgeRoundRectCallout">
            <a:avLst>
              <a:gd name="adj1" fmla="val -66177"/>
              <a:gd name="adj2" fmla="val 31267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Put the responses on the cline. 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42" y="5535933"/>
            <a:ext cx="1239894" cy="123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3801" y="1498050"/>
            <a:ext cx="1594349" cy="15943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6759125" y="1863721"/>
            <a:ext cx="1965300" cy="708000"/>
          </a:xfrm>
          <a:prstGeom prst="wedgeRoundRectCallout">
            <a:avLst>
              <a:gd name="adj1" fmla="val 112733"/>
              <a:gd name="adj2" fmla="val 24958"/>
              <a:gd name="adj3" fmla="val 16667"/>
            </a:avLst>
          </a:prstGeom>
          <a:solidFill>
            <a:srgbClr val="ED6F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Tina isn’t here!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526875" y="4571250"/>
            <a:ext cx="542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She </a:t>
            </a:r>
            <a:r>
              <a:rPr lang="en-US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must have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got stuck in traffic. It’s terrible today. </a:t>
            </a:r>
            <a:endParaRPr sz="20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526875" y="5185250"/>
            <a:ext cx="542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She </a:t>
            </a:r>
            <a:r>
              <a:rPr lang="en-US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(well) have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decided not to come. I think she has a cold.</a:t>
            </a:r>
            <a:endParaRPr sz="20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526875" y="5801875"/>
            <a:ext cx="542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She </a:t>
            </a:r>
            <a:r>
              <a:rPr lang="en-US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could/might/may have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got lost on her way. This place is hard to find.</a:t>
            </a:r>
            <a:endParaRPr sz="20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0EE2FB5-0108-434F-AC2D-68F02D8407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Copyright © 2018 by Pearson Education      Gold Experience 2nd Edition C1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50601" y="229387"/>
            <a:ext cx="10009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express possibility and certainty</a:t>
            </a:r>
            <a:endParaRPr sz="440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4550" y="892175"/>
            <a:ext cx="11157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We can use past modals to </a:t>
            </a:r>
            <a:r>
              <a:rPr lang="en-US" sz="20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speculate </a:t>
            </a: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or make </a:t>
            </a:r>
            <a:r>
              <a:rPr lang="en-US" sz="20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deductions </a:t>
            </a: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about </a:t>
            </a:r>
            <a:r>
              <a:rPr lang="en-US" sz="20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certainty and possibility</a:t>
            </a: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417100" y="1598650"/>
            <a:ext cx="2726100" cy="747000"/>
          </a:xfrm>
          <a:prstGeom prst="wedgeRoundRectCallout">
            <a:avLst>
              <a:gd name="adj1" fmla="val 81983"/>
              <a:gd name="adj2" fmla="val 6623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Careful here. The opposite of </a:t>
            </a:r>
            <a:r>
              <a:rPr lang="en-US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must have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</a:t>
            </a:r>
            <a:r>
              <a:rPr lang="en-US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can’t have, </a:t>
            </a: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</a:t>
            </a:r>
            <a:r>
              <a:rPr lang="en-US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mustn’t have.</a:t>
            </a:r>
            <a:endParaRPr sz="1400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3417" y="1464408"/>
            <a:ext cx="1239894" cy="12398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84400" y="5867825"/>
            <a:ext cx="711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Mary </a:t>
            </a:r>
            <a:r>
              <a:rPr lang="en-US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could have earned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fortune, but she decided to give it all up to travel.</a:t>
            </a:r>
            <a:endParaRPr sz="20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450075" y="2907625"/>
            <a:ext cx="2726100" cy="910500"/>
          </a:xfrm>
          <a:prstGeom prst="wedgeRoundRectCallout">
            <a:avLst>
              <a:gd name="adj1" fmla="val 86517"/>
              <a:gd name="adj2" fmla="val -81282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can also use </a:t>
            </a: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could have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talk about a (missed) opportunity. Look at this example...</a:t>
            </a:r>
            <a:endParaRPr sz="1400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Shape 101"/>
          <p:cNvSpPr txBox="1"/>
          <p:nvPr/>
        </p:nvSpPr>
        <p:spPr>
          <a:xfrm rot="-5400000">
            <a:off x="-220950" y="3177475"/>
            <a:ext cx="1239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DA739"/>
                </a:solidFill>
                <a:latin typeface="Open Sans"/>
                <a:ea typeface="Open Sans"/>
                <a:cs typeface="Open Sans"/>
                <a:sym typeface="Open Sans"/>
              </a:rPr>
              <a:t>certainty</a:t>
            </a:r>
            <a:endParaRPr sz="1600">
              <a:solidFill>
                <a:srgbClr val="FDA7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Shape 102"/>
          <p:cNvSpPr/>
          <p:nvPr/>
        </p:nvSpPr>
        <p:spPr>
          <a:xfrm rot="-4401081">
            <a:off x="-1027507" y="1741121"/>
            <a:ext cx="4425102" cy="551162"/>
          </a:xfrm>
          <a:prstGeom prst="arc">
            <a:avLst>
              <a:gd name="adj1" fmla="val 11249701"/>
              <a:gd name="adj2" fmla="val 15080868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7664588" flipH="1">
            <a:off x="-455193" y="4598082"/>
            <a:ext cx="4425094" cy="582544"/>
          </a:xfrm>
          <a:prstGeom prst="arc">
            <a:avLst>
              <a:gd name="adj1" fmla="val 11178267"/>
              <a:gd name="adj2" fmla="val 15726623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 rot="-5400000">
            <a:off x="607375" y="3266838"/>
            <a:ext cx="1239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DA739"/>
                </a:solidFill>
                <a:latin typeface="Open Sans"/>
                <a:ea typeface="Open Sans"/>
                <a:cs typeface="Open Sans"/>
                <a:sym typeface="Open Sans"/>
              </a:rPr>
              <a:t>possibility</a:t>
            </a:r>
            <a:endParaRPr sz="1600">
              <a:solidFill>
                <a:srgbClr val="FDA7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/>
          <p:nvPr/>
        </p:nvSpPr>
        <p:spPr>
          <a:xfrm rot="589002">
            <a:off x="1282970" y="3686494"/>
            <a:ext cx="2503861" cy="551162"/>
          </a:xfrm>
          <a:prstGeom prst="arc">
            <a:avLst>
              <a:gd name="adj1" fmla="val 11063107"/>
              <a:gd name="adj2" fmla="val 12906301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903368" y="5226518"/>
            <a:ext cx="2791200" cy="1117500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Unfilled obligation, regret and criticism...</a:t>
            </a: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172602" y="1683998"/>
            <a:ext cx="5250885" cy="4076711"/>
            <a:chOff x="172602" y="1683998"/>
            <a:chExt cx="5250885" cy="4076711"/>
          </a:xfrm>
        </p:grpSpPr>
        <p:cxnSp>
          <p:nvCxnSpPr>
            <p:cNvPr id="108" name="Shape 108"/>
            <p:cNvCxnSpPr/>
            <p:nvPr/>
          </p:nvCxnSpPr>
          <p:spPr>
            <a:xfrm>
              <a:off x="3322491" y="1889480"/>
              <a:ext cx="0" cy="3666300"/>
            </a:xfrm>
            <a:prstGeom prst="straightConnector1">
              <a:avLst/>
            </a:prstGeom>
            <a:noFill/>
            <a:ln w="298450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 flipH="1">
              <a:off x="2862583" y="1879074"/>
              <a:ext cx="895500" cy="1620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Shape 110"/>
            <p:cNvCxnSpPr/>
            <p:nvPr/>
          </p:nvCxnSpPr>
          <p:spPr>
            <a:xfrm rot="10800000" flipH="1">
              <a:off x="2862579" y="2742638"/>
              <a:ext cx="895500" cy="1620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Shape 111"/>
            <p:cNvCxnSpPr/>
            <p:nvPr/>
          </p:nvCxnSpPr>
          <p:spPr>
            <a:xfrm rot="10800000" flipH="1">
              <a:off x="2862579" y="3662910"/>
              <a:ext cx="895500" cy="1620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Shape 112"/>
            <p:cNvCxnSpPr/>
            <p:nvPr/>
          </p:nvCxnSpPr>
          <p:spPr>
            <a:xfrm rot="10800000" flipH="1">
              <a:off x="2844615" y="5538691"/>
              <a:ext cx="895500" cy="16200"/>
            </a:xfrm>
            <a:prstGeom prst="straightConnector1">
              <a:avLst/>
            </a:prstGeom>
            <a:noFill/>
            <a:ln w="9525" cap="flat" cmpd="sng">
              <a:solidFill>
                <a:srgbClr val="00A7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Shape 113"/>
            <p:cNvSpPr txBox="1"/>
            <p:nvPr/>
          </p:nvSpPr>
          <p:spPr>
            <a:xfrm>
              <a:off x="181079" y="1694710"/>
              <a:ext cx="26955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100% sure it’s </a:t>
              </a:r>
              <a:r>
                <a:rPr lang="en-US" sz="1600" b="1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not</a:t>
              </a: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 true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981001" y="3460191"/>
              <a:ext cx="8877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50:50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72602" y="5338009"/>
              <a:ext cx="26955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7E3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00A7E3"/>
                  </a:solidFill>
                  <a:latin typeface="Open Sans"/>
                  <a:ea typeface="Open Sans"/>
                  <a:cs typeface="Open Sans"/>
                  <a:sym typeface="Open Sans"/>
                </a:rPr>
                <a:t>100% sure it’s true</a:t>
              </a:r>
              <a:endParaRPr sz="1600" b="0" i="0" u="none" strike="noStrike" cap="none">
                <a:solidFill>
                  <a:srgbClr val="00A7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799287" y="1683998"/>
              <a:ext cx="11031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Open Sans"/>
                <a:buNone/>
              </a:pPr>
              <a:r>
                <a:rPr lang="en-US" sz="1600" i="1" dirty="0"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sz="1600" b="0" i="1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an’t have</a:t>
              </a:r>
              <a:endParaRPr sz="1600" b="0" i="1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799287" y="2549602"/>
              <a:ext cx="16242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Open Sans"/>
                <a:buNone/>
              </a:pPr>
              <a:r>
                <a:rPr lang="en-US" sz="1600" i="1" dirty="0"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-US" sz="1600" b="0" i="1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ight/may have</a:t>
              </a:r>
              <a:endParaRPr sz="1600" b="0" i="1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3799501" y="3461876"/>
              <a:ext cx="1176900" cy="421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Open Sans"/>
                <a:buNone/>
              </a:pPr>
              <a:r>
                <a:rPr lang="en-US" sz="1600" i="1" dirty="0"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sz="1600" b="0" i="1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ould have</a:t>
              </a:r>
              <a:endParaRPr sz="1600" b="0" i="1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799287" y="5321049"/>
              <a:ext cx="11076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Open Sans"/>
                <a:buNone/>
              </a:pPr>
              <a:r>
                <a:rPr lang="en-US" sz="1600" i="1" dirty="0"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-US" sz="1600" b="0" i="1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ust have</a:t>
              </a:r>
              <a:endParaRPr sz="1600" b="0" i="1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2417679" y="3667943"/>
              <a:ext cx="18078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Open Sans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CERTAINTY</a:t>
              </a:r>
              <a:endPara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4902284" y="1902323"/>
            <a:ext cx="987580" cy="3652500"/>
            <a:chOff x="4902284" y="1902323"/>
            <a:chExt cx="987580" cy="3652500"/>
          </a:xfrm>
        </p:grpSpPr>
        <p:sp>
          <p:nvSpPr>
            <p:cNvPr id="122" name="Shape 122"/>
            <p:cNvSpPr/>
            <p:nvPr/>
          </p:nvSpPr>
          <p:spPr>
            <a:xfrm>
              <a:off x="4902284" y="1902323"/>
              <a:ext cx="562200" cy="365250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 rot="5400000">
              <a:off x="5048364" y="3519291"/>
              <a:ext cx="12780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49C4E"/>
                </a:buClr>
                <a:buSzPts val="1600"/>
                <a:buFont typeface="Open Sans"/>
                <a:buNone/>
              </a:pPr>
              <a:r>
                <a:rPr lang="en-US" sz="1600" b="0" i="0" u="none" strike="noStrike" cap="none">
                  <a:solidFill>
                    <a:srgbClr val="F49C4E"/>
                  </a:solidFill>
                  <a:latin typeface="Open Sans"/>
                  <a:ea typeface="Open Sans"/>
                  <a:cs typeface="Open Sans"/>
                  <a:sym typeface="Open Sans"/>
                </a:rPr>
                <a:t>opposites</a:t>
              </a:r>
              <a:endParaRPr sz="1600" b="0" i="0" u="none" strike="noStrike" cap="none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 rot="-551430">
            <a:off x="1161401" y="2844853"/>
            <a:ext cx="2858799" cy="551205"/>
          </a:xfrm>
          <a:prstGeom prst="arc">
            <a:avLst>
              <a:gd name="adj1" fmla="val 11249701"/>
              <a:gd name="adj2" fmla="val 21157691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ED72F78-2302-47B3-8BDC-F8F895D3B6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Copyright © 2018 by Pearson Education      Gold Experience 2nd Edition C1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Shape 129"/>
          <p:cNvGraphicFramePr/>
          <p:nvPr/>
        </p:nvGraphicFramePr>
        <p:xfrm>
          <a:off x="275325" y="2067091"/>
          <a:ext cx="11569675" cy="2787450"/>
        </p:xfrm>
        <a:graphic>
          <a:graphicData uri="http://schemas.openxmlformats.org/drawingml/2006/table">
            <a:tbl>
              <a:tblPr firstRow="1" bandRow="1">
                <a:noFill/>
                <a:tableStyleId>{86A5634B-1542-4123-BECC-E42D7FAEE7D5}</a:tableStyleId>
              </a:tblPr>
              <a:tblGrid>
                <a:gridCol w="3782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7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6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say something required or desired didn’t happen (or the opposite!)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Based on experience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show annoyance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/>
                    </a:p>
                  </a:txBody>
                  <a:tcPr marL="91450" marR="91450" marT="45725" marB="45725">
                    <a:solidFill>
                      <a:srgbClr val="CBE6F9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/>
                    </a:p>
                  </a:txBody>
                  <a:tcPr marL="91450" marR="91450" marT="45725" marB="45725">
                    <a:solidFill>
                      <a:srgbClr val="CBE6F9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50599" y="229375"/>
            <a:ext cx="110070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express an unfilled obligation, regret or criticism</a:t>
            </a:r>
            <a:endParaRPr sz="440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50600" y="1452675"/>
            <a:ext cx="11157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Match the examples to the specific uses in the table.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75325" y="4979450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Fred ought not to have called so late at night. He knows she’s ill.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75325" y="5741825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ought to have known that the exam was this morning.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167900" y="4979450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 could have let me know about the test earlier!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167900" y="5741825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should have told the truth to his parents.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8060475" y="4979450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Laura might have tried harder to find the coat of mine she lost!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8060475" y="5741825"/>
            <a:ext cx="3572400" cy="6924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shouldn’t have gone off the beaten track; it’s dangerous!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Shape 143"/>
          <p:cNvGraphicFramePr/>
          <p:nvPr/>
        </p:nvGraphicFramePr>
        <p:xfrm>
          <a:off x="275325" y="2067091"/>
          <a:ext cx="11569675" cy="2787450"/>
        </p:xfrm>
        <a:graphic>
          <a:graphicData uri="http://schemas.openxmlformats.org/drawingml/2006/table">
            <a:tbl>
              <a:tblPr firstRow="1" bandRow="1">
                <a:noFill/>
                <a:tableStyleId>{86A5634B-1542-4123-BECC-E42D7FAEE7D5}</a:tableStyleId>
              </a:tblPr>
              <a:tblGrid>
                <a:gridCol w="3782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7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6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say something required or desired didn’t happen (or the opposite!)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Based on experience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show annoyance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 should have told the truth to his parents.</a:t>
                      </a:r>
                      <a:endParaRPr sz="16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ought to have known that the exam was this morning!</a:t>
                      </a:r>
                      <a:endParaRPr sz="16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 could have let me know about the test earlier!</a:t>
                      </a:r>
                      <a:endParaRPr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 shouldn’t have gone off the beaten track; it’s dangerous!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Fred ought not to have called so late at night. He knows she’s ill.</a:t>
                      </a:r>
                      <a:endParaRPr sz="16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Laura might have tried harder to find the coat of mine she lost!</a:t>
                      </a:r>
                      <a:endParaRPr sz="16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CBE6F9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50599" y="229375"/>
            <a:ext cx="110070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express an unfilled obligation regret or criticism</a:t>
            </a:r>
            <a:endParaRPr sz="4400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50600" y="1452675"/>
            <a:ext cx="11157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Match the examples to the specific uses in the table.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17225" y="2930725"/>
            <a:ext cx="1261200" cy="262233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should have</a:t>
            </a: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78" y="5010720"/>
            <a:ext cx="1333185" cy="133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2065250" y="5061874"/>
            <a:ext cx="2253600" cy="1103700"/>
          </a:xfrm>
          <a:prstGeom prst="wedgeRoundRectCallout">
            <a:avLst>
              <a:gd name="adj1" fmla="val -62634"/>
              <a:gd name="adj2" fmla="val -806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Take note of the modal verbs we use to express these attitudes.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877875" y="3955103"/>
            <a:ext cx="1397100" cy="240159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shouldn’t have</a:t>
            </a: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574500" y="3981770"/>
            <a:ext cx="1755900" cy="240159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ought not to have</a:t>
            </a: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236150" y="2951958"/>
            <a:ext cx="1333200" cy="262233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ought to have</a:t>
            </a: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8629925" y="3955103"/>
            <a:ext cx="1162145" cy="247663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might have</a:t>
            </a: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8518550" y="2930725"/>
            <a:ext cx="1117200" cy="283466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could have</a:t>
            </a: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902750" y="5047374"/>
            <a:ext cx="2253600" cy="1103700"/>
          </a:xfrm>
          <a:prstGeom prst="wedgeRoundRectCallout">
            <a:avLst>
              <a:gd name="adj1" fmla="val -62634"/>
              <a:gd name="adj2" fmla="val -806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Remember that modal verbs can show many different attitudes.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903368" y="5226518"/>
            <a:ext cx="2791200" cy="1117500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Predictions...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0600" y="229375"/>
            <a:ext cx="11130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make a prediction</a:t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788639" y="5759034"/>
            <a:ext cx="2081400" cy="1001400"/>
          </a:xfrm>
          <a:prstGeom prst="cloudCallout">
            <a:avLst>
              <a:gd name="adj1" fmla="val -63422"/>
              <a:gd name="adj2" fmla="val -361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That the film started hours ago.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0475226" y="5303203"/>
            <a:ext cx="1218000" cy="628800"/>
          </a:xfrm>
          <a:prstGeom prst="cloudCallout">
            <a:avLst>
              <a:gd name="adj1" fmla="val -47174"/>
              <a:gd name="adj2" fmla="val -983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Yes.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954866" y="5188890"/>
            <a:ext cx="2247900" cy="1155000"/>
          </a:xfrm>
          <a:prstGeom prst="cloudCallout">
            <a:avLst>
              <a:gd name="adj1" fmla="val -76824"/>
              <a:gd name="adj2" fmla="val -564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The film should have finished.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225" y="1443203"/>
            <a:ext cx="2027100" cy="2027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5924750" y="1725600"/>
            <a:ext cx="3945300" cy="1312200"/>
          </a:xfrm>
          <a:prstGeom prst="wedgeRoundRectCallout">
            <a:avLst>
              <a:gd name="adj1" fmla="val -90275"/>
              <a:gd name="adj2" fmla="val -3188"/>
              <a:gd name="adj3" fmla="val 16667"/>
            </a:avLst>
          </a:prstGeom>
          <a:solidFill>
            <a:srgbClr val="A27D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film should have finished by now because it started hours ago.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646850" y="5303200"/>
            <a:ext cx="2738100" cy="926400"/>
          </a:xfrm>
          <a:prstGeom prst="wedgeRoundRectCallout">
            <a:avLst>
              <a:gd name="adj1" fmla="val -1454"/>
              <a:gd name="adj2" fmla="val -97949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information here is known?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869325" y="3850125"/>
            <a:ext cx="2823900" cy="1001400"/>
          </a:xfrm>
          <a:prstGeom prst="wedgeRoundRectCallout">
            <a:avLst>
              <a:gd name="adj1" fmla="val -121222"/>
              <a:gd name="adj2" fmla="val -11811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the prediction based on this known fact?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85550" y="3850125"/>
            <a:ext cx="2565300" cy="1081800"/>
          </a:xfrm>
          <a:prstGeom prst="wedgeRoundRectCallout">
            <a:avLst>
              <a:gd name="adj1" fmla="val 145437"/>
              <a:gd name="adj2" fmla="val -14649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is the prediction in this statement?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403" y="3396470"/>
            <a:ext cx="1333185" cy="133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50600" y="801495"/>
            <a:ext cx="10491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Look at what the girl says and answer the questions.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450600" y="229375"/>
            <a:ext cx="11130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To make a prediction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225" y="1443203"/>
            <a:ext cx="2027100" cy="20270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924750" y="1725600"/>
            <a:ext cx="3945300" cy="1312200"/>
          </a:xfrm>
          <a:prstGeom prst="wedgeRoundRectCallout">
            <a:avLst>
              <a:gd name="adj1" fmla="val -90275"/>
              <a:gd name="adj2" fmla="val -3188"/>
              <a:gd name="adj3" fmla="val 16667"/>
            </a:avLst>
          </a:prstGeom>
          <a:solidFill>
            <a:srgbClr val="A27D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film should have finished by now because it started hours ago.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646850" y="5303200"/>
            <a:ext cx="2738100" cy="1081800"/>
          </a:xfrm>
          <a:prstGeom prst="wedgeRoundRectCallout">
            <a:avLst>
              <a:gd name="adj1" fmla="val -1454"/>
              <a:gd name="adj2" fmla="val -97949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Notice how we use </a:t>
            </a:r>
            <a:r>
              <a:rPr lang="en-US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should have </a:t>
            </a: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make these types of predictions.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869325" y="3850125"/>
            <a:ext cx="2823900" cy="1001400"/>
          </a:xfrm>
          <a:prstGeom prst="wedgeRoundRectCallout">
            <a:avLst>
              <a:gd name="adj1" fmla="val -121222"/>
              <a:gd name="adj2" fmla="val -11811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is the known information on which the prediction is based.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85550" y="3850125"/>
            <a:ext cx="2565300" cy="1081800"/>
          </a:xfrm>
          <a:prstGeom prst="wedgeRoundRectCallout">
            <a:avLst>
              <a:gd name="adj1" fmla="val 145437"/>
              <a:gd name="adj2" fmla="val -14649"/>
              <a:gd name="adj3" fmla="val 16667"/>
            </a:avLst>
          </a:prstGeom>
          <a:solidFill>
            <a:srgbClr val="F49C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Here is the prediction...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403" y="3404720"/>
            <a:ext cx="1333185" cy="133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0600" y="1093270"/>
            <a:ext cx="10491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Open Sans"/>
              <a:buChar char="-"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based on known information.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Shape 186"/>
          <p:cNvSpPr/>
          <p:nvPr/>
        </p:nvSpPr>
        <p:spPr>
          <a:xfrm rot="-799030">
            <a:off x="470955" y="2991305"/>
            <a:ext cx="8539940" cy="620846"/>
          </a:xfrm>
          <a:prstGeom prst="arc">
            <a:avLst>
              <a:gd name="adj1" fmla="val 10966845"/>
              <a:gd name="adj2" fmla="val 21411389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 rot="-8100361">
            <a:off x="7938123" y="2679219"/>
            <a:ext cx="4037721" cy="872711"/>
          </a:xfrm>
          <a:prstGeom prst="arc">
            <a:avLst>
              <a:gd name="adj1" fmla="val 12498514"/>
              <a:gd name="adj2" fmla="val 20361664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903368" y="5226518"/>
            <a:ext cx="2791200" cy="1117500"/>
          </a:xfrm>
          <a:prstGeom prst="homePlate">
            <a:avLst>
              <a:gd name="adj" fmla="val 50000"/>
            </a:avLst>
          </a:prstGeom>
          <a:solidFill>
            <a:srgbClr val="00A7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use of </a:t>
            </a:r>
            <a:r>
              <a:rPr lang="en-US" sz="1600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 </a:t>
            </a: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600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dare...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 idx="4294967295"/>
          </p:nvPr>
        </p:nvSpPr>
        <p:spPr>
          <a:xfrm>
            <a:off x="450600" y="229375"/>
            <a:ext cx="11130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kkitt"/>
              <a:buNone/>
            </a:pP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The use of </a:t>
            </a:r>
            <a:r>
              <a:rPr lang="en-US" sz="44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need </a:t>
            </a: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4400" i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dare</a:t>
            </a:r>
            <a:endParaRPr i="1"/>
          </a:p>
        </p:txBody>
      </p:sp>
      <p:sp>
        <p:nvSpPr>
          <p:cNvPr id="194" name="Shape 194"/>
          <p:cNvSpPr/>
          <p:nvPr/>
        </p:nvSpPr>
        <p:spPr>
          <a:xfrm>
            <a:off x="6346145" y="6010929"/>
            <a:ext cx="1056000" cy="585000"/>
          </a:xfrm>
          <a:prstGeom prst="cloudCallout">
            <a:avLst>
              <a:gd name="adj1" fmla="val -63965"/>
              <a:gd name="adj2" fmla="val -6796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No.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475226" y="5303203"/>
            <a:ext cx="1218000" cy="628800"/>
          </a:xfrm>
          <a:prstGeom prst="cloudCallout">
            <a:avLst>
              <a:gd name="adj1" fmla="val -47174"/>
              <a:gd name="adj2" fmla="val -983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No.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954871" y="5188896"/>
            <a:ext cx="1136400" cy="628800"/>
          </a:xfrm>
          <a:prstGeom prst="cloudCallout">
            <a:avLst>
              <a:gd name="adj1" fmla="val -67518"/>
              <a:gd name="adj2" fmla="val -854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9C4E"/>
              </a:buClr>
              <a:buSzPts val="400"/>
              <a:buFont typeface="Open Sans"/>
              <a:buNone/>
            </a:pPr>
            <a:r>
              <a:rPr lang="en-US" sz="1600" i="1">
                <a:solidFill>
                  <a:srgbClr val="F49C4E"/>
                </a:solidFill>
                <a:latin typeface="Open Sans"/>
                <a:ea typeface="Open Sans"/>
                <a:cs typeface="Open Sans"/>
                <a:sym typeface="Open Sans"/>
              </a:rPr>
              <a:t>Yes.</a:t>
            </a:r>
            <a:endParaRPr sz="1600" b="0" i="1" u="none" strike="noStrike" cap="none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Copyright © 2018 by Pearson Education      Gold Experience 2nd Edition C1</a:t>
            </a:r>
            <a:endParaRPr sz="11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50600" y="801495"/>
            <a:ext cx="10491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00"/>
              <a:buFont typeface="Open Sans"/>
              <a:buNone/>
            </a:pPr>
            <a:r>
              <a:rPr lang="en-US" sz="20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Look at the conversation and answer the questions.</a:t>
            </a:r>
            <a:endParaRPr sz="2000" b="1" i="0" u="none" strike="noStrike" cap="none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050" y="1354000"/>
            <a:ext cx="1813874" cy="18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281" y="1353987"/>
            <a:ext cx="1813874" cy="181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231225" y="1354000"/>
            <a:ext cx="3049800" cy="1511400"/>
          </a:xfrm>
          <a:prstGeom prst="wedgeRoundRectCallout">
            <a:avLst>
              <a:gd name="adj1" fmla="val -72971"/>
              <a:gd name="adj2" fmla="val 5204"/>
              <a:gd name="adj3" fmla="val 16667"/>
            </a:avLst>
          </a:prstGeom>
          <a:solidFill>
            <a:srgbClr val="FCC1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needed to speak 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the teacher about the assignment, but I </a:t>
            </a:r>
            <a:r>
              <a:rPr lang="en-US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dared not to ask 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because I was so late starting it.</a:t>
            </a:r>
            <a:endParaRPr sz="180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464175" y="1354000"/>
            <a:ext cx="2891400" cy="1511400"/>
          </a:xfrm>
          <a:prstGeom prst="wedgeRoundRectCallout">
            <a:avLst>
              <a:gd name="adj1" fmla="val 62260"/>
              <a:gd name="adj2" fmla="val 2476"/>
              <a:gd name="adj3" fmla="val 16667"/>
            </a:avLst>
          </a:prstGeom>
          <a:solidFill>
            <a:srgbClr val="EA4E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lang="en-US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needn’t have worried. 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Everyone asked for an extension because it was so hard.</a:t>
            </a:r>
            <a:endParaRPr sz="180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5951" y="3156301"/>
            <a:ext cx="1239894" cy="1239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506605" y="4067688"/>
            <a:ext cx="3520500" cy="797100"/>
          </a:xfrm>
          <a:prstGeom prst="wedgeRoundRectCallout">
            <a:avLst>
              <a:gd name="adj1" fmla="val 85928"/>
              <a:gd name="adj2" fmla="val -44827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Look at what the girl says. Did she feel it was necessary to speak to the teacher?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132005" y="4971488"/>
            <a:ext cx="3520500" cy="797100"/>
          </a:xfrm>
          <a:prstGeom prst="wedgeRoundRectCallout">
            <a:avLst>
              <a:gd name="adj1" fmla="val -896"/>
              <a:gd name="adj2" fmla="val -107545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Did she have the courage to do it?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402155" y="4067688"/>
            <a:ext cx="3520500" cy="797100"/>
          </a:xfrm>
          <a:prstGeom prst="wedgeRoundRectCallout">
            <a:avLst>
              <a:gd name="adj1" fmla="val -71307"/>
              <a:gd name="adj2" fmla="val -44827"/>
              <a:gd name="adj3" fmla="val 16667"/>
            </a:avLst>
          </a:prstGeom>
          <a:solidFill>
            <a:srgbClr val="C9D5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Look at what the boy says. Was it necessary for the  girl to worry?</a:t>
            </a: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1225</Words>
  <Application>Microsoft Macintosh PowerPoint</Application>
  <PresentationFormat>Widescreen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Rokkitt</vt:lpstr>
      <vt:lpstr>Noto Sans Symbols</vt:lpstr>
      <vt:lpstr>Arial</vt:lpstr>
      <vt:lpstr>Rockwell</vt:lpstr>
      <vt:lpstr>Simple Light</vt:lpstr>
      <vt:lpstr>PowerPoint Presentation</vt:lpstr>
      <vt:lpstr>Modal verbs can also be called attitude verbs because that’s what they show. </vt:lpstr>
      <vt:lpstr>PowerPoint Presentation</vt:lpstr>
      <vt:lpstr>PowerPoint Presentation</vt:lpstr>
      <vt:lpstr>PowerPoint Presentation</vt:lpstr>
      <vt:lpstr>PowerPoint Presentation</vt:lpstr>
      <vt:lpstr>To make a prediction</vt:lpstr>
      <vt:lpstr>To make a prediction</vt:lpstr>
      <vt:lpstr>The use of need and dare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Rose, Gary</cp:lastModifiedBy>
  <cp:revision>6</cp:revision>
  <dcterms:modified xsi:type="dcterms:W3CDTF">2018-06-19T08:45:00Z</dcterms:modified>
</cp:coreProperties>
</file>