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58C7A8-158D-47AE-B482-172A71BF5A67}">
  <a:tblStyle styleId="{D058C7A8-158D-47AE-B482-172A71BF5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dd9df1f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dd9df1f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d9df1fc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dd9df1fc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d9df1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d9df1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fed025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fed025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fed0257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fed025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2b68e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2b68e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fed0257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fed0257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9e1f0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9e1f0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fed025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fed025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fed025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fed025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Perfect Simple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57770" l="0" r="0" t="0"/>
          <a:stretch/>
        </p:blipFill>
        <p:spPr>
          <a:xfrm>
            <a:off x="6762713" y="2168725"/>
            <a:ext cx="2305087" cy="12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208150" y="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the Present Perfect Continuous?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31950" y="1765025"/>
            <a:ext cx="82665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about an action that started in the past and ended recently.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802150" y="2250250"/>
            <a:ext cx="6478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Why doesn’t Lucy understand? 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31950" y="698225"/>
            <a:ext cx="82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about actions/situations that are continuing up to now.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802150" y="1219250"/>
            <a:ext cx="4366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 </a:t>
            </a:r>
            <a:r>
              <a:rPr b="1" lang="en" sz="1800">
                <a:solidFill>
                  <a:srgbClr val="0000FF"/>
                </a:solidFill>
              </a:rPr>
              <a:t>have been reading</a:t>
            </a:r>
            <a:r>
              <a:rPr lang="en" sz="1800">
                <a:solidFill>
                  <a:srgbClr val="0000FF"/>
                </a:solidFill>
              </a:rPr>
              <a:t> a great book.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31950" y="3593825"/>
            <a:ext cx="88974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about an action that started in the past and is still true - emphasis on time.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802150" y="4079050"/>
            <a:ext cx="55056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We </a:t>
            </a:r>
            <a:r>
              <a:rPr b="1" lang="en" sz="1800">
                <a:solidFill>
                  <a:srgbClr val="0000FF"/>
                </a:solidFill>
              </a:rPr>
              <a:t>have been waiting</a:t>
            </a:r>
            <a:r>
              <a:rPr lang="en" sz="1800">
                <a:solidFill>
                  <a:srgbClr val="0000FF"/>
                </a:solidFill>
              </a:rPr>
              <a:t> for three hours.  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We </a:t>
            </a:r>
            <a:r>
              <a:rPr b="1" lang="en" sz="1800">
                <a:solidFill>
                  <a:srgbClr val="0000FF"/>
                </a:solidFill>
              </a:rPr>
              <a:t>have waited</a:t>
            </a:r>
            <a:r>
              <a:rPr lang="en" sz="1800">
                <a:solidFill>
                  <a:srgbClr val="0000FF"/>
                </a:solidFill>
              </a:rPr>
              <a:t> three hours.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19378" l="0" r="0" t="20608"/>
          <a:stretch/>
        </p:blipFill>
        <p:spPr>
          <a:xfrm>
            <a:off x="7157975" y="698225"/>
            <a:ext cx="1871374" cy="11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802150" y="2675000"/>
            <a:ext cx="6478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Because she </a:t>
            </a:r>
            <a:r>
              <a:rPr b="1" lang="en" sz="1800">
                <a:solidFill>
                  <a:srgbClr val="0000FF"/>
                </a:solidFill>
              </a:rPr>
              <a:t>has been chatting</a:t>
            </a:r>
            <a:r>
              <a:rPr lang="en" sz="1800">
                <a:solidFill>
                  <a:srgbClr val="0000FF"/>
                </a:solidFill>
              </a:rPr>
              <a:t> to her friend all lesson and </a:t>
            </a:r>
            <a:r>
              <a:rPr b="1" lang="en" sz="1800">
                <a:solidFill>
                  <a:srgbClr val="0000FF"/>
                </a:solidFill>
              </a:rPr>
              <a:t>hasn’t been paying</a:t>
            </a:r>
            <a:r>
              <a:rPr lang="en" sz="1800">
                <a:solidFill>
                  <a:srgbClr val="0000FF"/>
                </a:solidFill>
              </a:rPr>
              <a:t> attention. 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2425"/>
            <a:ext cx="8811351" cy="33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2897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Perfect simple or continuous?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723550"/>
            <a:ext cx="77343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arenR"/>
            </a:pPr>
            <a:r>
              <a:rPr lang="en" sz="2400">
                <a:solidFill>
                  <a:srgbClr val="000000"/>
                </a:solidFill>
              </a:rPr>
              <a:t>Have you lived in Bilbao for very long? </a:t>
            </a:r>
            <a:br>
              <a:rPr lang="en" sz="2400">
                <a:solidFill>
                  <a:srgbClr val="000000"/>
                </a:solidFill>
              </a:rPr>
            </a:br>
            <a:r>
              <a:rPr i="1" lang="en" sz="2400">
                <a:solidFill>
                  <a:srgbClr val="000000"/>
                </a:solidFill>
              </a:rPr>
              <a:t>I </a:t>
            </a:r>
            <a:r>
              <a:rPr b="1" i="1" lang="en" sz="2400">
                <a:solidFill>
                  <a:srgbClr val="000000"/>
                </a:solidFill>
              </a:rPr>
              <a:t>have lived</a:t>
            </a:r>
            <a:r>
              <a:rPr i="1" lang="en" sz="2400">
                <a:solidFill>
                  <a:srgbClr val="000000"/>
                </a:solidFill>
              </a:rPr>
              <a:t> in Bilbao since 2017</a:t>
            </a:r>
            <a:r>
              <a:rPr i="1" lang="en" sz="2400">
                <a:solidFill>
                  <a:srgbClr val="000000"/>
                </a:solidFill>
              </a:rPr>
              <a:t>.</a:t>
            </a:r>
            <a:endParaRPr i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	             		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11700" y="3686275"/>
            <a:ext cx="7734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2) 	How long have you been living in Bilbao? 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	</a:t>
            </a:r>
            <a:r>
              <a:rPr i="1" lang="en" sz="2400">
                <a:solidFill>
                  <a:srgbClr val="FFFFFF"/>
                </a:solidFill>
              </a:rPr>
              <a:t>I </a:t>
            </a:r>
            <a:r>
              <a:rPr b="1" i="1" lang="en" sz="2400">
                <a:solidFill>
                  <a:srgbClr val="FFFFFF"/>
                </a:solidFill>
              </a:rPr>
              <a:t>have been</a:t>
            </a:r>
            <a:r>
              <a:rPr b="1" i="1" lang="en" sz="2400">
                <a:solidFill>
                  <a:srgbClr val="FFFFFF"/>
                </a:solidFill>
              </a:rPr>
              <a:t> living</a:t>
            </a:r>
            <a:r>
              <a:rPr i="1" lang="en" sz="2400">
                <a:solidFill>
                  <a:srgbClr val="FFFFFF"/>
                </a:solidFill>
              </a:rPr>
              <a:t> here for more than two years.</a:t>
            </a:r>
            <a:endParaRPr i="1" sz="2400"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52350" y="851000"/>
            <a:ext cx="890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Aren’t both used to </a:t>
            </a:r>
            <a:r>
              <a:rPr lang="en" sz="1800">
                <a:solidFill>
                  <a:schemeClr val="dk2"/>
                </a:solidFill>
              </a:rPr>
              <a:t>talk about situations that started in the past and are still true now?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617" y="786200"/>
            <a:ext cx="2512683" cy="17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49" y="3115610"/>
            <a:ext cx="1708750" cy="19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897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about events or actions of the past.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923875"/>
            <a:ext cx="6972000" cy="1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Yesterday, I ate 3 apples.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Today, I have eaten 3 apples.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Last month, she drank 4 litres of milk.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This month, she has drunk 5 litres of milk.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		             		</a:t>
            </a:r>
            <a:endParaRPr sz="2400"/>
          </a:p>
        </p:txBody>
      </p:sp>
      <p:sp>
        <p:nvSpPr>
          <p:cNvPr id="67" name="Google Shape;67;p15"/>
          <p:cNvSpPr txBox="1"/>
          <p:nvPr/>
        </p:nvSpPr>
        <p:spPr>
          <a:xfrm>
            <a:off x="2736275" y="4033900"/>
            <a:ext cx="554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subject + </a:t>
            </a:r>
            <a:r>
              <a:rPr lang="en" sz="2400">
                <a:solidFill>
                  <a:srgbClr val="FF0000"/>
                </a:solidFill>
              </a:rPr>
              <a:t>have/has + past participle. 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489375" y="4554075"/>
            <a:ext cx="7654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The past participle of regular verbs end in -ed, just like in the past simple.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721525" y="3351125"/>
            <a:ext cx="69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So, how do we </a:t>
            </a:r>
            <a:r>
              <a:rPr b="1" i="1" lang="en" sz="2400"/>
              <a:t>form</a:t>
            </a:r>
            <a:r>
              <a:rPr lang="en" sz="2400"/>
              <a:t> the Present Perfect Simple?</a:t>
            </a:r>
            <a:endParaRPr sz="2400"/>
          </a:p>
        </p:txBody>
      </p:sp>
      <p:sp>
        <p:nvSpPr>
          <p:cNvPr id="70" name="Google Shape;70;p15"/>
          <p:cNvSpPr txBox="1"/>
          <p:nvPr/>
        </p:nvSpPr>
        <p:spPr>
          <a:xfrm>
            <a:off x="1721525" y="2741525"/>
            <a:ext cx="69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Which past action is connected to now</a:t>
            </a: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7100" y="23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the Present Perfect Simple?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7100" y="94535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Tell me,</a:t>
            </a:r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231800" y="1360600"/>
            <a:ext cx="482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Has yesterday finished? </a:t>
            </a:r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231800" y="1829500"/>
            <a:ext cx="482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Has last month finished? </a:t>
            </a:r>
            <a:endParaRPr sz="2400"/>
          </a:p>
        </p:txBody>
      </p:sp>
      <p:sp>
        <p:nvSpPr>
          <p:cNvPr id="79" name="Google Shape;79;p16"/>
          <p:cNvSpPr txBox="1"/>
          <p:nvPr/>
        </p:nvSpPr>
        <p:spPr>
          <a:xfrm>
            <a:off x="231800" y="2298400"/>
            <a:ext cx="482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Has today finished? </a:t>
            </a:r>
            <a:endParaRPr sz="2400"/>
          </a:p>
        </p:txBody>
      </p:sp>
      <p:sp>
        <p:nvSpPr>
          <p:cNvPr id="80" name="Google Shape;80;p16"/>
          <p:cNvSpPr txBox="1"/>
          <p:nvPr/>
        </p:nvSpPr>
        <p:spPr>
          <a:xfrm>
            <a:off x="231800" y="2767300"/>
            <a:ext cx="4825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Has this month/year finished? </a:t>
            </a:r>
            <a:endParaRPr sz="2400"/>
          </a:p>
        </p:txBody>
      </p:sp>
      <p:sp>
        <p:nvSpPr>
          <p:cNvPr id="81" name="Google Shape;81;p16"/>
          <p:cNvSpPr txBox="1"/>
          <p:nvPr/>
        </p:nvSpPr>
        <p:spPr>
          <a:xfrm>
            <a:off x="267100" y="3377475"/>
            <a:ext cx="64125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the time has finished, we use…?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67100" y="4056950"/>
            <a:ext cx="6309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When the time still hasn't finished, we use…?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7100" y="23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three statements have in common?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flipH="1" rot="10800000">
            <a:off x="395425" y="1696975"/>
            <a:ext cx="8270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563750" y="1416900"/>
            <a:ext cx="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67100" y="11101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PAST </a:t>
            </a:r>
            <a:endParaRPr sz="2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951150" y="11101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NOW</a:t>
            </a:r>
            <a:r>
              <a:rPr lang="en" sz="2400"/>
              <a:t> </a:t>
            </a:r>
            <a:endParaRPr sz="2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166925" y="1110100"/>
            <a:ext cx="16572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FUTURE</a:t>
            </a:r>
            <a:r>
              <a:rPr lang="en" sz="2400"/>
              <a:t> 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922" y="14188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flipH="1" rot="10800000">
            <a:off x="395425" y="3144775"/>
            <a:ext cx="8270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4563750" y="2864700"/>
            <a:ext cx="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67100" y="25579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PAST </a:t>
            </a:r>
            <a:endParaRPr sz="24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951150" y="25579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NOW </a:t>
            </a:r>
            <a:endParaRPr sz="24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166925" y="2557900"/>
            <a:ext cx="16572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FUTURE </a:t>
            </a:r>
            <a:endParaRPr sz="24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22" y="28666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 flipH="1" rot="10800000">
            <a:off x="395425" y="4516375"/>
            <a:ext cx="82707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4563750" y="4236300"/>
            <a:ext cx="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67100" y="39295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PAST </a:t>
            </a:r>
            <a:endParaRPr sz="24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951150" y="3929500"/>
            <a:ext cx="12417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NOW </a:t>
            </a:r>
            <a:endParaRPr sz="24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166925" y="3929500"/>
            <a:ext cx="16572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FUTURE </a:t>
            </a:r>
            <a:endParaRPr sz="24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122" y="28666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922" y="28666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522" y="4238275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>
            <a:stCxn id="107" idx="3"/>
          </p:cNvCxnSpPr>
          <p:nvPr/>
        </p:nvCxnSpPr>
        <p:spPr>
          <a:xfrm>
            <a:off x="1834222" y="4524625"/>
            <a:ext cx="2727600" cy="900"/>
          </a:xfrm>
          <a:prstGeom prst="straightConnector1">
            <a:avLst/>
          </a:prstGeom>
          <a:noFill/>
          <a:ln cap="flat" cmpd="sng" w="152400">
            <a:solidFill>
              <a:srgbClr val="3C78D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>
            <p:ph type="title"/>
          </p:nvPr>
        </p:nvSpPr>
        <p:spPr>
          <a:xfrm>
            <a:off x="419500" y="695100"/>
            <a:ext cx="41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 have eaten squid.</a:t>
            </a:r>
            <a:endParaRPr i="1"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19500" y="2219100"/>
            <a:ext cx="41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 have eaten squid 3 times.</a:t>
            </a:r>
            <a:endParaRPr i="1"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419500" y="3590700"/>
            <a:ext cx="56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 have eaten squid since the age of 8.</a:t>
            </a:r>
            <a:endParaRPr i="1"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5192850" y="695100"/>
            <a:ext cx="206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ate squid.</a:t>
            </a:r>
            <a:endParaRPr i="1" sz="2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413" y="141887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18"/>
          <p:cNvGraphicFramePr/>
          <p:nvPr/>
        </p:nvGraphicFramePr>
        <p:xfrm>
          <a:off x="267100" y="9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{D058C7A8-158D-47AE-B482-172A71BF5A67}</a:tableStyleId>
              </a:tblPr>
              <a:tblGrid>
                <a:gridCol w="4305150"/>
                <a:gridCol w="4305150"/>
              </a:tblGrid>
              <a:tr h="69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rgbClr val="FF99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Use Past Simple</a:t>
                      </a:r>
                      <a:endParaRPr sz="2400" u="sng">
                        <a:solidFill>
                          <a:srgbClr val="FF99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sng">
                          <a:solidFill>
                            <a:srgbClr val="FF99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Use Present Perfect Simple</a:t>
                      </a:r>
                      <a:endParaRPr sz="2400" u="sng">
                        <a:solidFill>
                          <a:srgbClr val="FF99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6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Last year...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This year...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Last month...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This month...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Yesterday...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Today...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Last week...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This week...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6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 2017...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8"/>
          <p:cNvSpPr txBox="1"/>
          <p:nvPr>
            <p:ph type="title"/>
          </p:nvPr>
        </p:nvSpPr>
        <p:spPr>
          <a:xfrm>
            <a:off x="267100" y="23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the Present Perfect Simple?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208150" y="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the Present Perfect Simple?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31950" y="1765025"/>
            <a:ext cx="82665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about an action that started and finished in the past but the time is unknown or unimportant.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02150" y="2514650"/>
            <a:ext cx="67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Why is Sarah not playing tennis?  She </a:t>
            </a:r>
            <a:r>
              <a:rPr b="1" lang="en" sz="1800">
                <a:solidFill>
                  <a:srgbClr val="0000FF"/>
                </a:solidFill>
              </a:rPr>
              <a:t>has broken</a:t>
            </a:r>
            <a:r>
              <a:rPr lang="en" sz="1800">
                <a:solidFill>
                  <a:srgbClr val="0000FF"/>
                </a:solidFill>
              </a:rPr>
              <a:t> her leg.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31950" y="3929750"/>
            <a:ext cx="5747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When we use </a:t>
            </a:r>
            <a:r>
              <a:rPr i="1" lang="en" sz="1800">
                <a:solidFill>
                  <a:schemeClr val="dk2"/>
                </a:solidFill>
              </a:rPr>
              <a:t>ever, never, already, yet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i="1" lang="en" sz="1800">
                <a:solidFill>
                  <a:schemeClr val="dk2"/>
                </a:solidFill>
              </a:rPr>
              <a:t>just.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02150" y="4338000"/>
            <a:ext cx="7596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Have</a:t>
            </a:r>
            <a:r>
              <a:rPr lang="en" sz="1800">
                <a:solidFill>
                  <a:srgbClr val="0000FF"/>
                </a:solidFill>
              </a:rPr>
              <a:t> you </a:t>
            </a:r>
            <a:r>
              <a:rPr i="1" lang="en" sz="1800">
                <a:solidFill>
                  <a:srgbClr val="0000FF"/>
                </a:solidFill>
              </a:rPr>
              <a:t>ever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b</a:t>
            </a:r>
            <a:r>
              <a:rPr b="1" lang="en" sz="1800">
                <a:solidFill>
                  <a:srgbClr val="0000FF"/>
                </a:solidFill>
              </a:rPr>
              <a:t>een</a:t>
            </a:r>
            <a:r>
              <a:rPr lang="en" sz="1800">
                <a:solidFill>
                  <a:srgbClr val="0000FF"/>
                </a:solidFill>
              </a:rPr>
              <a:t> to Timbuktu?</a:t>
            </a:r>
            <a:r>
              <a:rPr lang="en" sz="1800">
                <a:solidFill>
                  <a:srgbClr val="0000FF"/>
                </a:solidFill>
              </a:rPr>
              <a:t>  No, </a:t>
            </a:r>
            <a:r>
              <a:rPr b="1" lang="en" sz="1800">
                <a:solidFill>
                  <a:srgbClr val="0000FF"/>
                </a:solidFill>
              </a:rPr>
              <a:t>I’ve </a:t>
            </a:r>
            <a:r>
              <a:rPr i="1" lang="en" sz="1800">
                <a:solidFill>
                  <a:srgbClr val="0000FF"/>
                </a:solidFill>
              </a:rPr>
              <a:t>never</a:t>
            </a:r>
            <a:r>
              <a:rPr b="1" lang="en" sz="1800">
                <a:solidFill>
                  <a:srgbClr val="0000FF"/>
                </a:solidFill>
              </a:rPr>
              <a:t> been</a:t>
            </a:r>
            <a:r>
              <a:rPr lang="en" sz="1800">
                <a:solidFill>
                  <a:srgbClr val="0000FF"/>
                </a:solidFill>
              </a:rPr>
              <a:t> to Timbuktu.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1950" y="698225"/>
            <a:ext cx="826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about situations that started in the past and are still true.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02150" y="1219250"/>
            <a:ext cx="4366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have lived</a:t>
            </a:r>
            <a:r>
              <a:rPr lang="en" sz="1800">
                <a:solidFill>
                  <a:srgbClr val="0000FF"/>
                </a:solidFill>
              </a:rPr>
              <a:t> in Bilbao for two years.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02150" y="2971850"/>
            <a:ext cx="67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haven’t seen</a:t>
            </a:r>
            <a:r>
              <a:rPr lang="en" sz="1800">
                <a:solidFill>
                  <a:srgbClr val="0000FF"/>
                </a:solidFill>
              </a:rPr>
              <a:t> the new James Bond film. 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02150" y="3429050"/>
            <a:ext cx="671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We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b="1" lang="en" sz="1800">
                <a:solidFill>
                  <a:srgbClr val="0000FF"/>
                </a:solidFill>
              </a:rPr>
              <a:t>have opened </a:t>
            </a:r>
            <a:r>
              <a:rPr lang="en" sz="1800">
                <a:solidFill>
                  <a:srgbClr val="0000FF"/>
                </a:solidFill>
              </a:rPr>
              <a:t>the windows to get some fresh air</a:t>
            </a:r>
            <a:r>
              <a:rPr lang="en" sz="1800">
                <a:solidFill>
                  <a:srgbClr val="0000FF"/>
                </a:solidFill>
              </a:rPr>
              <a:t>. 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19714" r="21472" t="0"/>
          <a:stretch/>
        </p:blipFill>
        <p:spPr>
          <a:xfrm>
            <a:off x="7844229" y="1460775"/>
            <a:ext cx="1299771" cy="32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51250" y="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Examples.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51250" y="822925"/>
            <a:ext cx="81552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Last month, I visited my Grandmother twice.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This month, I have visited my Grandmother once. </a:t>
            </a:r>
            <a:b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(The month hasn't finished yet, so there is more time to visit her again).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51250" y="2104025"/>
            <a:ext cx="8094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Last year, I played tennis with Sarah.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This year, I have played tennis with Sarah many times. 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(The year hasn´t finished yet, so there is more time to play tennis)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51250" y="3323225"/>
            <a:ext cx="4718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2017</a:t>
            </a: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, I lived in Bilbao.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arenR"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 have lived in Bilbao since 2017. 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(Do I still live in Bilbao?)</a:t>
            </a:r>
            <a:endParaRPr i="1" sz="1800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327" y="222600"/>
            <a:ext cx="1087099" cy="154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975" y="2051617"/>
            <a:ext cx="1657873" cy="121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300" y="2866013"/>
            <a:ext cx="5238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Interrogative forms...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we make a question with </a:t>
            </a:r>
            <a:r>
              <a:rPr i="1" lang="en"/>
              <a:t>have</a:t>
            </a:r>
            <a:r>
              <a:rPr lang="en"/>
              <a:t> or </a:t>
            </a:r>
            <a:r>
              <a:rPr i="1" lang="en"/>
              <a:t>has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