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85104e7b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85104e7b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85104e7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85104e7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5104e7b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5104e7b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85104e7b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85104e7b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85104e7b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85104e7b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85104e7b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85104e7b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8b99125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8b99125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8ceac32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8ceac32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2456600" y="3100000"/>
            <a:ext cx="624000" cy="50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1208800" y="857850"/>
            <a:ext cx="7350300" cy="3213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FF0000"/>
                </a:solidFill>
              </a:rPr>
              <a:t>Relative clauses</a:t>
            </a:r>
            <a:endParaRPr sz="2400">
              <a:solidFill>
                <a:srgbClr val="FF0000"/>
              </a:solidFill>
            </a:endParaRPr>
          </a:p>
          <a:p>
            <a:pPr indent="0" lvl="0" marL="0" rtl="0" algn="l">
              <a:lnSpc>
                <a:spcPct val="115000"/>
              </a:lnSpc>
              <a:spcBef>
                <a:spcPts val="0"/>
              </a:spcBef>
              <a:spcAft>
                <a:spcPts val="0"/>
              </a:spcAft>
              <a:buNone/>
            </a:pPr>
            <a:br>
              <a:rPr lang="en" sz="2400">
                <a:solidFill>
                  <a:srgbClr val="FF0000"/>
                </a:solidFill>
              </a:rPr>
            </a:br>
            <a:r>
              <a:rPr lang="en" sz="2400">
                <a:solidFill>
                  <a:schemeClr val="dk1"/>
                </a:solidFill>
              </a:rPr>
              <a:t>The </a:t>
            </a:r>
            <a:r>
              <a:rPr lang="en" sz="2400" u="sng">
                <a:solidFill>
                  <a:schemeClr val="dk1"/>
                </a:solidFill>
              </a:rPr>
              <a:t>early</a:t>
            </a:r>
            <a:r>
              <a:rPr lang="en" sz="2400">
                <a:solidFill>
                  <a:schemeClr val="dk1"/>
                </a:solidFill>
              </a:rPr>
              <a:t> </a:t>
            </a:r>
            <a:r>
              <a:rPr lang="en" sz="2400" u="sng">
                <a:solidFill>
                  <a:schemeClr val="dk1"/>
                </a:solidFill>
              </a:rPr>
              <a:t>bird</a:t>
            </a:r>
            <a:r>
              <a:rPr lang="en" sz="2400">
                <a:solidFill>
                  <a:schemeClr val="dk1"/>
                </a:solidFill>
              </a:rPr>
              <a:t> catches the worm</a:t>
            </a:r>
            <a:endParaRPr sz="2400">
              <a:solidFill>
                <a:schemeClr val="dk1"/>
              </a:solidFill>
            </a:endParaRPr>
          </a:p>
          <a:p>
            <a:pPr indent="457200" lvl="0" marL="457200" rtl="0" algn="l">
              <a:lnSpc>
                <a:spcPct val="115000"/>
              </a:lnSpc>
              <a:spcBef>
                <a:spcPts val="0"/>
              </a:spcBef>
              <a:spcAft>
                <a:spcPts val="0"/>
              </a:spcAft>
              <a:buNone/>
            </a:pPr>
            <a:r>
              <a:rPr lang="en" sz="2400">
                <a:solidFill>
                  <a:schemeClr val="dk1"/>
                </a:solidFill>
              </a:rPr>
              <a:t>↑	  ↑</a:t>
            </a:r>
            <a:endParaRPr sz="2400">
              <a:solidFill>
                <a:schemeClr val="dk1"/>
              </a:solidFill>
            </a:endParaRPr>
          </a:p>
          <a:p>
            <a:pPr indent="0" lvl="0" marL="457200" rtl="0" algn="l">
              <a:lnSpc>
                <a:spcPct val="115000"/>
              </a:lnSpc>
              <a:spcBef>
                <a:spcPts val="0"/>
              </a:spcBef>
              <a:spcAft>
                <a:spcPts val="0"/>
              </a:spcAft>
              <a:buNone/>
            </a:pPr>
            <a:r>
              <a:rPr lang="en" sz="1100">
                <a:solidFill>
                  <a:schemeClr val="dk1"/>
                </a:solidFill>
              </a:rPr>
              <a:t>      </a:t>
            </a:r>
            <a:r>
              <a:rPr lang="en" sz="1100">
                <a:solidFill>
                  <a:srgbClr val="0000FF"/>
                </a:solidFill>
              </a:rPr>
              <a:t>Adjective</a:t>
            </a:r>
            <a:r>
              <a:rPr lang="en" sz="1100">
                <a:solidFill>
                  <a:schemeClr val="dk1"/>
                </a:solidFill>
              </a:rPr>
              <a:t>     </a:t>
            </a:r>
            <a:r>
              <a:rPr lang="en" sz="1100">
                <a:solidFill>
                  <a:srgbClr val="0000FF"/>
                </a:solidFill>
              </a:rPr>
              <a:t> Noun</a:t>
            </a:r>
            <a:endParaRPr sz="1100">
              <a:solidFill>
                <a:srgbClr val="0000FF"/>
              </a:solidFill>
            </a:endParaRPr>
          </a:p>
          <a:p>
            <a:pPr indent="0" lvl="0" marL="0" rtl="0" algn="l">
              <a:lnSpc>
                <a:spcPct val="115000"/>
              </a:lnSpc>
              <a:spcBef>
                <a:spcPts val="0"/>
              </a:spcBef>
              <a:spcAft>
                <a:spcPts val="0"/>
              </a:spcAft>
              <a:buNone/>
            </a:pPr>
            <a:r>
              <a:rPr lang="en" sz="2400">
                <a:solidFill>
                  <a:schemeClr val="dk1"/>
                </a:solidFill>
              </a:rPr>
              <a:t>But the second mouse gets the cheese.</a:t>
            </a:r>
            <a:endParaRPr sz="2400">
              <a:solidFill>
                <a:schemeClr val="dk1"/>
              </a:solidFill>
            </a:endParaRPr>
          </a:p>
          <a:p>
            <a:pPr indent="0" lvl="0" marL="0" rtl="0" algn="l">
              <a:lnSpc>
                <a:spcPct val="115000"/>
              </a:lnSpc>
              <a:spcBef>
                <a:spcPts val="0"/>
              </a:spcBef>
              <a:spcAft>
                <a:spcPts val="0"/>
              </a:spcAft>
              <a:buNone/>
            </a:pPr>
            <a:r>
              <a:t/>
            </a:r>
            <a:endParaRPr sz="2400">
              <a:solidFill>
                <a:schemeClr val="dk1"/>
              </a:solidFill>
            </a:endParaRPr>
          </a:p>
          <a:p>
            <a:pPr indent="0" lvl="0" marL="0" rtl="0" algn="l">
              <a:lnSpc>
                <a:spcPct val="115000"/>
              </a:lnSpc>
              <a:spcBef>
                <a:spcPts val="0"/>
              </a:spcBef>
              <a:spcAft>
                <a:spcPts val="0"/>
              </a:spcAft>
              <a:buNone/>
            </a:pPr>
            <a:r>
              <a:rPr lang="en" sz="2400">
                <a:solidFill>
                  <a:schemeClr val="dk1"/>
                </a:solidFill>
              </a:rPr>
              <a:t>The </a:t>
            </a:r>
            <a:r>
              <a:rPr lang="en" sz="2400" u="sng">
                <a:solidFill>
                  <a:schemeClr val="dk1"/>
                </a:solidFill>
              </a:rPr>
              <a:t>bird</a:t>
            </a:r>
            <a:r>
              <a:rPr lang="en" sz="2400">
                <a:solidFill>
                  <a:schemeClr val="dk1"/>
                </a:solidFill>
              </a:rPr>
              <a:t> that is </a:t>
            </a:r>
            <a:r>
              <a:rPr lang="en" sz="2400" u="sng">
                <a:solidFill>
                  <a:schemeClr val="dk1"/>
                </a:solidFill>
              </a:rPr>
              <a:t>early</a:t>
            </a:r>
            <a:r>
              <a:rPr lang="en" sz="2400">
                <a:solidFill>
                  <a:schemeClr val="dk1"/>
                </a:solidFill>
              </a:rPr>
              <a:t> catches the worm.</a:t>
            </a:r>
            <a:endParaRPr sz="2400">
              <a:solidFill>
                <a:schemeClr val="dk1"/>
              </a:solidFill>
            </a:endParaRPr>
          </a:p>
          <a:p>
            <a:pPr indent="0" lvl="0" marL="457200" rtl="0" algn="l">
              <a:lnSpc>
                <a:spcPct val="115000"/>
              </a:lnSpc>
              <a:spcBef>
                <a:spcPts val="0"/>
              </a:spcBef>
              <a:spcAft>
                <a:spcPts val="0"/>
              </a:spcAft>
              <a:buNone/>
            </a:pPr>
            <a:r>
              <a:rPr lang="en" sz="2400">
                <a:solidFill>
                  <a:schemeClr val="dk1"/>
                </a:solidFill>
              </a:rPr>
              <a:t>    ↑	           ↑</a:t>
            </a:r>
            <a:endParaRPr sz="2400">
              <a:solidFill>
                <a:schemeClr val="dk1"/>
              </a:solidFill>
            </a:endParaRPr>
          </a:p>
          <a:p>
            <a:pPr indent="0" lvl="0" marL="457200" rtl="0" algn="l">
              <a:lnSpc>
                <a:spcPct val="115000"/>
              </a:lnSpc>
              <a:spcBef>
                <a:spcPts val="0"/>
              </a:spcBef>
              <a:spcAft>
                <a:spcPts val="0"/>
              </a:spcAft>
              <a:buNone/>
            </a:pPr>
            <a:r>
              <a:rPr lang="en" sz="1100">
                <a:solidFill>
                  <a:schemeClr val="dk1"/>
                </a:solidFill>
              </a:rPr>
              <a:t>      </a:t>
            </a:r>
            <a:r>
              <a:rPr lang="en" sz="1100">
                <a:solidFill>
                  <a:srgbClr val="0000FF"/>
                </a:solidFill>
              </a:rPr>
              <a:t> Noun</a:t>
            </a:r>
            <a:r>
              <a:rPr lang="en" sz="1100">
                <a:solidFill>
                  <a:schemeClr val="dk1"/>
                </a:solidFill>
              </a:rPr>
              <a:t>                             </a:t>
            </a:r>
            <a:r>
              <a:rPr lang="en" sz="1100">
                <a:solidFill>
                  <a:srgbClr val="0000FF"/>
                </a:solidFill>
              </a:rPr>
              <a:t>Adjective</a:t>
            </a:r>
            <a:endParaRPr sz="2400">
              <a:solidFill>
                <a:srgbClr val="0000FF"/>
              </a:solidFill>
            </a:endParaRPr>
          </a:p>
          <a:p>
            <a:pPr indent="0" lvl="0" marL="0" rtl="0" algn="l">
              <a:lnSpc>
                <a:spcPct val="115000"/>
              </a:lnSpc>
              <a:spcBef>
                <a:spcPts val="0"/>
              </a:spcBef>
              <a:spcAft>
                <a:spcPts val="0"/>
              </a:spcAft>
              <a:buNone/>
            </a:pPr>
            <a:r>
              <a:t/>
            </a:r>
            <a:endParaRPr sz="2400">
              <a:solidFill>
                <a:schemeClr val="dk1"/>
              </a:solidFill>
            </a:endParaRPr>
          </a:p>
        </p:txBody>
      </p:sp>
      <p:cxnSp>
        <p:nvCxnSpPr>
          <p:cNvPr id="56" name="Google Shape;56;p13"/>
          <p:cNvCxnSpPr/>
          <p:nvPr/>
        </p:nvCxnSpPr>
        <p:spPr>
          <a:xfrm flipH="1" rot="10800000">
            <a:off x="2554075" y="3511200"/>
            <a:ext cx="4055400" cy="19500"/>
          </a:xfrm>
          <a:prstGeom prst="straightConnector1">
            <a:avLst/>
          </a:prstGeom>
          <a:noFill/>
          <a:ln cap="flat" cmpd="sng" w="9525">
            <a:solidFill>
              <a:schemeClr val="dk2"/>
            </a:solidFill>
            <a:prstDash val="solid"/>
            <a:round/>
            <a:headEnd len="med" w="med" type="none"/>
            <a:tailEnd len="med" w="med" type="none"/>
          </a:ln>
        </p:spPr>
      </p:cxnSp>
      <p:sp>
        <p:nvSpPr>
          <p:cNvPr id="57" name="Google Shape;57;p13"/>
          <p:cNvSpPr/>
          <p:nvPr/>
        </p:nvSpPr>
        <p:spPr>
          <a:xfrm>
            <a:off x="5966025" y="3665400"/>
            <a:ext cx="312000" cy="5070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txBox="1"/>
          <p:nvPr/>
        </p:nvSpPr>
        <p:spPr>
          <a:xfrm>
            <a:off x="5459125" y="4071750"/>
            <a:ext cx="1618200" cy="5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Relative clause</a:t>
            </a:r>
            <a:endParaRPr/>
          </a:p>
        </p:txBody>
      </p:sp>
      <p:sp>
        <p:nvSpPr>
          <p:cNvPr id="59" name="Google Shape;59;p13"/>
          <p:cNvSpPr/>
          <p:nvPr/>
        </p:nvSpPr>
        <p:spPr>
          <a:xfrm>
            <a:off x="2554075" y="3723900"/>
            <a:ext cx="273000" cy="854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a:off x="1540225" y="4578600"/>
            <a:ext cx="23007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Relative clause starts with a relative Pronoun</a:t>
            </a:r>
            <a:endParaRPr/>
          </a:p>
        </p:txBody>
      </p:sp>
      <p:pic>
        <p:nvPicPr>
          <p:cNvPr id="61" name="Google Shape;61;p13"/>
          <p:cNvPicPr preferRelativeResize="0"/>
          <p:nvPr/>
        </p:nvPicPr>
        <p:blipFill>
          <a:blip r:embed="rId3">
            <a:alphaModFix/>
          </a:blip>
          <a:stretch>
            <a:fillRect/>
          </a:stretch>
        </p:blipFill>
        <p:spPr>
          <a:xfrm>
            <a:off x="6617300" y="210651"/>
            <a:ext cx="2300700" cy="2300700"/>
          </a:xfrm>
          <a:prstGeom prst="rect">
            <a:avLst/>
          </a:prstGeom>
          <a:noFill/>
          <a:ln>
            <a:noFill/>
          </a:ln>
        </p:spPr>
      </p:pic>
      <p:pic>
        <p:nvPicPr>
          <p:cNvPr id="62" name="Google Shape;62;p13"/>
          <p:cNvPicPr preferRelativeResize="0"/>
          <p:nvPr/>
        </p:nvPicPr>
        <p:blipFill>
          <a:blip r:embed="rId4">
            <a:alphaModFix/>
          </a:blip>
          <a:stretch>
            <a:fillRect/>
          </a:stretch>
        </p:blipFill>
        <p:spPr>
          <a:xfrm>
            <a:off x="6843298" y="2762277"/>
            <a:ext cx="2300700" cy="23132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nvSpPr>
        <p:spPr>
          <a:xfrm>
            <a:off x="526425" y="545900"/>
            <a:ext cx="2846400" cy="975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100"/>
              <a:t>Relative pronouns/adverbs</a:t>
            </a:r>
            <a:endParaRPr b="1" sz="2100"/>
          </a:p>
        </p:txBody>
      </p:sp>
      <p:sp>
        <p:nvSpPr>
          <p:cNvPr id="68" name="Google Shape;68;p14"/>
          <p:cNvSpPr txBox="1"/>
          <p:nvPr/>
        </p:nvSpPr>
        <p:spPr>
          <a:xfrm>
            <a:off x="623900" y="1871700"/>
            <a:ext cx="3918900" cy="28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Which - </a:t>
            </a:r>
            <a:r>
              <a:rPr i="1" lang="en" sz="2400"/>
              <a:t>for things</a:t>
            </a:r>
            <a:endParaRPr i="1" sz="2400"/>
          </a:p>
          <a:p>
            <a:pPr indent="0" lvl="0" marL="0" rtl="0" algn="l">
              <a:spcBef>
                <a:spcPts val="0"/>
              </a:spcBef>
              <a:spcAft>
                <a:spcPts val="0"/>
              </a:spcAft>
              <a:buNone/>
            </a:pPr>
            <a:r>
              <a:rPr lang="en" sz="2400"/>
              <a:t>Who/whom - </a:t>
            </a:r>
            <a:r>
              <a:rPr i="1" lang="en" sz="2400"/>
              <a:t>for people</a:t>
            </a:r>
            <a:endParaRPr i="1" sz="2400"/>
          </a:p>
          <a:p>
            <a:pPr indent="0" lvl="0" marL="0" rtl="0" algn="l">
              <a:spcBef>
                <a:spcPts val="0"/>
              </a:spcBef>
              <a:spcAft>
                <a:spcPts val="0"/>
              </a:spcAft>
              <a:buNone/>
            </a:pPr>
            <a:r>
              <a:rPr lang="en" sz="2400"/>
              <a:t>Whose - </a:t>
            </a:r>
            <a:r>
              <a:rPr i="1" lang="en" sz="2400"/>
              <a:t>for possession</a:t>
            </a:r>
            <a:endParaRPr i="1" sz="2400"/>
          </a:p>
          <a:p>
            <a:pPr indent="0" lvl="0" marL="0" rtl="0" algn="l">
              <a:spcBef>
                <a:spcPts val="0"/>
              </a:spcBef>
              <a:spcAft>
                <a:spcPts val="0"/>
              </a:spcAft>
              <a:buNone/>
            </a:pPr>
            <a:r>
              <a:rPr lang="en" sz="2400"/>
              <a:t>Where - </a:t>
            </a:r>
            <a:r>
              <a:rPr i="1" lang="en" sz="2400"/>
              <a:t>for place</a:t>
            </a:r>
            <a:endParaRPr i="1" sz="2400"/>
          </a:p>
          <a:p>
            <a:pPr indent="0" lvl="0" marL="0" rtl="0" algn="l">
              <a:spcBef>
                <a:spcPts val="0"/>
              </a:spcBef>
              <a:spcAft>
                <a:spcPts val="0"/>
              </a:spcAft>
              <a:buNone/>
            </a:pPr>
            <a:r>
              <a:rPr lang="en" sz="2400"/>
              <a:t>When - </a:t>
            </a:r>
            <a:r>
              <a:rPr i="1" lang="en" sz="2400"/>
              <a:t>for time</a:t>
            </a:r>
            <a:endParaRPr i="1" sz="2400"/>
          </a:p>
          <a:p>
            <a:pPr indent="0" lvl="0" marL="0" rtl="0" algn="l">
              <a:spcBef>
                <a:spcPts val="0"/>
              </a:spcBef>
              <a:spcAft>
                <a:spcPts val="0"/>
              </a:spcAft>
              <a:buNone/>
            </a:pPr>
            <a:r>
              <a:rPr lang="en" sz="2400"/>
              <a:t>Why - </a:t>
            </a:r>
            <a:r>
              <a:rPr i="1" lang="en" sz="2400"/>
              <a:t>for reason</a:t>
            </a:r>
            <a:endParaRPr i="1" sz="2400"/>
          </a:p>
          <a:p>
            <a:pPr indent="0" lvl="0" marL="0" rtl="0" algn="l">
              <a:spcBef>
                <a:spcPts val="0"/>
              </a:spcBef>
              <a:spcAft>
                <a:spcPts val="0"/>
              </a:spcAft>
              <a:buNone/>
            </a:pPr>
            <a:r>
              <a:rPr lang="en" sz="2400"/>
              <a:t>That - </a:t>
            </a:r>
            <a:r>
              <a:rPr i="1" lang="en" sz="2400"/>
              <a:t>for people and things</a:t>
            </a:r>
            <a:endParaRPr i="1" sz="2400"/>
          </a:p>
        </p:txBody>
      </p:sp>
      <p:sp>
        <p:nvSpPr>
          <p:cNvPr id="69" name="Google Shape;69;p14"/>
          <p:cNvSpPr/>
          <p:nvPr/>
        </p:nvSpPr>
        <p:spPr>
          <a:xfrm>
            <a:off x="4035825" y="2329800"/>
            <a:ext cx="1481700" cy="331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nvSpPr>
        <p:spPr>
          <a:xfrm>
            <a:off x="5790550" y="2125050"/>
            <a:ext cx="2846400" cy="7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Whom  usually after prepositions and it´s more formal</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916350" y="331450"/>
            <a:ext cx="22227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t>Defining</a:t>
            </a:r>
            <a:endParaRPr sz="2900"/>
          </a:p>
        </p:txBody>
      </p:sp>
      <p:sp>
        <p:nvSpPr>
          <p:cNvPr id="76" name="Google Shape;76;p15"/>
          <p:cNvSpPr txBox="1"/>
          <p:nvPr/>
        </p:nvSpPr>
        <p:spPr>
          <a:xfrm>
            <a:off x="5264125" y="331450"/>
            <a:ext cx="3041400" cy="8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Non-defining</a:t>
            </a:r>
            <a:endParaRPr sz="2800"/>
          </a:p>
        </p:txBody>
      </p:sp>
      <p:sp>
        <p:nvSpPr>
          <p:cNvPr id="77" name="Google Shape;77;p15"/>
          <p:cNvSpPr txBox="1"/>
          <p:nvPr/>
        </p:nvSpPr>
        <p:spPr>
          <a:xfrm>
            <a:off x="721375" y="1345250"/>
            <a:ext cx="2222700" cy="30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Gives important information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´That´can replace ´who´or ´which´</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Can sometimes omit relative pronoun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Has no commas</a:t>
            </a:r>
            <a:endParaRPr sz="1700"/>
          </a:p>
        </p:txBody>
      </p:sp>
      <p:sp>
        <p:nvSpPr>
          <p:cNvPr id="78" name="Google Shape;78;p15"/>
          <p:cNvSpPr txBox="1"/>
          <p:nvPr/>
        </p:nvSpPr>
        <p:spPr>
          <a:xfrm>
            <a:off x="5264125" y="1345250"/>
            <a:ext cx="2768400" cy="30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Gives extra information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Cannot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Cannot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Has  commas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Which refers to the whole clause before it</a:t>
            </a:r>
            <a:endParaRPr sz="1700"/>
          </a:p>
        </p:txBody>
      </p:sp>
      <p:sp>
        <p:nvSpPr>
          <p:cNvPr id="79" name="Google Shape;79;p15"/>
          <p:cNvSpPr/>
          <p:nvPr/>
        </p:nvSpPr>
        <p:spPr>
          <a:xfrm>
            <a:off x="2651575" y="2279350"/>
            <a:ext cx="2612700" cy="21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2846575" y="3075125"/>
            <a:ext cx="2222700" cy="214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nvSpPr>
        <p:spPr>
          <a:xfrm>
            <a:off x="510925" y="317125"/>
            <a:ext cx="8192700" cy="6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900"/>
              <a:t>A)In which		  B)Where 		    C) Which</a:t>
            </a:r>
            <a:endParaRPr sz="2900"/>
          </a:p>
        </p:txBody>
      </p:sp>
      <p:sp>
        <p:nvSpPr>
          <p:cNvPr id="86" name="Google Shape;86;p16"/>
          <p:cNvSpPr txBox="1"/>
          <p:nvPr/>
        </p:nvSpPr>
        <p:spPr>
          <a:xfrm>
            <a:off x="605650" y="842575"/>
            <a:ext cx="7505400" cy="111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That´s the place ________  we bought our piano in.</a:t>
            </a:r>
            <a:endParaRPr sz="2400"/>
          </a:p>
        </p:txBody>
      </p:sp>
      <p:sp>
        <p:nvSpPr>
          <p:cNvPr id="87" name="Google Shape;87;p16"/>
          <p:cNvSpPr txBox="1"/>
          <p:nvPr/>
        </p:nvSpPr>
        <p:spPr>
          <a:xfrm>
            <a:off x="605650" y="2301450"/>
            <a:ext cx="7932600" cy="2458200"/>
          </a:xfrm>
          <a:prstGeom prst="rect">
            <a:avLst/>
          </a:prstGeom>
          <a:noFill/>
          <a:ln>
            <a:noFill/>
          </a:ln>
        </p:spPr>
        <p:txBody>
          <a:bodyPr anchorCtr="0" anchor="t" bIns="91425" lIns="91425" spcFirstLastPara="1" rIns="91425" wrap="square" tIns="91425">
            <a:noAutofit/>
          </a:bodyPr>
          <a:lstStyle/>
          <a:p>
            <a:pPr indent="457200" lvl="0" marL="2286000" rtl="0" algn="l">
              <a:spcBef>
                <a:spcPts val="0"/>
              </a:spcBef>
              <a:spcAft>
                <a:spcPts val="0"/>
              </a:spcAft>
              <a:buNone/>
            </a:pPr>
            <a:r>
              <a:rPr lang="en" sz="1800">
                <a:solidFill>
                  <a:srgbClr val="FF0000"/>
                </a:solidFill>
              </a:rPr>
              <a:t>The answer is ´C´</a:t>
            </a:r>
            <a:endParaRPr sz="1800">
              <a:solidFill>
                <a:srgbClr val="FF0000"/>
              </a:solidFill>
            </a:endParaRPr>
          </a:p>
          <a:p>
            <a:pPr indent="457200" lvl="0" marL="2286000" rtl="0" algn="l">
              <a:spcBef>
                <a:spcPts val="0"/>
              </a:spcBef>
              <a:spcAft>
                <a:spcPts val="0"/>
              </a:spcAft>
              <a:buNone/>
            </a:pPr>
            <a:r>
              <a:t/>
            </a:r>
            <a:endParaRPr sz="1800">
              <a:solidFill>
                <a:srgbClr val="FF0000"/>
              </a:solidFill>
            </a:endParaRPr>
          </a:p>
          <a:p>
            <a:pPr indent="0" lvl="0" marL="0" rtl="0" algn="l">
              <a:spcBef>
                <a:spcPts val="0"/>
              </a:spcBef>
              <a:spcAft>
                <a:spcPts val="0"/>
              </a:spcAft>
              <a:buNone/>
            </a:pPr>
            <a:r>
              <a:rPr lang="en" sz="1800"/>
              <a:t>You can write this sentence in 3 ways   </a:t>
            </a:r>
            <a:r>
              <a:rPr lang="en" sz="1800">
                <a:solidFill>
                  <a:srgbClr val="00FF00"/>
                </a:solidFill>
              </a:rPr>
              <a:t>(where = in which)</a:t>
            </a:r>
            <a:endParaRPr sz="1800">
              <a:solidFill>
                <a:srgbClr val="00FF00"/>
              </a:solidFill>
            </a:endParaRPr>
          </a:p>
          <a:p>
            <a:pPr indent="0" lvl="0" marL="0" rtl="0" algn="l">
              <a:spcBef>
                <a:spcPts val="0"/>
              </a:spcBef>
              <a:spcAft>
                <a:spcPts val="0"/>
              </a:spcAft>
              <a:buNone/>
            </a:pPr>
            <a:r>
              <a:t/>
            </a:r>
            <a:endParaRPr sz="1800"/>
          </a:p>
          <a:p>
            <a:pPr indent="-342900" lvl="0" marL="457200" rtl="0" algn="l">
              <a:spcBef>
                <a:spcPts val="0"/>
              </a:spcBef>
              <a:spcAft>
                <a:spcPts val="0"/>
              </a:spcAft>
              <a:buSzPts val="1800"/>
              <a:buAutoNum type="arabicParenR"/>
            </a:pPr>
            <a:r>
              <a:rPr lang="en" sz="1800"/>
              <a:t>That´s the place Where I bought the piano</a:t>
            </a:r>
            <a:endParaRPr sz="1800"/>
          </a:p>
          <a:p>
            <a:pPr indent="-342900" lvl="0" marL="457200" rtl="0" algn="l">
              <a:spcBef>
                <a:spcPts val="0"/>
              </a:spcBef>
              <a:spcAft>
                <a:spcPts val="0"/>
              </a:spcAft>
              <a:buSzPts val="1800"/>
              <a:buAutoNum type="arabicParenR"/>
            </a:pPr>
            <a:r>
              <a:rPr lang="en" sz="1800"/>
              <a:t>That´s the place in which I bought the piano </a:t>
            </a:r>
            <a:r>
              <a:rPr lang="en" sz="1800">
                <a:solidFill>
                  <a:srgbClr val="0000FF"/>
                </a:solidFill>
              </a:rPr>
              <a:t>(more formal)</a:t>
            </a:r>
            <a:endParaRPr sz="1800">
              <a:solidFill>
                <a:srgbClr val="0000FF"/>
              </a:solidFill>
            </a:endParaRPr>
          </a:p>
          <a:p>
            <a:pPr indent="-342900" lvl="0" marL="457200" rtl="0" algn="l">
              <a:spcBef>
                <a:spcPts val="0"/>
              </a:spcBef>
              <a:spcAft>
                <a:spcPts val="0"/>
              </a:spcAft>
              <a:buSzPts val="1800"/>
              <a:buAutoNum type="arabicParenR"/>
            </a:pPr>
            <a:r>
              <a:rPr lang="en" sz="1800"/>
              <a:t>That´s the place which we bought the piano </a:t>
            </a:r>
            <a:r>
              <a:rPr lang="en" sz="1800">
                <a:solidFill>
                  <a:srgbClr val="0000FF"/>
                </a:solidFill>
              </a:rPr>
              <a:t>in</a:t>
            </a:r>
            <a:r>
              <a:rPr lang="en" sz="1800"/>
              <a:t>.</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150" y="311950"/>
            <a:ext cx="9144000" cy="30000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lang="en" sz="1350">
                <a:solidFill>
                  <a:schemeClr val="dk1"/>
                </a:solidFill>
                <a:latin typeface="Verdana"/>
                <a:ea typeface="Verdana"/>
                <a:cs typeface="Verdana"/>
                <a:sym typeface="Verdana"/>
              </a:rPr>
              <a:t>A defining relative clause identifies a noun:</a:t>
            </a:r>
            <a:endParaRPr sz="1350">
              <a:solidFill>
                <a:schemeClr val="dk1"/>
              </a:solidFill>
              <a:latin typeface="Verdana"/>
              <a:ea typeface="Verdana"/>
              <a:cs typeface="Verdana"/>
              <a:sym typeface="Verdana"/>
            </a:endParaRPr>
          </a:p>
          <a:p>
            <a:pPr indent="0" lvl="0" marL="279400" marR="139700" rtl="0" algn="l">
              <a:lnSpc>
                <a:spcPct val="130000"/>
              </a:lnSpc>
              <a:spcBef>
                <a:spcPts val="1100"/>
              </a:spcBef>
              <a:spcAft>
                <a:spcPts val="0"/>
              </a:spcAft>
              <a:buNone/>
            </a:pPr>
            <a:r>
              <a:rPr lang="en" sz="1300">
                <a:solidFill>
                  <a:schemeClr val="dk1"/>
                </a:solidFill>
                <a:highlight>
                  <a:srgbClr val="E0E5E9"/>
                </a:highlight>
                <a:latin typeface="Verdana"/>
                <a:ea typeface="Verdana"/>
                <a:cs typeface="Verdana"/>
                <a:sym typeface="Verdana"/>
              </a:rPr>
              <a:t>Do you know the guy </a:t>
            </a:r>
            <a:r>
              <a:rPr b="1" lang="en" sz="1300">
                <a:solidFill>
                  <a:schemeClr val="dk1"/>
                </a:solidFill>
                <a:highlight>
                  <a:srgbClr val="E0E5E9"/>
                </a:highlight>
                <a:latin typeface="Verdana"/>
                <a:ea typeface="Verdana"/>
                <a:cs typeface="Verdana"/>
                <a:sym typeface="Verdana"/>
              </a:rPr>
              <a:t>who is talking to Will over there</a:t>
            </a:r>
            <a:r>
              <a:rPr lang="en" sz="1300">
                <a:solidFill>
                  <a:schemeClr val="dk1"/>
                </a:solidFill>
                <a:highlight>
                  <a:srgbClr val="E0E5E9"/>
                </a:highlight>
                <a:latin typeface="Verdana"/>
                <a:ea typeface="Verdana"/>
                <a:cs typeface="Verdana"/>
                <a:sym typeface="Verdana"/>
              </a:rPr>
              <a:t>?</a:t>
            </a:r>
            <a:endParaRPr sz="1300">
              <a:solidFill>
                <a:schemeClr val="dk1"/>
              </a:solidFill>
              <a:highlight>
                <a:srgbClr val="E0E5E9"/>
              </a:highlight>
              <a:latin typeface="Verdana"/>
              <a:ea typeface="Verdana"/>
              <a:cs typeface="Verdana"/>
              <a:sym typeface="Verdana"/>
            </a:endParaRPr>
          </a:p>
          <a:p>
            <a:pPr indent="0" lvl="0" marL="279400" marR="139700" rtl="0" algn="l">
              <a:lnSpc>
                <a:spcPct val="130000"/>
              </a:lnSpc>
              <a:spcBef>
                <a:spcPts val="1100"/>
              </a:spcBef>
              <a:spcAft>
                <a:spcPts val="0"/>
              </a:spcAft>
              <a:buNone/>
            </a:pPr>
            <a:r>
              <a:rPr lang="en" sz="1300">
                <a:solidFill>
                  <a:schemeClr val="dk1"/>
                </a:solidFill>
                <a:highlight>
                  <a:srgbClr val="E0E5E9"/>
                </a:highlight>
                <a:latin typeface="Verdana"/>
                <a:ea typeface="Verdana"/>
                <a:cs typeface="Verdana"/>
                <a:sym typeface="Verdana"/>
              </a:rPr>
              <a:t>I wrote my essay on a photo </a:t>
            </a:r>
            <a:r>
              <a:rPr b="1" lang="en" sz="1300">
                <a:solidFill>
                  <a:schemeClr val="dk1"/>
                </a:solidFill>
                <a:highlight>
                  <a:srgbClr val="E0E5E9"/>
                </a:highlight>
                <a:latin typeface="Verdana"/>
                <a:ea typeface="Verdana"/>
                <a:cs typeface="Verdana"/>
                <a:sym typeface="Verdana"/>
              </a:rPr>
              <a:t>which was taken by Robert Capa</a:t>
            </a:r>
            <a:r>
              <a:rPr lang="en" sz="1300">
                <a:solidFill>
                  <a:schemeClr val="dk1"/>
                </a:solidFill>
                <a:highlight>
                  <a:srgbClr val="E0E5E9"/>
                </a:highlight>
                <a:latin typeface="Verdana"/>
                <a:ea typeface="Verdana"/>
                <a:cs typeface="Verdana"/>
                <a:sym typeface="Verdana"/>
              </a:rPr>
              <a:t>.</a:t>
            </a:r>
            <a:endParaRPr sz="1300">
              <a:solidFill>
                <a:schemeClr val="dk1"/>
              </a:solidFill>
              <a:highlight>
                <a:srgbClr val="E0E5E9"/>
              </a:highlight>
              <a:latin typeface="Verdana"/>
              <a:ea typeface="Verdana"/>
              <a:cs typeface="Verdana"/>
              <a:sym typeface="Verdana"/>
            </a:endParaRPr>
          </a:p>
          <a:p>
            <a:pPr indent="0" lvl="0" marL="0" rtl="0" algn="l">
              <a:lnSpc>
                <a:spcPct val="130000"/>
              </a:lnSpc>
              <a:spcBef>
                <a:spcPts val="1100"/>
              </a:spcBef>
              <a:spcAft>
                <a:spcPts val="0"/>
              </a:spcAft>
              <a:buNone/>
            </a:pPr>
            <a:r>
              <a:rPr lang="en" sz="1350">
                <a:solidFill>
                  <a:schemeClr val="dk1"/>
                </a:solidFill>
                <a:latin typeface="Verdana"/>
                <a:ea typeface="Verdana"/>
                <a:cs typeface="Verdana"/>
                <a:sym typeface="Verdana"/>
              </a:rPr>
              <a:t>If we omit this type of clause, the sentence does not make sense or has a different meaning:</a:t>
            </a:r>
            <a:endParaRPr sz="1350">
              <a:solidFill>
                <a:schemeClr val="dk1"/>
              </a:solidFill>
              <a:latin typeface="Verdana"/>
              <a:ea typeface="Verdana"/>
              <a:cs typeface="Verdana"/>
              <a:sym typeface="Verdana"/>
            </a:endParaRPr>
          </a:p>
          <a:p>
            <a:pPr indent="0" lvl="0" marL="279400" marR="139700" rtl="0" algn="l">
              <a:lnSpc>
                <a:spcPct val="130000"/>
              </a:lnSpc>
              <a:spcBef>
                <a:spcPts val="1100"/>
              </a:spcBef>
              <a:spcAft>
                <a:spcPts val="0"/>
              </a:spcAft>
              <a:buNone/>
            </a:pPr>
            <a:r>
              <a:rPr lang="en" sz="1300">
                <a:solidFill>
                  <a:schemeClr val="dk1"/>
                </a:solidFill>
                <a:highlight>
                  <a:srgbClr val="E0E5E9"/>
                </a:highlight>
                <a:latin typeface="Verdana"/>
                <a:ea typeface="Verdana"/>
                <a:cs typeface="Verdana"/>
                <a:sym typeface="Verdana"/>
              </a:rPr>
              <a:t>Do you know the guy? (</a:t>
            </a:r>
            <a:r>
              <a:rPr b="1" lang="en" sz="1300">
                <a:solidFill>
                  <a:schemeClr val="dk1"/>
                </a:solidFill>
                <a:highlight>
                  <a:srgbClr val="E0E5E9"/>
                </a:highlight>
                <a:latin typeface="Verdana"/>
                <a:ea typeface="Verdana"/>
                <a:cs typeface="Verdana"/>
                <a:sym typeface="Verdana"/>
              </a:rPr>
              <a:t>which guy?</a:t>
            </a:r>
            <a:r>
              <a:rPr lang="en" sz="1300">
                <a:solidFill>
                  <a:schemeClr val="dk1"/>
                </a:solidFill>
                <a:highlight>
                  <a:srgbClr val="E0E5E9"/>
                </a:highlight>
                <a:latin typeface="Verdana"/>
                <a:ea typeface="Verdana"/>
                <a:cs typeface="Verdana"/>
                <a:sym typeface="Verdana"/>
              </a:rPr>
              <a:t>)</a:t>
            </a:r>
            <a:endParaRPr sz="1300">
              <a:solidFill>
                <a:schemeClr val="dk1"/>
              </a:solidFill>
              <a:highlight>
                <a:srgbClr val="E0E5E9"/>
              </a:highlight>
              <a:latin typeface="Verdana"/>
              <a:ea typeface="Verdana"/>
              <a:cs typeface="Verdana"/>
              <a:sym typeface="Verdana"/>
            </a:endParaRPr>
          </a:p>
          <a:p>
            <a:pPr indent="0" lvl="0" marL="279400" marR="139700" rtl="0" algn="l">
              <a:lnSpc>
                <a:spcPct val="130000"/>
              </a:lnSpc>
              <a:spcBef>
                <a:spcPts val="1100"/>
              </a:spcBef>
              <a:spcAft>
                <a:spcPts val="1100"/>
              </a:spcAft>
              <a:buNone/>
            </a:pPr>
            <a:r>
              <a:rPr lang="en" sz="1300">
                <a:solidFill>
                  <a:schemeClr val="dk1"/>
                </a:solidFill>
                <a:highlight>
                  <a:srgbClr val="E0E5E9"/>
                </a:highlight>
                <a:latin typeface="Verdana"/>
                <a:ea typeface="Verdana"/>
                <a:cs typeface="Verdana"/>
                <a:sym typeface="Verdana"/>
              </a:rPr>
              <a:t>I wrote my essay on a photo. (</a:t>
            </a:r>
            <a:r>
              <a:rPr b="1" lang="en" sz="1300">
                <a:solidFill>
                  <a:schemeClr val="dk1"/>
                </a:solidFill>
                <a:highlight>
                  <a:srgbClr val="E0E5E9"/>
                </a:highlight>
                <a:latin typeface="Verdana"/>
                <a:ea typeface="Verdana"/>
                <a:cs typeface="Verdana"/>
                <a:sym typeface="Verdana"/>
              </a:rPr>
              <a:t>what kind of photo?</a:t>
            </a:r>
            <a:r>
              <a:rPr lang="en" sz="1300">
                <a:solidFill>
                  <a:schemeClr val="dk1"/>
                </a:solidFill>
                <a:highlight>
                  <a:srgbClr val="E0E5E9"/>
                </a:highlight>
                <a:latin typeface="Verdana"/>
                <a:ea typeface="Verdana"/>
                <a:cs typeface="Verdana"/>
                <a:sym typeface="Verdana"/>
              </a:rPr>
              <a:t>)</a:t>
            </a:r>
            <a:endParaRPr sz="1300">
              <a:solidFill>
                <a:schemeClr val="dk1"/>
              </a:solidFill>
              <a:highlight>
                <a:srgbClr val="E0E5E9"/>
              </a:highlight>
              <a:latin typeface="Verdana"/>
              <a:ea typeface="Verdana"/>
              <a:cs typeface="Verdana"/>
              <a:sym typeface="Verdana"/>
            </a:endParaRPr>
          </a:p>
        </p:txBody>
      </p:sp>
      <p:sp>
        <p:nvSpPr>
          <p:cNvPr id="93" name="Google Shape;93;p17"/>
          <p:cNvSpPr txBox="1"/>
          <p:nvPr/>
        </p:nvSpPr>
        <p:spPr>
          <a:xfrm>
            <a:off x="0" y="2534550"/>
            <a:ext cx="9144000" cy="30000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lang="en" sz="1350">
                <a:solidFill>
                  <a:schemeClr val="dk1"/>
                </a:solidFill>
                <a:latin typeface="Verdana"/>
                <a:ea typeface="Verdana"/>
                <a:cs typeface="Verdana"/>
                <a:sym typeface="Verdana"/>
              </a:rPr>
              <a:t>A non-defining relative clause adds extra information about a noun which already has a clear reference:</a:t>
            </a:r>
            <a:endParaRPr sz="1350">
              <a:solidFill>
                <a:schemeClr val="dk1"/>
              </a:solidFill>
              <a:latin typeface="Verdana"/>
              <a:ea typeface="Verdana"/>
              <a:cs typeface="Verdana"/>
              <a:sym typeface="Verdana"/>
            </a:endParaRPr>
          </a:p>
          <a:p>
            <a:pPr indent="0" lvl="0" marL="279400" marR="139700" rtl="0" algn="l">
              <a:lnSpc>
                <a:spcPct val="130000"/>
              </a:lnSpc>
              <a:spcBef>
                <a:spcPts val="1100"/>
              </a:spcBef>
              <a:spcAft>
                <a:spcPts val="0"/>
              </a:spcAft>
              <a:buNone/>
            </a:pPr>
            <a:r>
              <a:rPr lang="en" sz="1300">
                <a:solidFill>
                  <a:schemeClr val="dk1"/>
                </a:solidFill>
                <a:highlight>
                  <a:srgbClr val="E0E5E9"/>
                </a:highlight>
                <a:latin typeface="Verdana"/>
                <a:ea typeface="Verdana"/>
                <a:cs typeface="Verdana"/>
                <a:sym typeface="Verdana"/>
              </a:rPr>
              <a:t>The Mona Lisa was painted by Leonardo da Vinci, </a:t>
            </a:r>
            <a:r>
              <a:rPr b="1" lang="en" sz="1300">
                <a:solidFill>
                  <a:schemeClr val="dk1"/>
                </a:solidFill>
                <a:highlight>
                  <a:srgbClr val="E0E5E9"/>
                </a:highlight>
                <a:latin typeface="Verdana"/>
                <a:ea typeface="Verdana"/>
                <a:cs typeface="Verdana"/>
                <a:sym typeface="Verdana"/>
              </a:rPr>
              <a:t>who was also a prolific engineer and inventor</a:t>
            </a:r>
            <a:r>
              <a:rPr lang="en" sz="1300">
                <a:solidFill>
                  <a:schemeClr val="dk1"/>
                </a:solidFill>
                <a:highlight>
                  <a:srgbClr val="E0E5E9"/>
                </a:highlight>
                <a:latin typeface="Verdana"/>
                <a:ea typeface="Verdana"/>
                <a:cs typeface="Verdana"/>
                <a:sym typeface="Verdana"/>
              </a:rPr>
              <a:t>.</a:t>
            </a:r>
            <a:endParaRPr sz="1300">
              <a:solidFill>
                <a:schemeClr val="dk1"/>
              </a:solidFill>
              <a:highlight>
                <a:srgbClr val="E0E5E9"/>
              </a:highlight>
              <a:latin typeface="Verdana"/>
              <a:ea typeface="Verdana"/>
              <a:cs typeface="Verdana"/>
              <a:sym typeface="Verdana"/>
            </a:endParaRPr>
          </a:p>
          <a:p>
            <a:pPr indent="0" lvl="0" marL="0" rtl="0" algn="l">
              <a:lnSpc>
                <a:spcPct val="130000"/>
              </a:lnSpc>
              <a:spcBef>
                <a:spcPts val="1100"/>
              </a:spcBef>
              <a:spcAft>
                <a:spcPts val="0"/>
              </a:spcAft>
              <a:buNone/>
            </a:pPr>
            <a:r>
              <a:rPr lang="en" sz="1350">
                <a:solidFill>
                  <a:schemeClr val="dk1"/>
                </a:solidFill>
                <a:latin typeface="Verdana"/>
                <a:ea typeface="Verdana"/>
                <a:cs typeface="Verdana"/>
                <a:sym typeface="Verdana"/>
              </a:rPr>
              <a:t>If we leave out this type of clause, the sentence still makes sense:</a:t>
            </a:r>
            <a:endParaRPr sz="1350">
              <a:solidFill>
                <a:schemeClr val="dk1"/>
              </a:solidFill>
              <a:latin typeface="Verdana"/>
              <a:ea typeface="Verdana"/>
              <a:cs typeface="Verdana"/>
              <a:sym typeface="Verdana"/>
            </a:endParaRPr>
          </a:p>
          <a:p>
            <a:pPr indent="0" lvl="0" marL="279400" marR="139700" rtl="0" algn="l">
              <a:lnSpc>
                <a:spcPct val="130000"/>
              </a:lnSpc>
              <a:spcBef>
                <a:spcPts val="1100"/>
              </a:spcBef>
              <a:spcAft>
                <a:spcPts val="1100"/>
              </a:spcAft>
              <a:buNone/>
            </a:pPr>
            <a:r>
              <a:rPr lang="en" sz="1300">
                <a:solidFill>
                  <a:schemeClr val="dk1"/>
                </a:solidFill>
                <a:highlight>
                  <a:srgbClr val="E0E5E9"/>
                </a:highlight>
                <a:latin typeface="Verdana"/>
                <a:ea typeface="Verdana"/>
                <a:cs typeface="Verdana"/>
                <a:sym typeface="Verdana"/>
              </a:rPr>
              <a:t>The Mona Lisa was painted by Leonardo da Vinci. (</a:t>
            </a:r>
            <a:r>
              <a:rPr b="1" lang="en" sz="1300">
                <a:solidFill>
                  <a:schemeClr val="dk1"/>
                </a:solidFill>
                <a:highlight>
                  <a:srgbClr val="E0E5E9"/>
                </a:highlight>
                <a:latin typeface="Verdana"/>
                <a:ea typeface="Verdana"/>
                <a:cs typeface="Verdana"/>
                <a:sym typeface="Verdana"/>
              </a:rPr>
              <a:t>we know who Leonardo da Vinci was</a:t>
            </a:r>
            <a:r>
              <a:rPr lang="en" sz="1300">
                <a:solidFill>
                  <a:schemeClr val="dk1"/>
                </a:solidFill>
                <a:highlight>
                  <a:srgbClr val="E0E5E9"/>
                </a:highlight>
                <a:latin typeface="Verdana"/>
                <a:ea typeface="Verdana"/>
                <a:cs typeface="Verdana"/>
                <a:sym typeface="Verdana"/>
              </a:rPr>
              <a:t>)</a:t>
            </a:r>
            <a:endParaRPr sz="1300">
              <a:solidFill>
                <a:schemeClr val="dk1"/>
              </a:solidFill>
              <a:highlight>
                <a:srgbClr val="E0E5E9"/>
              </a:highlight>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nvSpPr>
        <p:spPr>
          <a:xfrm>
            <a:off x="233950" y="175475"/>
            <a:ext cx="8383800" cy="4601400"/>
          </a:xfrm>
          <a:prstGeom prst="rect">
            <a:avLst/>
          </a:prstGeom>
          <a:noFill/>
          <a:ln>
            <a:noFill/>
          </a:ln>
        </p:spPr>
        <p:txBody>
          <a:bodyPr anchorCtr="0" anchor="ctr" bIns="91425" lIns="91425" spcFirstLastPara="1" rIns="91425" wrap="square" tIns="91425">
            <a:noAutofit/>
          </a:bodyPr>
          <a:lstStyle/>
          <a:p>
            <a:pPr indent="0" lvl="0" marL="0" rtl="0" algn="l">
              <a:lnSpc>
                <a:spcPct val="130000"/>
              </a:lnSpc>
              <a:spcBef>
                <a:spcPts val="0"/>
              </a:spcBef>
              <a:spcAft>
                <a:spcPts val="0"/>
              </a:spcAft>
              <a:buNone/>
            </a:pPr>
            <a:r>
              <a:rPr lang="en" sz="1750">
                <a:solidFill>
                  <a:schemeClr val="dk1"/>
                </a:solidFill>
                <a:latin typeface="Verdana"/>
                <a:ea typeface="Verdana"/>
                <a:cs typeface="Verdana"/>
                <a:sym typeface="Verdana"/>
              </a:rPr>
              <a:t>Sometimes, the use of commas marks a difference in meaning:</a:t>
            </a:r>
            <a:endParaRPr sz="1750">
              <a:solidFill>
                <a:schemeClr val="dk1"/>
              </a:solidFill>
              <a:latin typeface="Verdana"/>
              <a:ea typeface="Verdana"/>
              <a:cs typeface="Verdana"/>
              <a:sym typeface="Verdana"/>
            </a:endParaRPr>
          </a:p>
          <a:p>
            <a:pPr indent="0" lvl="0" marL="279400" marR="139700" rtl="0" algn="l">
              <a:lnSpc>
                <a:spcPct val="130000"/>
              </a:lnSpc>
              <a:spcBef>
                <a:spcPts val="1100"/>
              </a:spcBef>
              <a:spcAft>
                <a:spcPts val="0"/>
              </a:spcAft>
              <a:buNone/>
            </a:pPr>
            <a:r>
              <a:rPr lang="en" sz="1700">
                <a:solidFill>
                  <a:schemeClr val="dk1"/>
                </a:solidFill>
                <a:highlight>
                  <a:srgbClr val="E0E5E9"/>
                </a:highlight>
                <a:latin typeface="Verdana"/>
                <a:ea typeface="Verdana"/>
                <a:cs typeface="Verdana"/>
                <a:sym typeface="Verdana"/>
              </a:rPr>
              <a:t>The athletes </a:t>
            </a:r>
            <a:r>
              <a:rPr b="1" lang="en" sz="1700">
                <a:solidFill>
                  <a:schemeClr val="dk1"/>
                </a:solidFill>
                <a:highlight>
                  <a:srgbClr val="E0E5E9"/>
                </a:highlight>
                <a:latin typeface="Verdana"/>
                <a:ea typeface="Verdana"/>
                <a:cs typeface="Verdana"/>
                <a:sym typeface="Verdana"/>
              </a:rPr>
              <a:t>who failed the drug test</a:t>
            </a:r>
            <a:r>
              <a:rPr lang="en" sz="1700">
                <a:solidFill>
                  <a:schemeClr val="dk1"/>
                </a:solidFill>
                <a:highlight>
                  <a:srgbClr val="E0E5E9"/>
                </a:highlight>
                <a:latin typeface="Verdana"/>
                <a:ea typeface="Verdana"/>
                <a:cs typeface="Verdana"/>
                <a:sym typeface="Verdana"/>
              </a:rPr>
              <a:t> were disqualified. (defining) </a:t>
            </a:r>
            <a:endParaRPr sz="1700">
              <a:solidFill>
                <a:schemeClr val="dk1"/>
              </a:solidFill>
              <a:highlight>
                <a:srgbClr val="E0E5E9"/>
              </a:highlight>
              <a:latin typeface="Verdana"/>
              <a:ea typeface="Verdana"/>
              <a:cs typeface="Verdana"/>
              <a:sym typeface="Verdana"/>
            </a:endParaRPr>
          </a:p>
          <a:p>
            <a:pPr indent="0" lvl="0" marL="279400" marR="139700" rtl="0" algn="l">
              <a:lnSpc>
                <a:spcPct val="130000"/>
              </a:lnSpc>
              <a:spcBef>
                <a:spcPts val="1100"/>
              </a:spcBef>
              <a:spcAft>
                <a:spcPts val="0"/>
              </a:spcAft>
              <a:buNone/>
            </a:pPr>
            <a:r>
              <a:rPr lang="en" sz="1700">
                <a:solidFill>
                  <a:schemeClr val="dk1"/>
                </a:solidFill>
                <a:highlight>
                  <a:srgbClr val="E0E5E9"/>
                </a:highlight>
                <a:latin typeface="Verdana"/>
                <a:ea typeface="Verdana"/>
                <a:cs typeface="Verdana"/>
                <a:sym typeface="Verdana"/>
              </a:rPr>
              <a:t>The athletes</a:t>
            </a:r>
            <a:r>
              <a:rPr b="1" lang="en" sz="1700">
                <a:solidFill>
                  <a:schemeClr val="dk1"/>
                </a:solidFill>
                <a:highlight>
                  <a:srgbClr val="E0E5E9"/>
                </a:highlight>
                <a:latin typeface="Verdana"/>
                <a:ea typeface="Verdana"/>
                <a:cs typeface="Verdana"/>
                <a:sym typeface="Verdana"/>
              </a:rPr>
              <a:t>, who failed the drug test,</a:t>
            </a:r>
            <a:r>
              <a:rPr lang="en" sz="1700">
                <a:solidFill>
                  <a:schemeClr val="dk1"/>
                </a:solidFill>
                <a:highlight>
                  <a:srgbClr val="E0E5E9"/>
                </a:highlight>
                <a:latin typeface="Verdana"/>
                <a:ea typeface="Verdana"/>
                <a:cs typeface="Verdana"/>
                <a:sym typeface="Verdana"/>
              </a:rPr>
              <a:t> were disqualified. (non-defining)</a:t>
            </a:r>
            <a:endParaRPr sz="1700">
              <a:solidFill>
                <a:schemeClr val="dk1"/>
              </a:solidFill>
              <a:highlight>
                <a:srgbClr val="E0E5E9"/>
              </a:highlight>
              <a:latin typeface="Verdana"/>
              <a:ea typeface="Verdana"/>
              <a:cs typeface="Verdana"/>
              <a:sym typeface="Verdana"/>
            </a:endParaRPr>
          </a:p>
          <a:p>
            <a:pPr indent="0" lvl="0" marL="0" rtl="0" algn="l">
              <a:lnSpc>
                <a:spcPct val="130000"/>
              </a:lnSpc>
              <a:spcBef>
                <a:spcPts val="1100"/>
              </a:spcBef>
              <a:spcAft>
                <a:spcPts val="0"/>
              </a:spcAft>
              <a:buNone/>
            </a:pPr>
            <a:r>
              <a:rPr lang="en" sz="1750">
                <a:solidFill>
                  <a:schemeClr val="dk1"/>
                </a:solidFill>
                <a:latin typeface="Verdana"/>
                <a:ea typeface="Verdana"/>
                <a:cs typeface="Verdana"/>
                <a:sym typeface="Verdana"/>
              </a:rPr>
              <a:t>The defining relative clause tells us that only those athletes who failed the drug test were disqualified. The sentence implies that there were other athletes who did not fail the drug test and that they were not disqualified.</a:t>
            </a:r>
            <a:endParaRPr sz="1750">
              <a:solidFill>
                <a:schemeClr val="dk1"/>
              </a:solidFill>
              <a:latin typeface="Verdana"/>
              <a:ea typeface="Verdana"/>
              <a:cs typeface="Verdana"/>
              <a:sym typeface="Verdana"/>
            </a:endParaRPr>
          </a:p>
          <a:p>
            <a:pPr indent="0" lvl="0" marL="0" rtl="0" algn="l">
              <a:lnSpc>
                <a:spcPct val="130000"/>
              </a:lnSpc>
              <a:spcBef>
                <a:spcPts val="0"/>
              </a:spcBef>
              <a:spcAft>
                <a:spcPts val="0"/>
              </a:spcAft>
              <a:buNone/>
            </a:pPr>
            <a:r>
              <a:rPr lang="en" sz="1750">
                <a:solidFill>
                  <a:schemeClr val="dk1"/>
                </a:solidFill>
                <a:latin typeface="Verdana"/>
                <a:ea typeface="Verdana"/>
                <a:cs typeface="Verdana"/>
                <a:sym typeface="Verdana"/>
              </a:rPr>
              <a:t>The non-defining relative clause tells us that all the athletes (mentioned earlier in the context) failed the drug test and that all of them were disqualified.</a:t>
            </a:r>
            <a:endParaRPr sz="1750">
              <a:solidFill>
                <a:schemeClr val="dk1"/>
              </a:solidFill>
              <a:latin typeface="Verdana"/>
              <a:ea typeface="Verdana"/>
              <a:cs typeface="Verdana"/>
              <a:sym typeface="Verdana"/>
            </a:endParaRPr>
          </a:p>
        </p:txBody>
      </p:sp>
      <p:sp>
        <p:nvSpPr>
          <p:cNvPr id="99" name="Google Shape;99;p18"/>
          <p:cNvSpPr/>
          <p:nvPr/>
        </p:nvSpPr>
        <p:spPr>
          <a:xfrm>
            <a:off x="233950" y="5450971"/>
            <a:ext cx="8383800" cy="276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9"/>
                                        </p:tgtEl>
                                      </p:cBhvr>
                                    </p:animEffect>
                                    <p:set>
                                      <p:cBhvr>
                                        <p:cTn dur="1" fill="hold">
                                          <p:stCondLst>
                                            <p:cond delay="1000"/>
                                          </p:stCondLst>
                                        </p:cTn>
                                        <p:tgtEl>
                                          <p:spTgt spid="9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nvSpPr>
        <p:spPr>
          <a:xfrm>
            <a:off x="155950" y="1247800"/>
            <a:ext cx="8715000" cy="10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t>She would tell stories of wild berries that </a:t>
            </a:r>
            <a:r>
              <a:rPr lang="en" sz="2100"/>
              <a:t>she'd</a:t>
            </a:r>
            <a:r>
              <a:rPr lang="en" sz="2100"/>
              <a:t> picked and tell tales of rabbits which </a:t>
            </a:r>
            <a:r>
              <a:rPr lang="en" sz="2100"/>
              <a:t>she'd</a:t>
            </a:r>
            <a:r>
              <a:rPr lang="en" sz="2100"/>
              <a:t> seen.</a:t>
            </a:r>
            <a:r>
              <a:rPr lang="en"/>
              <a:t> </a:t>
            </a:r>
            <a:endParaRPr/>
          </a:p>
        </p:txBody>
      </p:sp>
      <p:sp>
        <p:nvSpPr>
          <p:cNvPr id="105" name="Google Shape;105;p19"/>
          <p:cNvSpPr txBox="1"/>
          <p:nvPr/>
        </p:nvSpPr>
        <p:spPr>
          <a:xfrm>
            <a:off x="1891200" y="370450"/>
            <a:ext cx="4796100" cy="507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400"/>
              <a:t>Omitting the relative pronoun</a:t>
            </a:r>
            <a:endParaRPr sz="2400"/>
          </a:p>
        </p:txBody>
      </p:sp>
      <p:sp>
        <p:nvSpPr>
          <p:cNvPr id="106" name="Google Shape;106;p19"/>
          <p:cNvSpPr/>
          <p:nvPr/>
        </p:nvSpPr>
        <p:spPr>
          <a:xfrm>
            <a:off x="1267300" y="1618250"/>
            <a:ext cx="429000" cy="5070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4539200" y="1247800"/>
            <a:ext cx="429000" cy="5070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2625150" y="1744225"/>
            <a:ext cx="581400" cy="264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nvSpPr>
        <p:spPr>
          <a:xfrm>
            <a:off x="5796475" y="1391850"/>
            <a:ext cx="810600" cy="352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rot="5165130">
            <a:off x="2277993" y="1822031"/>
            <a:ext cx="500969" cy="920438"/>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rot="5165130">
            <a:off x="5460793" y="1439281"/>
            <a:ext cx="500969" cy="920438"/>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nvSpPr>
        <p:spPr>
          <a:xfrm>
            <a:off x="546175" y="3188950"/>
            <a:ext cx="1150200" cy="3525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t>Easy way</a:t>
            </a:r>
            <a:endParaRPr sz="1700"/>
          </a:p>
        </p:txBody>
      </p:sp>
      <p:sp>
        <p:nvSpPr>
          <p:cNvPr id="113" name="Google Shape;113;p19"/>
          <p:cNvSpPr txBox="1"/>
          <p:nvPr/>
        </p:nvSpPr>
        <p:spPr>
          <a:xfrm>
            <a:off x="11950" y="3687050"/>
            <a:ext cx="9003000" cy="50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Relative pronoun + any noun ( if you have this you </a:t>
            </a:r>
            <a:r>
              <a:rPr lang="en" sz="1700"/>
              <a:t>don't</a:t>
            </a:r>
            <a:r>
              <a:rPr lang="en" sz="1700"/>
              <a:t> usually need the relative pronoun</a:t>
            </a:r>
            <a:endParaRPr sz="1700"/>
          </a:p>
        </p:txBody>
      </p:sp>
      <p:sp>
        <p:nvSpPr>
          <p:cNvPr id="114" name="Google Shape;114;p19"/>
          <p:cNvSpPr txBox="1"/>
          <p:nvPr/>
        </p:nvSpPr>
        <p:spPr>
          <a:xfrm>
            <a:off x="403525" y="4105125"/>
            <a:ext cx="1435500" cy="5070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700"/>
              <a:t>Exceptions</a:t>
            </a:r>
            <a:endParaRPr sz="1700"/>
          </a:p>
        </p:txBody>
      </p:sp>
      <p:sp>
        <p:nvSpPr>
          <p:cNvPr id="115" name="Google Shape;115;p19"/>
          <p:cNvSpPr txBox="1"/>
          <p:nvPr/>
        </p:nvSpPr>
        <p:spPr>
          <a:xfrm>
            <a:off x="2167075" y="4404625"/>
            <a:ext cx="3470700" cy="65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Where 	Whom	In which	Whose</a:t>
            </a:r>
            <a:endParaRPr/>
          </a:p>
        </p:txBody>
      </p:sp>
      <p:cxnSp>
        <p:nvCxnSpPr>
          <p:cNvPr id="116" name="Google Shape;116;p19"/>
          <p:cNvCxnSpPr>
            <a:stCxn id="114" idx="3"/>
            <a:endCxn id="115" idx="1"/>
          </p:cNvCxnSpPr>
          <p:nvPr/>
        </p:nvCxnSpPr>
        <p:spPr>
          <a:xfrm>
            <a:off x="1839025" y="4358625"/>
            <a:ext cx="328200" cy="372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idx="1" type="body"/>
          </p:nvPr>
        </p:nvSpPr>
        <p:spPr>
          <a:xfrm>
            <a:off x="638900" y="506425"/>
            <a:ext cx="8520600" cy="21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He bought me a cigar which was strange</a:t>
            </a:r>
            <a:endParaRPr sz="2900"/>
          </a:p>
          <a:p>
            <a:pPr indent="0" lvl="0" marL="0" rtl="0" algn="l">
              <a:spcBef>
                <a:spcPts val="1600"/>
              </a:spcBef>
              <a:spcAft>
                <a:spcPts val="0"/>
              </a:spcAft>
              <a:buNone/>
            </a:pPr>
            <a:r>
              <a:t/>
            </a:r>
            <a:endParaRPr sz="2900"/>
          </a:p>
          <a:p>
            <a:pPr indent="0" lvl="0" marL="0" rtl="0" algn="l">
              <a:spcBef>
                <a:spcPts val="1600"/>
              </a:spcBef>
              <a:spcAft>
                <a:spcPts val="1600"/>
              </a:spcAft>
              <a:buNone/>
            </a:pPr>
            <a:r>
              <a:rPr lang="en" sz="2900"/>
              <a:t>He bought me a cigar, which was strange</a:t>
            </a:r>
            <a:endParaRPr sz="2900"/>
          </a:p>
        </p:txBody>
      </p:sp>
      <p:sp>
        <p:nvSpPr>
          <p:cNvPr id="122" name="Google Shape;122;p20"/>
          <p:cNvSpPr txBox="1"/>
          <p:nvPr/>
        </p:nvSpPr>
        <p:spPr>
          <a:xfrm>
            <a:off x="638900" y="2985850"/>
            <a:ext cx="8211900" cy="195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t>It was Red and yellow.</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 sz="2800"/>
              <a:t>He knows I don´t smoke.</a:t>
            </a:r>
            <a:endParaRPr sz="2800"/>
          </a:p>
        </p:txBody>
      </p:sp>
      <p:sp>
        <p:nvSpPr>
          <p:cNvPr id="123" name="Google Shape;123;p20"/>
          <p:cNvSpPr/>
          <p:nvPr/>
        </p:nvSpPr>
        <p:spPr>
          <a:xfrm rot="5400000">
            <a:off x="-649300" y="3086975"/>
            <a:ext cx="2013600" cy="5628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49300" y="2096375"/>
            <a:ext cx="2013600" cy="562800"/>
          </a:xfrm>
          <a:prstGeom prst="curvedUp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1" type="body"/>
          </p:nvPr>
        </p:nvSpPr>
        <p:spPr>
          <a:xfrm>
            <a:off x="311700" y="-32300"/>
            <a:ext cx="8520600" cy="42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Vladimir Putin</a:t>
            </a:r>
            <a:endParaRPr/>
          </a:p>
          <a:p>
            <a:pPr indent="0" lvl="0" marL="0" rtl="0" algn="l">
              <a:spcBef>
                <a:spcPts val="1600"/>
              </a:spcBef>
              <a:spcAft>
                <a:spcPts val="0"/>
              </a:spcAft>
              <a:buNone/>
            </a:pPr>
            <a:r>
              <a:rPr lang="en"/>
              <a:t>Important information : He´s the president of Russia</a:t>
            </a:r>
            <a:endParaRPr/>
          </a:p>
          <a:p>
            <a:pPr indent="0" lvl="0" marL="0" rtl="0" algn="l">
              <a:spcBef>
                <a:spcPts val="1600"/>
              </a:spcBef>
              <a:spcAft>
                <a:spcPts val="0"/>
              </a:spcAft>
              <a:buNone/>
            </a:pPr>
            <a:r>
              <a:rPr lang="en"/>
              <a:t>Extra : He is bald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Putin, who is bald, is the president of Russia.</a:t>
            </a:r>
            <a:endParaRPr/>
          </a:p>
          <a:p>
            <a:pPr indent="0" lvl="0" marL="0" rtl="0" algn="l">
              <a:spcBef>
                <a:spcPts val="1600"/>
              </a:spcBef>
              <a:spcAft>
                <a:spcPts val="0"/>
              </a:spcAft>
              <a:buClr>
                <a:schemeClr val="dk1"/>
              </a:buClr>
              <a:buSzPts val="1100"/>
              <a:buFont typeface="Arial"/>
              <a:buNone/>
            </a:pPr>
            <a:r>
              <a:rPr lang="en"/>
              <a:t>Cheeto</a:t>
            </a:r>
            <a:endParaRPr/>
          </a:p>
          <a:p>
            <a:pPr indent="0" lvl="0" marL="0" rtl="0" algn="l">
              <a:spcBef>
                <a:spcPts val="1600"/>
              </a:spcBef>
              <a:spcAft>
                <a:spcPts val="0"/>
              </a:spcAft>
              <a:buClr>
                <a:schemeClr val="dk1"/>
              </a:buClr>
              <a:buSzPts val="1100"/>
              <a:buFont typeface="Arial"/>
              <a:buNone/>
            </a:pPr>
            <a:r>
              <a:rPr lang="en"/>
              <a:t>Important information : He´s a boy</a:t>
            </a:r>
            <a:endParaRPr/>
          </a:p>
          <a:p>
            <a:pPr indent="0" lvl="0" marL="0" rtl="0" algn="l">
              <a:spcBef>
                <a:spcPts val="1600"/>
              </a:spcBef>
              <a:spcAft>
                <a:spcPts val="0"/>
              </a:spcAft>
              <a:buClr>
                <a:schemeClr val="dk1"/>
              </a:buClr>
              <a:buSzPts val="1100"/>
              <a:buFont typeface="Arial"/>
              <a:buNone/>
            </a:pPr>
            <a:r>
              <a:rPr lang="en"/>
              <a:t>Extra : He is ugly</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Clr>
                <a:schemeClr val="dk1"/>
              </a:buClr>
              <a:buSzPts val="1100"/>
              <a:buFont typeface="Arial"/>
              <a:buNone/>
            </a:pPr>
            <a:r>
              <a:rPr lang="en"/>
              <a:t>Cheeto</a:t>
            </a:r>
            <a:r>
              <a:rPr lang="en"/>
              <a:t>, who is ugly, is a boy.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