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Lobster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481615-F48F-4E52-BF39-AB95FBFDAC0A}">
  <a:tblStyle styleId="{D0481615-F48F-4E52-BF39-AB95FBFDAC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591182-7322-4B21-98DE-7154E3841EC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obster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57333b3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57333b3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https://www.youtube.com/watch?v=DaDYIx_cQYE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549b9f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549b9f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549b9fd5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549b9fd5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173e1f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173e1f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https://www.youtube.com/watch?v=_GFkHA5EZdE&amp;t=53s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2173e1f5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2173e1f5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70abf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270abf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2173e1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2173e1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2173e1f5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2173e1f5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2173e1f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2173e1f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2173e1f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2173e1f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173e1f5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173e1f5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bdb8c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bdb8c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173e1f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173e1f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https://wordwall.net/resource/1797799/%D0%B0%D0%BD%D0%B3%D0%BB%D0%B8%D0%B9%D1%81%D0%BA%D0%B8%D0%B9/reported-speech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549b9fd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549b9fd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_W0bSen8Qjg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9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{3B591182-7322-4B21-98DE-7154E3841ECC}</a:tableStyleId>
              </a:tblPr>
              <a:tblGrid>
                <a:gridCol w="8102075"/>
                <a:gridCol w="1175425"/>
              </a:tblGrid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1) "Where is he?"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2) "What are you doing?"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3) "Why did you go out last night?"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4) "Who was that beautiful woman?"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5) "How is your mother?"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6) "What are you going to do at the weekend?"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2"/>
          <p:cNvSpPr txBox="1"/>
          <p:nvPr/>
        </p:nvSpPr>
        <p:spPr>
          <a:xfrm>
            <a:off x="328050" y="632075"/>
            <a:ext cx="3778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where he was.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59225" y="1519750"/>
            <a:ext cx="438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what I was doing.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328050" y="2164950"/>
            <a:ext cx="570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why I had gone out last night.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59225" y="3166300"/>
            <a:ext cx="5433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who that woman had been.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25400" y="4023550"/>
            <a:ext cx="470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how my mother was.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28100" y="4684050"/>
            <a:ext cx="780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what I was going to do at the weekend.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{3B591182-7322-4B21-98DE-7154E3841ECC}</a:tableStyleId>
              </a:tblPr>
              <a:tblGrid>
                <a:gridCol w="7375350"/>
                <a:gridCol w="1247800"/>
              </a:tblGrid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1) "Don't do it!"</a:t>
                      </a:r>
                      <a:endParaRPr sz="1900"/>
                    </a:p>
                    <a:p>
                      <a:pPr indent="0" lvl="0" marL="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2) "I'm leaving tomorrow."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3) "Please get me a cup of tea."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4) "She got married last year."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5) "Be quick!"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" name="Google Shape;130;p23"/>
          <p:cNvSpPr txBox="1"/>
          <p:nvPr/>
        </p:nvSpPr>
        <p:spPr>
          <a:xfrm>
            <a:off x="345775" y="576325"/>
            <a:ext cx="472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She told me not to do it.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152400" y="1716125"/>
            <a:ext cx="535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that she was leaving tomorrow.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68950" y="2548550"/>
            <a:ext cx="5097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to get her a cup of tea.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243400" y="3412350"/>
            <a:ext cx="550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She said that she had got married last year.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43400" y="4276150"/>
            <a:ext cx="5506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She told me to be quick.</a:t>
            </a:r>
            <a:endParaRPr b="1" sz="1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75" y="152400"/>
            <a:ext cx="644886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7382075" y="916225"/>
            <a:ext cx="1062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S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E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L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E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N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A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G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O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M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E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Z</a:t>
            </a:r>
            <a:endParaRPr b="1" sz="20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51200" y="111275"/>
            <a:ext cx="62895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What’s the most enjoyable activity when you are at home</a:t>
            </a: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Do you have any h</a:t>
            </a:r>
            <a:r>
              <a:rPr lang="en" sz="21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idden talents?</a:t>
            </a:r>
            <a:endParaRPr sz="21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Can you say anything in a foreign language?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4125"/>
                </a:solidFill>
                <a:latin typeface="Lobster"/>
                <a:ea typeface="Lobster"/>
                <a:cs typeface="Lobster"/>
                <a:sym typeface="Lobster"/>
              </a:rPr>
              <a:t>What’s your current obsession?</a:t>
            </a:r>
            <a:endParaRPr sz="2100">
              <a:solidFill>
                <a:srgbClr val="CC4125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What do you do on your days off?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06666"/>
                </a:solidFill>
                <a:latin typeface="Lobster"/>
                <a:ea typeface="Lobster"/>
                <a:cs typeface="Lobster"/>
                <a:sym typeface="Lobster"/>
              </a:rPr>
              <a:t>What’s one hobby you are planning on taking up?</a:t>
            </a:r>
            <a:endParaRPr sz="2100">
              <a:solidFill>
                <a:srgbClr val="E0666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What’s the one thing you can never live without?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What’s one hobby you will never give up?</a:t>
            </a:r>
            <a:endParaRPr sz="2100">
              <a:solidFill>
                <a:srgbClr val="99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Who do you look up to most in your life?</a:t>
            </a:r>
            <a:endParaRPr sz="2100">
              <a:solidFill>
                <a:srgbClr val="99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descr="This timer counts down silently until it reaches 0:00, then a police siren sounds to alert you that time is up." id="146" name="Google Shape;146;p25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0700" y="3379325"/>
            <a:ext cx="2033825" cy="1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551200" y="111275"/>
            <a:ext cx="8421300" cy="5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Your favourite movie as a child?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How do you describe yourself in three words</a:t>
            </a:r>
            <a:r>
              <a:rPr lang="en" sz="2100">
                <a:solidFill>
                  <a:srgbClr val="CC0000"/>
                </a:solidFill>
                <a:latin typeface="Lobster"/>
                <a:ea typeface="Lobster"/>
                <a:cs typeface="Lobster"/>
                <a:sym typeface="Lobster"/>
              </a:rPr>
              <a:t>?</a:t>
            </a:r>
            <a:endParaRPr sz="2100">
              <a:solidFill>
                <a:srgbClr val="CC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What scares you the most</a:t>
            </a: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C4125"/>
                </a:solidFill>
                <a:latin typeface="Lobster"/>
                <a:ea typeface="Lobster"/>
                <a:cs typeface="Lobster"/>
                <a:sym typeface="Lobster"/>
              </a:rPr>
              <a:t>What makes you the angriest?</a:t>
            </a:r>
            <a:endParaRPr sz="2100">
              <a:solidFill>
                <a:srgbClr val="CC4125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When do you feel most beautiful</a:t>
            </a: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06666"/>
                </a:solidFill>
                <a:latin typeface="Lobster"/>
                <a:ea typeface="Lobster"/>
                <a:cs typeface="Lobster"/>
                <a:sym typeface="Lobster"/>
              </a:rPr>
              <a:t>What’s your spirit animal?</a:t>
            </a:r>
            <a:endParaRPr sz="2100">
              <a:solidFill>
                <a:srgbClr val="E0666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What’s your favourite candy?</a:t>
            </a:r>
            <a:endParaRPr sz="2100">
              <a:solidFill>
                <a:srgbClr val="0000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What’s your least favourite thing to eat?</a:t>
            </a:r>
            <a:endParaRPr sz="2100">
              <a:solidFill>
                <a:srgbClr val="99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00FF"/>
                </a:solidFill>
                <a:latin typeface="Lobster"/>
                <a:ea typeface="Lobster"/>
                <a:cs typeface="Lobster"/>
                <a:sym typeface="Lobster"/>
              </a:rPr>
              <a:t>What’s one thing people would be most surprised to know about you?</a:t>
            </a:r>
            <a:endParaRPr sz="2100">
              <a:solidFill>
                <a:srgbClr val="99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descr="This timer counts down silently until it reaches 0:00, then a police siren sounds to alert you that time is up." id="152" name="Google Shape;152;p26" title="5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4925" y="3277225"/>
            <a:ext cx="2033825" cy="1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ctrTitle"/>
          </p:nvPr>
        </p:nvSpPr>
        <p:spPr>
          <a:xfrm>
            <a:off x="257975" y="443175"/>
            <a:ext cx="5677800" cy="49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just">
              <a:lnSpc>
                <a:spcPct val="123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You are all at a very formal cocktail party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just">
              <a:lnSpc>
                <a:spcPct val="123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Everybody must circulate and talk to each other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just">
              <a:lnSpc>
                <a:spcPct val="123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You must say what is on your card and as little else as possible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just">
              <a:lnSpc>
                <a:spcPct val="1231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Afterwards you’ll have  to report back on what other people told you, using reported speech.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9338" l="0" r="0" t="0"/>
          <a:stretch/>
        </p:blipFill>
        <p:spPr>
          <a:xfrm>
            <a:off x="6115100" y="1499713"/>
            <a:ext cx="2936675" cy="235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75" y="128450"/>
            <a:ext cx="6323825" cy="48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515200" y="-7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{D0481615-F48F-4E52-BF39-AB95FBFDAC0A}</a:tableStyleId>
              </a:tblPr>
              <a:tblGrid>
                <a:gridCol w="1610000"/>
                <a:gridCol w="3150975"/>
              </a:tblGrid>
              <a:tr h="3995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PLACE &amp; TIME</a:t>
                      </a:r>
                      <a:endParaRPr b="1" sz="1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today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that day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now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then/at the moment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yesterday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 day before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….days ago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...days before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last week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 week before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next year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 following year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tomorrow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 next day/the following day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here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there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this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that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these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those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ago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previously/before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tonight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that night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" name="Google Shape;65;p15"/>
          <p:cNvGraphicFramePr/>
          <p:nvPr/>
        </p:nvGraphicFramePr>
        <p:xfrm>
          <a:off x="5564975" y="1961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{D0481615-F48F-4E52-BF39-AB95FBFDAC0A}</a:tableStyleId>
              </a:tblPr>
              <a:tblGrid>
                <a:gridCol w="1599575"/>
                <a:gridCol w="1714150"/>
              </a:tblGrid>
              <a:tr h="5150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 VERBS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 hMerge="1"/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will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would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can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could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must/have to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must/had to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may/might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might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should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should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ought to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ought to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6"/>
          <p:cNvGraphicFramePr/>
          <p:nvPr/>
        </p:nvGraphicFramePr>
        <p:xfrm>
          <a:off x="735475" y="3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{3B591182-7322-4B21-98DE-7154E3841ECC}</a:tableStyleId>
              </a:tblPr>
              <a:tblGrid>
                <a:gridCol w="6477975"/>
                <a:gridCol w="783275"/>
              </a:tblGrid>
              <a:tr h="8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1) "He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works </a:t>
                      </a:r>
                      <a:r>
                        <a:rPr lang="en" sz="1900"/>
                        <a:t>in a bank."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2) "Julie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doesn't like</a:t>
                      </a:r>
                      <a:r>
                        <a:rPr lang="en" sz="1900"/>
                        <a:t> going out much."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3) "I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don't have</a:t>
                      </a:r>
                      <a:r>
                        <a:rPr lang="en" sz="1900"/>
                        <a:t> a computer."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4) "They never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arrive </a:t>
                      </a:r>
                      <a:r>
                        <a:rPr lang="en" sz="1900"/>
                        <a:t>on time."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6"/>
          <p:cNvSpPr txBox="1"/>
          <p:nvPr/>
        </p:nvSpPr>
        <p:spPr>
          <a:xfrm>
            <a:off x="900725" y="855750"/>
            <a:ext cx="378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he </a:t>
            </a:r>
            <a:r>
              <a:rPr b="1" lang="en" sz="1900">
                <a:solidFill>
                  <a:srgbClr val="980000"/>
                </a:solidFill>
              </a:rPr>
              <a:t>worked </a:t>
            </a:r>
            <a:r>
              <a:rPr b="1" lang="en" sz="1900">
                <a:solidFill>
                  <a:srgbClr val="0000FF"/>
                </a:solidFill>
              </a:rPr>
              <a:t>in a bank.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735475" y="1827225"/>
            <a:ext cx="519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 She said Julie</a:t>
            </a:r>
            <a:r>
              <a:rPr b="1" lang="en" sz="1900">
                <a:solidFill>
                  <a:srgbClr val="980000"/>
                </a:solidFill>
              </a:rPr>
              <a:t> didn't like</a:t>
            </a:r>
            <a:r>
              <a:rPr b="1" lang="en" sz="1900">
                <a:solidFill>
                  <a:srgbClr val="0000FF"/>
                </a:solidFill>
              </a:rPr>
              <a:t> going out much.</a:t>
            </a:r>
            <a:r>
              <a:rPr lang="en" sz="19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735475" y="2798700"/>
            <a:ext cx="5195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that she </a:t>
            </a:r>
            <a:r>
              <a:rPr b="1" lang="en" sz="1900">
                <a:solidFill>
                  <a:srgbClr val="980000"/>
                </a:solidFill>
              </a:rPr>
              <a:t>didn't have</a:t>
            </a:r>
            <a:r>
              <a:rPr b="1" lang="en" sz="1900">
                <a:solidFill>
                  <a:srgbClr val="0000FF"/>
                </a:solidFill>
              </a:rPr>
              <a:t> a computer. 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91300" y="3831600"/>
            <a:ext cx="4654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they never </a:t>
            </a:r>
            <a:r>
              <a:rPr b="1" lang="en" sz="1900">
                <a:solidFill>
                  <a:srgbClr val="980000"/>
                </a:solidFill>
              </a:rPr>
              <a:t>arrived </a:t>
            </a:r>
            <a:r>
              <a:rPr b="1" lang="en" sz="1900">
                <a:solidFill>
                  <a:srgbClr val="0000FF"/>
                </a:solidFill>
              </a:rPr>
              <a:t>on time. </a:t>
            </a:r>
            <a:endParaRPr b="1" sz="1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7"/>
          <p:cNvGraphicFramePr/>
          <p:nvPr/>
        </p:nvGraphicFramePr>
        <p:xfrm>
          <a:off x="787525" y="25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{3B591182-7322-4B21-98DE-7154E3841ECC}</a:tableStyleId>
              </a:tblPr>
              <a:tblGrid>
                <a:gridCol w="6784925"/>
                <a:gridCol w="1085600"/>
              </a:tblGrid>
              <a:tr h="828675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1) "I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'll</a:t>
                      </a:r>
                      <a:r>
                        <a:rPr lang="en" sz="1900"/>
                        <a:t> go to the cinema later."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2) "We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'll</a:t>
                      </a:r>
                      <a:r>
                        <a:rPr lang="en" sz="1900"/>
                        <a:t> meet the children at six."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3) "She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will </a:t>
                      </a:r>
                      <a:r>
                        <a:rPr lang="en" sz="1900"/>
                        <a:t>be late."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28675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4) "Lucy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will </a:t>
                      </a:r>
                      <a:r>
                        <a:rPr lang="en" sz="1900"/>
                        <a:t>definitely come."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04850">
                <a:tc>
                  <a:txBody>
                    <a:bodyPr/>
                    <a:lstStyle/>
                    <a:p>
                      <a:pPr indent="0" lvl="0" marL="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5) "I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will </a:t>
                      </a:r>
                      <a:r>
                        <a:rPr lang="en" sz="1900"/>
                        <a:t>stop smoking on Tuesday."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739275" y="728850"/>
            <a:ext cx="521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she </a:t>
            </a:r>
            <a:r>
              <a:rPr b="1" lang="en" sz="1900">
                <a:solidFill>
                  <a:srgbClr val="980000"/>
                </a:solidFill>
              </a:rPr>
              <a:t>would </a:t>
            </a:r>
            <a:r>
              <a:rPr b="1" lang="en" sz="1900">
                <a:solidFill>
                  <a:srgbClr val="0000FF"/>
                </a:solidFill>
              </a:rPr>
              <a:t>go to the cinema later.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61425" y="1812100"/>
            <a:ext cx="5966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they </a:t>
            </a:r>
            <a:r>
              <a:rPr b="1" lang="en" sz="1900">
                <a:solidFill>
                  <a:srgbClr val="980000"/>
                </a:solidFill>
              </a:rPr>
              <a:t>would </a:t>
            </a:r>
            <a:r>
              <a:rPr b="1" lang="en" sz="1900">
                <a:solidFill>
                  <a:srgbClr val="0000FF"/>
                </a:solidFill>
              </a:rPr>
              <a:t>meet the children at six.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87525" y="2766000"/>
            <a:ext cx="5591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she </a:t>
            </a:r>
            <a:r>
              <a:rPr b="1" lang="en" sz="1900">
                <a:solidFill>
                  <a:srgbClr val="980000"/>
                </a:solidFill>
              </a:rPr>
              <a:t>would </a:t>
            </a:r>
            <a:r>
              <a:rPr b="1" lang="en" sz="1900">
                <a:solidFill>
                  <a:srgbClr val="0000FF"/>
                </a:solidFill>
              </a:rPr>
              <a:t>be late.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61425" y="3626025"/>
            <a:ext cx="461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Lucy </a:t>
            </a:r>
            <a:r>
              <a:rPr b="1" lang="en" sz="1900">
                <a:solidFill>
                  <a:srgbClr val="980000"/>
                </a:solidFill>
              </a:rPr>
              <a:t>would </a:t>
            </a:r>
            <a:r>
              <a:rPr b="1" lang="en" sz="1900">
                <a:solidFill>
                  <a:srgbClr val="0000FF"/>
                </a:solidFill>
              </a:rPr>
              <a:t>definitely come. 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761425" y="4694275"/>
            <a:ext cx="5643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she </a:t>
            </a:r>
            <a:r>
              <a:rPr b="1" lang="en" sz="1900">
                <a:solidFill>
                  <a:srgbClr val="980000"/>
                </a:solidFill>
              </a:rPr>
              <a:t>would </a:t>
            </a:r>
            <a:r>
              <a:rPr b="1" lang="en" sz="1900">
                <a:solidFill>
                  <a:srgbClr val="0000FF"/>
                </a:solidFill>
              </a:rPr>
              <a:t>stop smoking on Tuesday. </a:t>
            </a:r>
            <a:endParaRPr b="1" sz="1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922900" y="1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{3B591182-7322-4B21-98DE-7154E3841ECC}</a:tableStyleId>
              </a:tblPr>
              <a:tblGrid>
                <a:gridCol w="6148400"/>
                <a:gridCol w="967150"/>
              </a:tblGrid>
              <a:tr h="12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1) "Jane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left </a:t>
                      </a:r>
                      <a:r>
                        <a:rPr lang="en" sz="1900"/>
                        <a:t>the party early."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2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2) "I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didn't go out</a:t>
                      </a:r>
                      <a:r>
                        <a:rPr lang="en" sz="1900"/>
                        <a:t> at the weekend."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</a:t>
                      </a:r>
                      <a:r>
                        <a:rPr lang="en" sz="1900"/>
                        <a:t>) "They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visited </a:t>
                      </a:r>
                      <a:r>
                        <a:rPr lang="en" sz="1900"/>
                        <a:t>Japan."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</a:t>
                      </a:r>
                      <a:r>
                        <a:rPr lang="en" sz="1900"/>
                        <a:t>) "She </a:t>
                      </a:r>
                      <a:r>
                        <a:rPr lang="en" sz="1900">
                          <a:solidFill>
                            <a:srgbClr val="980000"/>
                          </a:solidFill>
                        </a:rPr>
                        <a:t>didn't buy</a:t>
                      </a:r>
                      <a:r>
                        <a:rPr lang="en" sz="1900"/>
                        <a:t> the dress."</a:t>
                      </a:r>
                      <a:endParaRPr sz="1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1134900" y="635125"/>
            <a:ext cx="537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He told me Jane </a:t>
            </a:r>
            <a:r>
              <a:rPr b="1" lang="en" sz="1900">
                <a:solidFill>
                  <a:srgbClr val="980000"/>
                </a:solidFill>
              </a:rPr>
              <a:t>had left </a:t>
            </a:r>
            <a:r>
              <a:rPr b="1" lang="en" sz="1900">
                <a:solidFill>
                  <a:srgbClr val="0000FF"/>
                </a:solidFill>
              </a:rPr>
              <a:t>the party early.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1032300" y="1790875"/>
            <a:ext cx="603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He told me he </a:t>
            </a:r>
            <a:r>
              <a:rPr b="1" lang="en" sz="1900">
                <a:solidFill>
                  <a:srgbClr val="980000"/>
                </a:solidFill>
              </a:rPr>
              <a:t>hadn't gone out</a:t>
            </a:r>
            <a:r>
              <a:rPr b="1" lang="en" sz="1900">
                <a:solidFill>
                  <a:srgbClr val="0000FF"/>
                </a:solidFill>
              </a:rPr>
              <a:t> at the weekend. 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166150" y="3009050"/>
            <a:ext cx="55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He told me they </a:t>
            </a:r>
            <a:r>
              <a:rPr b="1" lang="en" sz="1900">
                <a:solidFill>
                  <a:srgbClr val="980000"/>
                </a:solidFill>
              </a:rPr>
              <a:t>had visited</a:t>
            </a:r>
            <a:r>
              <a:rPr b="1" lang="en" sz="1900">
                <a:solidFill>
                  <a:srgbClr val="0000FF"/>
                </a:solidFill>
              </a:rPr>
              <a:t> Japan.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32300" y="4289700"/>
            <a:ext cx="550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He told me she </a:t>
            </a:r>
            <a:r>
              <a:rPr b="1" lang="en" sz="1900">
                <a:solidFill>
                  <a:srgbClr val="980000"/>
                </a:solidFill>
              </a:rPr>
              <a:t>hadn't bought</a:t>
            </a:r>
            <a:r>
              <a:rPr b="1" lang="en" sz="1900">
                <a:solidFill>
                  <a:srgbClr val="0000FF"/>
                </a:solidFill>
              </a:rPr>
              <a:t> the dress.</a:t>
            </a:r>
            <a:endParaRPr b="1" sz="19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1266750" y="467600"/>
            <a:ext cx="66105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Write one sentence with the word given: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Aimar </a:t>
            </a:r>
            <a:r>
              <a:rPr lang="en" sz="2400"/>
              <a:t>- can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Jon M.</a:t>
            </a:r>
            <a:r>
              <a:rPr lang="en" sz="2400"/>
              <a:t> - will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Markel E.</a:t>
            </a:r>
            <a:r>
              <a:rPr lang="en" sz="2400"/>
              <a:t> - a verb in present simple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Markel O</a:t>
            </a:r>
            <a:r>
              <a:rPr lang="en" sz="2400"/>
              <a:t>. - a verb in present simple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Paula </a:t>
            </a:r>
            <a:r>
              <a:rPr lang="en" sz="2400"/>
              <a:t>- present continuous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Jon H.</a:t>
            </a:r>
            <a:r>
              <a:rPr lang="en" sz="2400"/>
              <a:t> - past simple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Álvaro </a:t>
            </a:r>
            <a:r>
              <a:rPr lang="en" sz="2400"/>
              <a:t>- past simple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406075" y="1634675"/>
            <a:ext cx="756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https://wordwall.net/resource/11221385/reported-speech/reported-speech-revision-statement-command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1"/>
          <p:cNvGraphicFramePr/>
          <p:nvPr/>
        </p:nvGraphicFramePr>
        <p:xfrm>
          <a:off x="38292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{3B591182-7322-4B21-98DE-7154E3841ECC}</a:tableStyleId>
              </a:tblPr>
              <a:tblGrid>
                <a:gridCol w="5246350"/>
                <a:gridCol w="2941050"/>
              </a:tblGrid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1) "Did you arrive before seven?"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2) "How was your holiday?"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3) "I would have visited the hospital, if I had known you were sick."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4) "Don't touch!"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5) "Do you usually cook at home?"</a:t>
                      </a:r>
                      <a:endParaRPr sz="1900"/>
                    </a:p>
                    <a:p>
                      <a:pPr indent="0" lvl="0" marL="5080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rgbClr val="0000FF"/>
                          </a:solidFill>
                        </a:rPr>
                        <a:t> </a:t>
                      </a:r>
                      <a:endParaRPr sz="1900">
                        <a:solidFill>
                          <a:srgbClr val="1C616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461375" y="590725"/>
            <a:ext cx="530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if I had arrived before seven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61375" y="1374600"/>
            <a:ext cx="5301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how my holiday had been.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461375" y="2448125"/>
            <a:ext cx="8530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said that she would have visited the hospital, if she had known I was sick.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532325" y="3496250"/>
            <a:ext cx="515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FF"/>
                </a:solidFill>
              </a:rPr>
              <a:t>She told me not to touch.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82925" y="4392700"/>
            <a:ext cx="687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0000FF"/>
                </a:solidFill>
              </a:rPr>
              <a:t>She asked me if I usually cooked at home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