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3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5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6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5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DB83-5D42-45E7-8DFA-D92C159E5D83}" type="datetimeFigureOut">
              <a:rPr lang="en-GB" smtClean="0"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6379-1891-4F38-9069-BEBEDE6453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5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GB" dirty="0" err="1" smtClean="0"/>
              <a:t>Chucky’s</a:t>
            </a:r>
            <a:r>
              <a:rPr lang="en-GB" dirty="0" smtClean="0"/>
              <a:t> Participle Clauses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img4.wikia.nocookie.net/__cb20131019230712/powerlisting/images/a/a6/Chucky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73424"/>
            <a:ext cx="51845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Complete the sentences below using the present participles (gerunds) in the box.</a:t>
            </a:r>
          </a:p>
          <a:p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They spent 3 hours ___________ the fake bus shelter.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_________ a bus, she stood up.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_________ scared, he moved closer to his mother.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_________ the glass break, they jumped up.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_________ Chucky running after them, they ran away.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Not __________ that it was a joke, they were absolutely petrified.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___________ a knife, he waited behind the sign.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939" y="4581128"/>
            <a:ext cx="77768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</a:t>
            </a:r>
            <a:r>
              <a:rPr lang="en-GB" sz="2400" dirty="0" smtClean="0"/>
              <a:t>eeing(x2) knowing   hearing   holding   feeling</a:t>
            </a:r>
            <a:r>
              <a:rPr lang="en-GB" sz="2400" dirty="0"/>
              <a:t> </a:t>
            </a:r>
            <a:r>
              <a:rPr lang="en-GB" sz="2400" dirty="0" smtClean="0"/>
              <a:t>  building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4127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building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939" y="176381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seeing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9931" y="2137255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feeling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7502" y="249289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hearing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9931" y="286935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seeing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3212976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knowing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377" y="3604170"/>
            <a:ext cx="664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holding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24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64904"/>
            <a:ext cx="87129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They spent 3 hours </a:t>
            </a:r>
            <a:r>
              <a:rPr lang="en-GB" sz="2000" dirty="0" smtClean="0">
                <a:solidFill>
                  <a:srgbClr val="FF0000"/>
                </a:solidFill>
              </a:rPr>
              <a:t>building </a:t>
            </a:r>
            <a:r>
              <a:rPr lang="en-GB" sz="2000" dirty="0" smtClean="0"/>
              <a:t>the fake bus shelter.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Seeing</a:t>
            </a:r>
            <a:r>
              <a:rPr lang="en-GB" sz="2000" dirty="0" smtClean="0"/>
              <a:t> a bus, she stood up.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Feeling</a:t>
            </a:r>
            <a:r>
              <a:rPr lang="en-GB" sz="2000" dirty="0" smtClean="0"/>
              <a:t> scared, he moved closer to his mother.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Hearing </a:t>
            </a:r>
            <a:r>
              <a:rPr lang="en-GB" sz="2000" dirty="0" smtClean="0"/>
              <a:t>the glass break, they jumped up.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Seeing</a:t>
            </a:r>
            <a:r>
              <a:rPr lang="en-GB" sz="2000" dirty="0" smtClean="0"/>
              <a:t> Chucky running after them, they ran away.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Not </a:t>
            </a:r>
            <a:r>
              <a:rPr lang="en-GB" sz="2000" dirty="0" smtClean="0">
                <a:solidFill>
                  <a:srgbClr val="FF0000"/>
                </a:solidFill>
              </a:rPr>
              <a:t>knowing</a:t>
            </a:r>
            <a:r>
              <a:rPr lang="en-GB" sz="2000" dirty="0" smtClean="0"/>
              <a:t> that it was a joke, they were absolutely petrified.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he waited behind the </a:t>
            </a:r>
            <a:r>
              <a:rPr lang="en-GB" sz="2000" dirty="0" smtClean="0"/>
              <a:t>sign, </a:t>
            </a:r>
            <a:r>
              <a:rPr lang="en-GB" sz="2000" dirty="0">
                <a:solidFill>
                  <a:srgbClr val="FF0000"/>
                </a:solidFill>
              </a:rPr>
              <a:t>h</a:t>
            </a:r>
            <a:r>
              <a:rPr lang="en-GB" sz="2000" dirty="0" smtClean="0">
                <a:solidFill>
                  <a:srgbClr val="FF0000"/>
                </a:solidFill>
              </a:rPr>
              <a:t>olding</a:t>
            </a:r>
            <a:r>
              <a:rPr lang="en-GB" sz="2000" dirty="0" smtClean="0"/>
              <a:t> a knife</a:t>
            </a:r>
            <a:r>
              <a:rPr lang="en-GB" sz="2000" dirty="0"/>
              <a:t>.</a:t>
            </a:r>
            <a:endParaRPr lang="en-GB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He was so busy </a:t>
            </a:r>
            <a:r>
              <a:rPr lang="en-GB" sz="2000" dirty="0" smtClean="0">
                <a:solidFill>
                  <a:srgbClr val="FF0000"/>
                </a:solidFill>
              </a:rPr>
              <a:t>looking</a:t>
            </a:r>
            <a:r>
              <a:rPr lang="en-GB" sz="2000" dirty="0" smtClean="0"/>
              <a:t> at his phone that he didn’t notice Chucky behind him.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324" y="488946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use the present participle (gerund) in several ways:</a:t>
            </a:r>
          </a:p>
          <a:p>
            <a:pPr marL="342900" indent="-342900">
              <a:buAutoNum type="alphaLcPeriod"/>
            </a:pPr>
            <a:r>
              <a:rPr lang="en-GB" dirty="0" smtClean="0"/>
              <a:t>After the verbs </a:t>
            </a:r>
            <a:r>
              <a:rPr lang="en-GB" dirty="0" smtClean="0">
                <a:solidFill>
                  <a:srgbClr val="FF0000"/>
                </a:solidFill>
              </a:rPr>
              <a:t>spend, waste </a:t>
            </a:r>
            <a:r>
              <a:rPr lang="en-GB" dirty="0" smtClean="0"/>
              <a:t>and the phrase </a:t>
            </a:r>
            <a:r>
              <a:rPr lang="en-GB" dirty="0" smtClean="0">
                <a:solidFill>
                  <a:srgbClr val="FF0000"/>
                </a:solidFill>
              </a:rPr>
              <a:t>be busy </a:t>
            </a:r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AutoNum type="alphaLcPeriod"/>
            </a:pPr>
            <a:r>
              <a:rPr lang="en-GB" dirty="0" smtClean="0"/>
              <a:t>To express </a:t>
            </a:r>
            <a:r>
              <a:rPr lang="en-GB" dirty="0" smtClean="0">
                <a:solidFill>
                  <a:srgbClr val="FF0000"/>
                </a:solidFill>
              </a:rPr>
              <a:t>because/as/since/so</a:t>
            </a:r>
            <a:r>
              <a:rPr lang="en-GB" dirty="0" smtClean="0"/>
              <a:t> when both actions are by the same subject.</a:t>
            </a:r>
          </a:p>
          <a:p>
            <a:r>
              <a:rPr lang="en-GB" dirty="0" smtClean="0"/>
              <a:t>c. When two actions by the same subject happen at the same time. </a:t>
            </a:r>
          </a:p>
          <a:p>
            <a:r>
              <a:rPr lang="en-GB" dirty="0" smtClean="0"/>
              <a:t>d. When one action is immediately followed by another.</a:t>
            </a:r>
          </a:p>
          <a:p>
            <a:endParaRPr lang="en-GB" dirty="0"/>
          </a:p>
          <a:p>
            <a:r>
              <a:rPr lang="en-GB" i="1" dirty="0" smtClean="0"/>
              <a:t>Match the rules to the examples below: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QuadreDeText 2"/>
          <p:cNvSpPr txBox="1"/>
          <p:nvPr/>
        </p:nvSpPr>
        <p:spPr>
          <a:xfrm>
            <a:off x="5508104" y="15969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(2 + 4 + 5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6468024" y="131492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(7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QuadreDeText 5"/>
          <p:cNvSpPr txBox="1"/>
          <p:nvPr/>
        </p:nvSpPr>
        <p:spPr>
          <a:xfrm>
            <a:off x="7596336" y="9975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(3 + 6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QuadreDeText 6"/>
          <p:cNvSpPr txBox="1"/>
          <p:nvPr/>
        </p:nvSpPr>
        <p:spPr>
          <a:xfrm>
            <a:off x="5430002" y="76092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(1 + 8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QuadreDeText 7"/>
          <p:cNvSpPr txBox="1"/>
          <p:nvPr/>
        </p:nvSpPr>
        <p:spPr>
          <a:xfrm>
            <a:off x="179512" y="548878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Look at the sentences, where is the participle? How does the position change for the different rules?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127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GB" sz="3200" dirty="0" smtClean="0"/>
              <a:t>Change the sentences using a participle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91" y="841358"/>
            <a:ext cx="8229600" cy="5544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He didn’t know what to do so he phoned me.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2. Because it was a sunny day, we went for a picnic in the park.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3. He was feeling tired, so he went to bed.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4. Joe walked into the room. He was whistling a song.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5. </a:t>
            </a:r>
            <a:r>
              <a:rPr lang="en-GB" sz="2000" dirty="0"/>
              <a:t>He opened the </a:t>
            </a:r>
            <a:r>
              <a:rPr lang="en-GB" sz="2000" dirty="0" smtClean="0"/>
              <a:t>door. </a:t>
            </a:r>
            <a:r>
              <a:rPr lang="en-GB" sz="2000" smtClean="0"/>
              <a:t>He </a:t>
            </a:r>
            <a:r>
              <a:rPr lang="en-GB" sz="2000" dirty="0" smtClean="0"/>
              <a:t>was carrying a </a:t>
            </a:r>
            <a:r>
              <a:rPr lang="en-GB" sz="2000" smtClean="0"/>
              <a:t>gun</a:t>
            </a:r>
            <a:r>
              <a:rPr lang="en-GB" sz="2000" smtClean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6. Because he was a genius he found the exam easy.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7. He saw the teacher coming so he hid the chewing gum.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knowing </a:t>
            </a:r>
            <a:r>
              <a:rPr lang="en-GB" dirty="0" smtClean="0"/>
              <a:t>what to do, he phoned me.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9648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It being </a:t>
            </a:r>
            <a:r>
              <a:rPr lang="en-GB" dirty="0" smtClean="0"/>
              <a:t>a sunny day, we went for a picnic in the park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71620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Feeling</a:t>
            </a:r>
            <a:r>
              <a:rPr lang="en-GB" dirty="0" smtClean="0"/>
              <a:t> tired, he went to bed.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42900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Joe walked into the room </a:t>
            </a:r>
            <a:r>
              <a:rPr lang="en-GB" dirty="0" smtClean="0">
                <a:solidFill>
                  <a:srgbClr val="FF0000"/>
                </a:solidFill>
              </a:rPr>
              <a:t>whistling </a:t>
            </a:r>
            <a:r>
              <a:rPr lang="en-GB" dirty="0" smtClean="0"/>
              <a:t>a song.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14908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  </a:t>
            </a:r>
            <a:r>
              <a:rPr lang="en-GB" dirty="0"/>
              <a:t>opened the </a:t>
            </a:r>
            <a:r>
              <a:rPr lang="en-GB" dirty="0" smtClean="0"/>
              <a:t>door, </a:t>
            </a:r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GB" dirty="0" smtClean="0">
                <a:solidFill>
                  <a:srgbClr val="FF0000"/>
                </a:solidFill>
              </a:rPr>
              <a:t>arrying</a:t>
            </a:r>
            <a:r>
              <a:rPr lang="en-GB" dirty="0" smtClean="0"/>
              <a:t> </a:t>
            </a:r>
            <a:r>
              <a:rPr lang="en-GB" dirty="0" smtClean="0"/>
              <a:t>a gun,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87537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Being</a:t>
            </a:r>
            <a:r>
              <a:rPr lang="en-GB" dirty="0" smtClean="0"/>
              <a:t> a genius, he found the exam easy.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55892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Seeing</a:t>
            </a:r>
            <a:r>
              <a:rPr lang="en-GB" dirty="0" smtClean="0"/>
              <a:t> the teacher coming, he hid the chewing gum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3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/>
          </a:bodyPr>
          <a:lstStyle/>
          <a:p>
            <a:r>
              <a:rPr lang="en-GB" sz="1800" b="1" dirty="0" smtClean="0"/>
              <a:t>Perfect Participle clauses</a:t>
            </a:r>
            <a:endParaRPr lang="en-GB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en-GB" sz="1800" dirty="0" smtClean="0"/>
              <a:t>Because I have visited Rome before, I know the best places to go.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After brushing my teeth I went to bed.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Change these sentences to use a perfect participle (have + past participle)</a:t>
            </a:r>
          </a:p>
          <a:p>
            <a:pPr marL="0" indent="0">
              <a:buNone/>
            </a:pPr>
            <a:r>
              <a:rPr lang="en-GB" sz="1800" dirty="0" smtClean="0"/>
              <a:t>We can use a perfect participle to change:</a:t>
            </a:r>
          </a:p>
          <a:p>
            <a:r>
              <a:rPr lang="en-GB" sz="1800" dirty="0" smtClean="0"/>
              <a:t>Sentences in the present or past perfect instead of </a:t>
            </a:r>
            <a:r>
              <a:rPr lang="en-GB" sz="1800" dirty="0" smtClean="0">
                <a:solidFill>
                  <a:srgbClr val="FF0000"/>
                </a:solidFill>
              </a:rPr>
              <a:t>as/since/because/so </a:t>
            </a:r>
            <a:r>
              <a:rPr lang="en-GB" sz="1800" dirty="0" smtClean="0"/>
              <a:t>etc.</a:t>
            </a:r>
          </a:p>
          <a:p>
            <a:r>
              <a:rPr lang="en-GB" sz="1800" dirty="0" smtClean="0"/>
              <a:t>To replace time expressions like </a:t>
            </a:r>
            <a:r>
              <a:rPr lang="en-GB" sz="1800" dirty="0" smtClean="0">
                <a:solidFill>
                  <a:srgbClr val="FF0000"/>
                </a:solidFill>
              </a:rPr>
              <a:t>after. </a:t>
            </a:r>
            <a:endParaRPr lang="en-GB" sz="1800" dirty="0">
              <a:solidFill>
                <a:srgbClr val="FF0000"/>
              </a:solidFill>
            </a:endParaRPr>
          </a:p>
          <a:p>
            <a:endParaRPr lang="en-GB" sz="1800" dirty="0" smtClean="0"/>
          </a:p>
          <a:p>
            <a:r>
              <a:rPr lang="en-GB" sz="1800" dirty="0" smtClean="0"/>
              <a:t>After finishing her homework she watched some TV.</a:t>
            </a:r>
          </a:p>
          <a:p>
            <a:endParaRPr lang="en-GB" sz="1800" dirty="0" smtClean="0"/>
          </a:p>
          <a:p>
            <a:r>
              <a:rPr lang="en-GB" sz="1800" dirty="0" smtClean="0"/>
              <a:t>I had seen the film before so I didn’t find it scary.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 smtClean="0"/>
              <a:t>I didn’t eat any of the pasta because I had already eaten.</a:t>
            </a:r>
          </a:p>
          <a:p>
            <a:endParaRPr lang="en-GB" sz="1800" dirty="0"/>
          </a:p>
          <a:p>
            <a:r>
              <a:rPr lang="en-GB" sz="1800" dirty="0" smtClean="0"/>
              <a:t>I had never been to that part of town so I was a little apprehensive.</a:t>
            </a:r>
          </a:p>
          <a:p>
            <a:endParaRPr lang="en-GB" sz="1800" dirty="0"/>
          </a:p>
          <a:p>
            <a:r>
              <a:rPr lang="en-GB" sz="1800" dirty="0" smtClean="0"/>
              <a:t>As she’d been pickpocketed twice before she was more careful this time.</a:t>
            </a:r>
          </a:p>
          <a:p>
            <a:endParaRPr lang="en-GB" sz="1800" dirty="0"/>
          </a:p>
          <a:p>
            <a:endParaRPr lang="en-GB" sz="18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7554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Having visited </a:t>
            </a:r>
            <a:r>
              <a:rPr lang="en-GB" dirty="0" smtClean="0"/>
              <a:t>Rome before, I know the best places to go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0348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Having brushed </a:t>
            </a:r>
            <a:r>
              <a:rPr lang="en-GB" dirty="0" smtClean="0"/>
              <a:t>my teeth, I went to bed.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5010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Having finished </a:t>
            </a:r>
            <a:r>
              <a:rPr lang="en-GB" dirty="0" smtClean="0"/>
              <a:t>her homework, she watched some TV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17697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Having seen </a:t>
            </a:r>
            <a:r>
              <a:rPr lang="en-GB" dirty="0" smtClean="0"/>
              <a:t>the film before, I didn’t find it scary.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70825" y="465313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Having already eaten</a:t>
            </a:r>
            <a:r>
              <a:rPr lang="en-GB" dirty="0" smtClean="0"/>
              <a:t>, I didn’t eat any of the pasta.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45254" y="5301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Having never been </a:t>
            </a:r>
            <a:r>
              <a:rPr lang="en-GB" dirty="0" smtClean="0"/>
              <a:t>to that part of town, I was a little apprehensive.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41387" y="587727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Having been pickpocketed </a:t>
            </a:r>
            <a:r>
              <a:rPr lang="en-GB" dirty="0" smtClean="0"/>
              <a:t>twice before, she was more careful this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72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735"/>
            <a:ext cx="8229600" cy="490066"/>
          </a:xfrm>
        </p:spPr>
        <p:txBody>
          <a:bodyPr>
            <a:normAutofit/>
          </a:bodyPr>
          <a:lstStyle/>
          <a:p>
            <a:r>
              <a:rPr lang="ca-ES" sz="2400" dirty="0" smtClean="0"/>
              <a:t>A Horror </a:t>
            </a:r>
            <a:r>
              <a:rPr lang="ca-ES" sz="2400" dirty="0" err="1" smtClean="0"/>
              <a:t>Story</a:t>
            </a:r>
            <a:endParaRPr lang="es-ES" sz="2400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i="1" dirty="0" smtClean="0"/>
              <a:t>Finish the sentences to make your own horror story.</a:t>
            </a:r>
          </a:p>
          <a:p>
            <a:pPr marL="0" indent="0">
              <a:buNone/>
            </a:pPr>
            <a:r>
              <a:rPr lang="en-GB" sz="2400" dirty="0" smtClean="0"/>
              <a:t>Being an experienced vampire hunter,__________________.</a:t>
            </a:r>
          </a:p>
          <a:p>
            <a:pPr marL="0" indent="0">
              <a:buNone/>
            </a:pPr>
            <a:r>
              <a:rPr lang="en-GB" sz="2400" dirty="0" smtClean="0"/>
              <a:t>Feeling thirsty for blood,_________________________.</a:t>
            </a:r>
          </a:p>
          <a:p>
            <a:pPr marL="0" indent="0">
              <a:buNone/>
            </a:pPr>
            <a:r>
              <a:rPr lang="en-GB" sz="2400" dirty="0" smtClean="0"/>
              <a:t>Having reloaded his shotgun,________________________.</a:t>
            </a:r>
          </a:p>
          <a:p>
            <a:pPr marL="0" indent="0">
              <a:buNone/>
            </a:pPr>
            <a:r>
              <a:rPr lang="en-GB" sz="2400" dirty="0" smtClean="0"/>
              <a:t>Seeing the zombies running towards him,__________________.</a:t>
            </a:r>
          </a:p>
          <a:p>
            <a:pPr marL="0" indent="0">
              <a:buNone/>
            </a:pPr>
            <a:r>
              <a:rPr lang="en-GB" sz="2400" dirty="0" smtClean="0"/>
              <a:t>Never having fired a gun before,_______________________.</a:t>
            </a:r>
          </a:p>
          <a:p>
            <a:pPr marL="0" indent="0">
              <a:buNone/>
            </a:pPr>
            <a:r>
              <a:rPr lang="en-GB" sz="2400" dirty="0" smtClean="0"/>
              <a:t>Having run out of bullets,___________________________.</a:t>
            </a:r>
            <a:endParaRPr lang="en-GB" sz="2400" dirty="0"/>
          </a:p>
        </p:txBody>
      </p:sp>
      <p:pic>
        <p:nvPicPr>
          <p:cNvPr id="1026" name="Picture 2" descr="https://kevinmcguirewriterdotcom.files.wordpress.com/2012/12/bigstock-cartoon-zombie-isolated-on-whi-151295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1487831" cy="148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coghillcartooning.com/wp-content/uploads/2014/12/Movie-Monsters-Dracula-cartoon-character-sketch-Coghi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191" y="4005064"/>
            <a:ext cx="1584176" cy="16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specialistsltd.com/files/replica_sawed_off_dbl_shotgu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74" y="3977053"/>
            <a:ext cx="2865613" cy="103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ximages.chicago2.vip.townnews.com/qctimes.com/content/tncms/assets/v3/editorial/a/03/a03c2578-23d3-11e2-b158-0019bb2963f4/5091eb7c38ae6.preview-62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18" y="4023967"/>
            <a:ext cx="2413528" cy="19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78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735</Words>
  <Application>Microsoft Office PowerPoint</Application>
  <PresentationFormat>Presentació en pantalla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2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Chucky’s Participle Clauses</vt:lpstr>
      <vt:lpstr>Presentació del PowerPoint</vt:lpstr>
      <vt:lpstr>Presentació del PowerPoint</vt:lpstr>
      <vt:lpstr>Change the sentences using a participle</vt:lpstr>
      <vt:lpstr>Perfect Participle clauses</vt:lpstr>
      <vt:lpstr>A Horror 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Chucky’s Participle Clauses</dc:title>
  <dc:creator>Tim Warre</dc:creator>
  <cp:lastModifiedBy>PROFESSOR</cp:lastModifiedBy>
  <cp:revision>15</cp:revision>
  <dcterms:created xsi:type="dcterms:W3CDTF">2015-04-23T13:47:51Z</dcterms:created>
  <dcterms:modified xsi:type="dcterms:W3CDTF">2016-10-19T12:46:38Z</dcterms:modified>
</cp:coreProperties>
</file>