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algn="ctr" rtl="0" indent="114300" mar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jp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655750" x="685799"/>
            <a:ext cy="15465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lvl="0"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Reporting Verbs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172282" x="167188"/>
            <a:ext cy="733499" cx="851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-US"/>
              <a:t>Reporting verbs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037238" x="167188"/>
            <a:ext cy="1803900" cx="884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u="sng" b="1" sz="1800" lang="en-US"/>
              <a:t>Uses: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/>
              <a:t>We can use 'he said...', 'they said...' etc effectively, but to add more meaning and express </a:t>
            </a:r>
            <a:r>
              <a:rPr b="1" sz="1800" lang="en-US" i="1"/>
              <a:t>how</a:t>
            </a:r>
            <a:r>
              <a:rPr b="1" sz="1800" lang="en-US"/>
              <a:t> something was said we use reporting verbs. 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2642850" x="317800"/>
            <a:ext cy="3847200" cx="3194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274E13"/>
                </a:solidFill>
              </a:rPr>
              <a:t>accused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274E13"/>
                </a:solidFill>
              </a:rPr>
              <a:t>ordered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274E13"/>
                </a:solidFill>
              </a:rPr>
              <a:t>denied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274E13"/>
                </a:solidFill>
              </a:rPr>
              <a:t>agreed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-US">
                <a:solidFill>
                  <a:srgbClr val="274E13"/>
                </a:solidFill>
              </a:rPr>
              <a:t>apologised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274E13"/>
                </a:solidFill>
              </a:rPr>
              <a:t>asked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2642850" x="3512500"/>
            <a:ext cy="3847200" cx="2609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00"/>
              </a:spcBef>
              <a:buNone/>
            </a:pPr>
            <a:r>
              <a:rPr sz="1800" lang="en-US">
                <a:solidFill>
                  <a:srgbClr val="274E13"/>
                </a:solidFill>
              </a:rPr>
              <a:t>claimed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-US">
                <a:solidFill>
                  <a:srgbClr val="274E13"/>
                </a:solidFill>
              </a:rPr>
              <a:t>refused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-US">
                <a:solidFill>
                  <a:srgbClr val="274E13"/>
                </a:solidFill>
              </a:rPr>
              <a:t>stated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-US">
                <a:solidFill>
                  <a:srgbClr val="274E13"/>
                </a:solidFill>
              </a:rPr>
              <a:t>insisted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-US">
                <a:solidFill>
                  <a:srgbClr val="274E13"/>
                </a:solidFill>
              </a:rPr>
              <a:t>threatened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-US">
                <a:solidFill>
                  <a:srgbClr val="274E13"/>
                </a:solidFill>
              </a:rPr>
              <a:t>suggested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2642850" x="6255700"/>
            <a:ext cy="3847200" cx="2609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00"/>
              </a:spcBef>
              <a:buNone/>
            </a:pPr>
            <a:r>
              <a:rPr sz="1800" lang="en-US">
                <a:solidFill>
                  <a:srgbClr val="274E13"/>
                </a:solidFill>
              </a:rPr>
              <a:t>warned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-US">
                <a:solidFill>
                  <a:srgbClr val="274E13"/>
                </a:solidFill>
              </a:rPr>
              <a:t>blamed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-US">
                <a:solidFill>
                  <a:srgbClr val="274E13"/>
                </a:solidFill>
              </a:rPr>
              <a:t>decided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-US">
                <a:solidFill>
                  <a:srgbClr val="274E13"/>
                </a:solidFill>
              </a:rPr>
              <a:t>recommended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-US">
                <a:solidFill>
                  <a:srgbClr val="274E13"/>
                </a:solidFill>
              </a:rPr>
              <a:t>promised</a:t>
            </a:r>
          </a:p>
          <a:p>
            <a:r>
              <a:t/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-US">
                <a:solidFill>
                  <a:srgbClr val="274E13"/>
                </a:solidFill>
              </a:rPr>
              <a:t>offered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/>
        </p:nvSpPr>
        <p:spPr>
          <a:xfrm>
            <a:off y="334525" x="334531"/>
            <a:ext cy="2074199" cx="8631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en-US"/>
              <a:t>Denied, recommended, suggested</a:t>
            </a:r>
          </a:p>
          <a:p>
            <a:r>
              <a:t/>
            </a:r>
          </a:p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-US">
                <a:solidFill>
                  <a:srgbClr val="38761D"/>
                </a:solidFill>
              </a:rPr>
              <a:t>reporting verb</a:t>
            </a:r>
            <a:r>
              <a:rPr b="1" sz="2400" lang="en-US"/>
              <a:t> + </a:t>
            </a:r>
            <a:r>
              <a:rPr b="1" sz="2400" lang="en-US">
                <a:solidFill>
                  <a:srgbClr val="BF9000"/>
                </a:solidFill>
              </a:rPr>
              <a:t>verb(-ing)</a:t>
            </a:r>
          </a:p>
          <a:p>
            <a:pPr algn="ctr" rtl="0" lvl="0">
              <a:buNone/>
            </a:pPr>
            <a:r>
              <a:rPr sz="2400" lang="en-US"/>
              <a:t>e.g. The boy </a:t>
            </a:r>
            <a:r>
              <a:rPr sz="2400" lang="en-US">
                <a:solidFill>
                  <a:srgbClr val="38761D"/>
                </a:solidFill>
              </a:rPr>
              <a:t>denied</a:t>
            </a:r>
            <a:r>
              <a:rPr sz="2400" lang="en-US"/>
              <a:t> </a:t>
            </a:r>
            <a:r>
              <a:rPr sz="2400" lang="en-US">
                <a:solidFill>
                  <a:srgbClr val="BF9000"/>
                </a:solidFill>
              </a:rPr>
              <a:t>breaking</a:t>
            </a:r>
            <a:r>
              <a:rPr sz="2400" lang="en-US"/>
              <a:t> the window.</a:t>
            </a:r>
          </a:p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US"/>
              <a:t>e.g. The doctor </a:t>
            </a:r>
            <a:r>
              <a:rPr sz="2400" lang="en-US">
                <a:solidFill>
                  <a:srgbClr val="38761D"/>
                </a:solidFill>
              </a:rPr>
              <a:t>suggested</a:t>
            </a:r>
            <a:r>
              <a:rPr sz="2400" lang="en-US"/>
              <a:t> </a:t>
            </a:r>
            <a:r>
              <a:rPr sz="2400" lang="en-US">
                <a:solidFill>
                  <a:srgbClr val="BF9000"/>
                </a:solidFill>
              </a:rPr>
              <a:t>having</a:t>
            </a:r>
            <a:r>
              <a:rPr sz="2400" lang="en-US"/>
              <a:t> an operation.</a:t>
            </a:r>
          </a:p>
        </p:txBody>
      </p:sp>
      <p:sp>
        <p:nvSpPr>
          <p:cNvPr id="38" name="Shape 38"/>
          <p:cNvSpPr/>
          <p:nvPr/>
        </p:nvSpPr>
        <p:spPr>
          <a:xfrm flipH="1">
            <a:off y="3617526" x="5648050"/>
            <a:ext cy="3028822" cx="33174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9" name="Shape 39"/>
          <p:cNvSpPr/>
          <p:nvPr/>
        </p:nvSpPr>
        <p:spPr>
          <a:xfrm>
            <a:off y="2408725" x="161833"/>
            <a:ext cy="3002140" cx="522969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0" name="Shape 40"/>
          <p:cNvSpPr/>
          <p:nvPr/>
        </p:nvSpPr>
        <p:spPr>
          <a:xfrm>
            <a:off y="5637000" x="334531"/>
            <a:ext cy="819600" cx="4884300"/>
          </a:xfrm>
          <a:prstGeom prst="wedgeRoundRectCallout">
            <a:avLst>
              <a:gd fmla="val 61985" name="adj1"/>
              <a:gd fmla="val -45925" name="adj2"/>
              <a:gd fmla="val 0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-US"/>
              <a:t>The bank recommended getting a loan. </a:t>
            </a:r>
          </a:p>
        </p:txBody>
      </p:sp>
      <p:sp>
        <p:nvSpPr>
          <p:cNvPr id="41" name="Shape 41"/>
          <p:cNvSpPr/>
          <p:nvPr/>
        </p:nvSpPr>
        <p:spPr>
          <a:xfrm>
            <a:off y="2408725" x="4148257"/>
            <a:ext cy="819600" cx="4884300"/>
          </a:xfrm>
          <a:prstGeom prst="wedgeRoundRectCallout">
            <a:avLst>
              <a:gd fmla="val -67466" name="adj1"/>
              <a:gd fmla="val 64281" name="adj2"/>
              <a:gd fmla="val 0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b="1" lang="en-US"/>
              <a:t>Bank: </a:t>
            </a:r>
            <a:r>
              <a:rPr lang="en-US"/>
              <a:t>Your bank account has been in the negative for 6 months now. </a:t>
            </a:r>
            <a:r>
              <a:rPr u="sng" lang="en-US"/>
              <a:t>I think you should get a loan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/>
        </p:nvSpPr>
        <p:spPr>
          <a:xfrm>
            <a:off y="2602775" x="334531"/>
            <a:ext cy="2628900" cx="4381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7" name="Shape 47"/>
          <p:cNvSpPr txBox="1"/>
          <p:nvPr/>
        </p:nvSpPr>
        <p:spPr>
          <a:xfrm>
            <a:off y="334525" x="100345"/>
            <a:ext cy="2074199" cx="8865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en-US"/>
              <a:t>Advised, encouraged, reminded, warned</a:t>
            </a:r>
          </a:p>
          <a:p>
            <a:r>
              <a:t/>
            </a:r>
          </a:p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-US">
                <a:solidFill>
                  <a:srgbClr val="38761D"/>
                </a:solidFill>
              </a:rPr>
              <a:t>reporting verb</a:t>
            </a:r>
            <a:r>
              <a:rPr b="1" sz="2400" lang="en-US"/>
              <a:t> + </a:t>
            </a:r>
            <a:r>
              <a:rPr b="1" sz="2400" lang="en-US">
                <a:solidFill>
                  <a:srgbClr val="0B5394"/>
                </a:solidFill>
              </a:rPr>
              <a:t>object</a:t>
            </a:r>
            <a:r>
              <a:rPr b="1" sz="2400" lang="en-US"/>
              <a:t> + </a:t>
            </a:r>
            <a:r>
              <a:rPr b="1" sz="2400" lang="en-US">
                <a:solidFill>
                  <a:srgbClr val="BF9000"/>
                </a:solidFill>
              </a:rPr>
              <a:t>verb (infinitive)</a:t>
            </a:r>
          </a:p>
          <a:p>
            <a:pPr algn="ctr" rtl="0" lvl="0">
              <a:buNone/>
            </a:pPr>
            <a:r>
              <a:rPr sz="2400" lang="en-US"/>
              <a:t>e.g. The coach </a:t>
            </a:r>
            <a:r>
              <a:rPr sz="2400" lang="en-US">
                <a:solidFill>
                  <a:srgbClr val="38761D"/>
                </a:solidFill>
              </a:rPr>
              <a:t>encouraged</a:t>
            </a:r>
            <a:r>
              <a:rPr sz="2400" lang="en-US"/>
              <a:t> </a:t>
            </a:r>
            <a:r>
              <a:rPr sz="2400" lang="en-US">
                <a:solidFill>
                  <a:srgbClr val="1C4587"/>
                </a:solidFill>
              </a:rPr>
              <a:t>the players</a:t>
            </a:r>
            <a:r>
              <a:rPr sz="2400" lang="en-US"/>
              <a:t> </a:t>
            </a:r>
            <a:r>
              <a:rPr sz="2400" lang="en-US">
                <a:solidFill>
                  <a:srgbClr val="BF9000"/>
                </a:solidFill>
              </a:rPr>
              <a:t>to play</a:t>
            </a:r>
            <a:r>
              <a:rPr sz="2400" lang="en-US"/>
              <a:t> dirty football.</a:t>
            </a:r>
          </a:p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US"/>
              <a:t>e.g. The manager </a:t>
            </a:r>
            <a:r>
              <a:rPr sz="2400" lang="en-US">
                <a:solidFill>
                  <a:srgbClr val="38761D"/>
                </a:solidFill>
              </a:rPr>
              <a:t>advised</a:t>
            </a:r>
            <a:r>
              <a:rPr sz="2400" lang="en-US"/>
              <a:t> </a:t>
            </a:r>
            <a:r>
              <a:rPr sz="2400" lang="en-US">
                <a:solidFill>
                  <a:srgbClr val="1C4587"/>
                </a:solidFill>
              </a:rPr>
              <a:t>the chef</a:t>
            </a:r>
            <a:r>
              <a:rPr sz="2400" lang="en-US"/>
              <a:t> </a:t>
            </a:r>
            <a:r>
              <a:rPr sz="2400" lang="en-US">
                <a:solidFill>
                  <a:srgbClr val="BF9000"/>
                </a:solidFill>
              </a:rPr>
              <a:t>to add</a:t>
            </a:r>
            <a:r>
              <a:rPr sz="2400" lang="en-US"/>
              <a:t> more salt to the food.</a:t>
            </a:r>
          </a:p>
          <a:p>
            <a:r>
              <a:t/>
            </a:r>
          </a:p>
        </p:txBody>
      </p:sp>
      <p:sp>
        <p:nvSpPr>
          <p:cNvPr id="48" name="Shape 48"/>
          <p:cNvSpPr/>
          <p:nvPr/>
        </p:nvSpPr>
        <p:spPr>
          <a:xfrm flipH="1">
            <a:off y="3617526" x="5648050"/>
            <a:ext cy="3028822" cx="331748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9" name="Shape 49"/>
          <p:cNvSpPr/>
          <p:nvPr/>
        </p:nvSpPr>
        <p:spPr>
          <a:xfrm>
            <a:off y="5637000" x="334531"/>
            <a:ext cy="819600" cx="4884300"/>
          </a:xfrm>
          <a:prstGeom prst="wedgeRoundRectCallout">
            <a:avLst>
              <a:gd fmla="val 65891" name="adj1"/>
              <a:gd fmla="val -40169" name="adj2"/>
              <a:gd fmla="val 0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-US"/>
              <a:t>My mum encouraged me to be careful with my money..</a:t>
            </a:r>
          </a:p>
        </p:txBody>
      </p:sp>
      <p:sp>
        <p:nvSpPr>
          <p:cNvPr id="50" name="Shape 50"/>
          <p:cNvSpPr/>
          <p:nvPr/>
        </p:nvSpPr>
        <p:spPr>
          <a:xfrm>
            <a:off y="2408725" x="4148257"/>
            <a:ext cy="819600" cx="4884300"/>
          </a:xfrm>
          <a:prstGeom prst="wedgeRoundRectCallout">
            <a:avLst>
              <a:gd fmla="val -54471" name="adj1"/>
              <a:gd fmla="val 97990" name="adj2"/>
              <a:gd fmla="val 0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b="1" lang="en-US"/>
              <a:t>Mum: </a:t>
            </a:r>
            <a:r>
              <a:rPr u="sng" lang="en-US"/>
              <a:t>Be careful with your money </a:t>
            </a:r>
            <a:r>
              <a:rPr lang="en-US"/>
              <a:t>my son!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/>
        </p:nvSpPr>
        <p:spPr>
          <a:xfrm>
            <a:off y="334525" x="100345"/>
            <a:ext cy="2074199" cx="8865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US"/>
              <a:t>Apologised, insisted</a:t>
            </a:r>
          </a:p>
          <a:p>
            <a:r>
              <a:t/>
            </a:r>
          </a:p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-US">
                <a:solidFill>
                  <a:srgbClr val="38761D"/>
                </a:solidFill>
              </a:rPr>
              <a:t>reporting verb</a:t>
            </a:r>
            <a:r>
              <a:rPr b="1" sz="2400" lang="en-US"/>
              <a:t> + </a:t>
            </a:r>
            <a:r>
              <a:rPr b="1" sz="2400" lang="en-US">
                <a:solidFill>
                  <a:srgbClr val="A64D79"/>
                </a:solidFill>
              </a:rPr>
              <a:t>preposition</a:t>
            </a:r>
            <a:r>
              <a:rPr b="1" sz="2400" lang="en-US"/>
              <a:t> + </a:t>
            </a:r>
            <a:r>
              <a:rPr b="1" sz="2400" lang="en-US">
                <a:solidFill>
                  <a:srgbClr val="BF9000"/>
                </a:solidFill>
              </a:rPr>
              <a:t>verb (-ing)</a:t>
            </a:r>
          </a:p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US"/>
              <a:t>e.g. The man </a:t>
            </a:r>
            <a:r>
              <a:rPr sz="2400" lang="en-US">
                <a:solidFill>
                  <a:srgbClr val="38761D"/>
                </a:solidFill>
              </a:rPr>
              <a:t>apologised</a:t>
            </a:r>
            <a:r>
              <a:rPr sz="2400" lang="en-US"/>
              <a:t> </a:t>
            </a:r>
            <a:r>
              <a:rPr sz="2400" lang="en-US">
                <a:solidFill>
                  <a:srgbClr val="A64D79"/>
                </a:solidFill>
              </a:rPr>
              <a:t>for</a:t>
            </a:r>
            <a:r>
              <a:rPr sz="2400" lang="en-US"/>
              <a:t> </a:t>
            </a:r>
            <a:r>
              <a:rPr sz="2400" lang="en-US">
                <a:solidFill>
                  <a:srgbClr val="BF9000"/>
                </a:solidFill>
              </a:rPr>
              <a:t>shouting</a:t>
            </a:r>
            <a:r>
              <a:rPr sz="2400" lang="en-US"/>
              <a:t> at the boy on a bike.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6" name="Shape 56"/>
          <p:cNvSpPr/>
          <p:nvPr/>
        </p:nvSpPr>
        <p:spPr>
          <a:xfrm flipH="1">
            <a:off y="3617526" x="5648050"/>
            <a:ext cy="3028822" cx="33174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7" name="Shape 57"/>
          <p:cNvSpPr/>
          <p:nvPr/>
        </p:nvSpPr>
        <p:spPr>
          <a:xfrm>
            <a:off y="5637000" x="334531"/>
            <a:ext cy="819600" cx="4884300"/>
          </a:xfrm>
          <a:prstGeom prst="wedgeRoundRectCallout">
            <a:avLst>
              <a:gd fmla="val 65891" name="adj1"/>
              <a:gd fmla="val -40169" name="adj2"/>
              <a:gd fmla="val 0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-US"/>
              <a:t>My friend insisted on borrowing money from the company.</a:t>
            </a:r>
          </a:p>
        </p:txBody>
      </p:sp>
      <p:sp>
        <p:nvSpPr>
          <p:cNvPr id="58" name="Shape 58"/>
          <p:cNvSpPr/>
          <p:nvPr/>
        </p:nvSpPr>
        <p:spPr>
          <a:xfrm>
            <a:off y="2303358" x="334531"/>
            <a:ext cy="2791441" cx="370041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9" name="Shape 59"/>
          <p:cNvSpPr/>
          <p:nvPr/>
        </p:nvSpPr>
        <p:spPr>
          <a:xfrm>
            <a:off y="2408725" x="4148257"/>
            <a:ext cy="819600" cx="4884300"/>
          </a:xfrm>
          <a:prstGeom prst="wedgeRoundRectCallout">
            <a:avLst>
              <a:gd fmla="val -68670" name="adj1"/>
              <a:gd fmla="val -14830" name="adj2"/>
              <a:gd fmla="val 0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b="1" lang="en-US"/>
              <a:t>Friend: </a:t>
            </a:r>
            <a:r>
              <a:rPr lang="en-US"/>
              <a:t>I insist you </a:t>
            </a:r>
            <a:r>
              <a:rPr u="sng" lang="en-US"/>
              <a:t>borrow some money from the company</a:t>
            </a:r>
            <a:r>
              <a:rPr lang="en-US"/>
              <a:t>, they'll never know!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/>
        </p:nvSpPr>
        <p:spPr>
          <a:xfrm>
            <a:off y="334525" x="100345"/>
            <a:ext cy="2074199" cx="8865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US"/>
              <a:t>Agreed, decided, offered, refused, promised, threatened</a:t>
            </a:r>
          </a:p>
          <a:p>
            <a:r>
              <a:t/>
            </a:r>
          </a:p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-US">
                <a:solidFill>
                  <a:srgbClr val="38761D"/>
                </a:solidFill>
              </a:rPr>
              <a:t>reporting verb</a:t>
            </a:r>
            <a:r>
              <a:rPr b="1" sz="2400" lang="en-US"/>
              <a:t> + </a:t>
            </a:r>
            <a:r>
              <a:rPr b="1" sz="2400" lang="en-US">
                <a:solidFill>
                  <a:srgbClr val="BF9000"/>
                </a:solidFill>
              </a:rPr>
              <a:t>verb (infinitive)</a:t>
            </a:r>
          </a:p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US"/>
              <a:t>e.g. The children </a:t>
            </a:r>
            <a:r>
              <a:rPr sz="2400" lang="en-US">
                <a:solidFill>
                  <a:srgbClr val="38761D"/>
                </a:solidFill>
              </a:rPr>
              <a:t>decided </a:t>
            </a:r>
            <a:r>
              <a:rPr sz="2400" lang="en-US">
                <a:solidFill>
                  <a:srgbClr val="BF9000"/>
                </a:solidFill>
              </a:rPr>
              <a:t>to play</a:t>
            </a:r>
            <a:r>
              <a:rPr sz="2400" lang="en-US"/>
              <a:t> on the swings.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5" name="Shape 65"/>
          <p:cNvSpPr/>
          <p:nvPr/>
        </p:nvSpPr>
        <p:spPr>
          <a:xfrm flipH="1">
            <a:off y="3617526" x="5648050"/>
            <a:ext cy="3028822" cx="33174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6" name="Shape 66"/>
          <p:cNvSpPr/>
          <p:nvPr/>
        </p:nvSpPr>
        <p:spPr>
          <a:xfrm>
            <a:off y="5637000" x="334531"/>
            <a:ext cy="819600" cx="4884300"/>
          </a:xfrm>
          <a:prstGeom prst="wedgeRoundRectCallout">
            <a:avLst>
              <a:gd fmla="val 65891" name="adj1"/>
              <a:gd fmla="val -40169" name="adj2"/>
              <a:gd fmla="val 0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-US"/>
              <a:t>My manager threatened to take me to court.</a:t>
            </a:r>
          </a:p>
        </p:txBody>
      </p:sp>
      <p:sp>
        <p:nvSpPr>
          <p:cNvPr id="67" name="Shape 67"/>
          <p:cNvSpPr/>
          <p:nvPr/>
        </p:nvSpPr>
        <p:spPr>
          <a:xfrm>
            <a:off y="2408725" x="100345"/>
            <a:ext cy="2628900" cx="43815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8" name="Shape 68"/>
          <p:cNvSpPr/>
          <p:nvPr/>
        </p:nvSpPr>
        <p:spPr>
          <a:xfrm>
            <a:off y="2408725" x="4625999"/>
            <a:ext cy="1004400" cx="4406699"/>
          </a:xfrm>
          <a:prstGeom prst="wedgeRoundRectCallout">
            <a:avLst>
              <a:gd fmla="val -77688" name="adj1"/>
              <a:gd fmla="val 43143" name="adj2"/>
              <a:gd fmla="val 0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b="1" lang="en-US"/>
              <a:t>Manager: </a:t>
            </a:r>
            <a:r>
              <a:rPr lang="en-US"/>
              <a:t>You borrowed money without telling us. </a:t>
            </a:r>
            <a:r>
              <a:rPr u="sng" lang="en-US"/>
              <a:t>I'm going to take you to court</a:t>
            </a:r>
            <a:r>
              <a:rPr lang="en-US"/>
              <a:t>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/>
        </p:nvSpPr>
        <p:spPr>
          <a:xfrm>
            <a:off y="2408725" x="334531"/>
            <a:ext cy="2803108" cx="29326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4" name="Shape 74"/>
          <p:cNvSpPr txBox="1"/>
          <p:nvPr/>
        </p:nvSpPr>
        <p:spPr>
          <a:xfrm>
            <a:off y="334525" x="334531"/>
            <a:ext cy="2074199" cx="8631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en-US"/>
              <a:t>Accused, blamed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b="1" sz="2400" lang="en-US">
                <a:solidFill>
                  <a:srgbClr val="38761D"/>
                </a:solidFill>
              </a:rPr>
              <a:t>reporting verb</a:t>
            </a:r>
            <a:r>
              <a:rPr b="1" sz="2400" lang="en-US"/>
              <a:t> + </a:t>
            </a:r>
            <a:r>
              <a:rPr b="1" sz="2400" lang="en-US">
                <a:solidFill>
                  <a:srgbClr val="0B5394"/>
                </a:solidFill>
              </a:rPr>
              <a:t>object</a:t>
            </a:r>
            <a:r>
              <a:rPr b="1" sz="2400" lang="en-US"/>
              <a:t> + </a:t>
            </a:r>
            <a:r>
              <a:rPr b="1" sz="2400" lang="en-US">
                <a:solidFill>
                  <a:srgbClr val="A64D79"/>
                </a:solidFill>
              </a:rPr>
              <a:t>preposition</a:t>
            </a:r>
            <a:r>
              <a:rPr b="1" sz="2400" lang="en-US"/>
              <a:t> + </a:t>
            </a:r>
            <a:r>
              <a:rPr b="1" sz="2400" lang="en-US">
                <a:solidFill>
                  <a:srgbClr val="BF9000"/>
                </a:solidFill>
              </a:rPr>
              <a:t>verb(-ing)</a:t>
            </a:r>
          </a:p>
          <a:p>
            <a:pPr algn="ctr" rtl="0" lvl="0">
              <a:buNone/>
            </a:pPr>
            <a:r>
              <a:rPr sz="2400" lang="en-US"/>
              <a:t>e.g. My wife </a:t>
            </a:r>
            <a:r>
              <a:rPr sz="2400" lang="en-US">
                <a:solidFill>
                  <a:srgbClr val="38761D"/>
                </a:solidFill>
              </a:rPr>
              <a:t>accused </a:t>
            </a:r>
            <a:r>
              <a:rPr sz="2400" lang="en-US">
                <a:solidFill>
                  <a:srgbClr val="1C4587"/>
                </a:solidFill>
              </a:rPr>
              <a:t>me</a:t>
            </a:r>
            <a:r>
              <a:rPr sz="2400" lang="en-US">
                <a:solidFill>
                  <a:srgbClr val="38761D"/>
                </a:solidFill>
              </a:rPr>
              <a:t> </a:t>
            </a:r>
            <a:r>
              <a:rPr sz="2400" lang="en-US">
                <a:solidFill>
                  <a:srgbClr val="A64D79"/>
                </a:solidFill>
              </a:rPr>
              <a:t>of</a:t>
            </a:r>
            <a:r>
              <a:rPr sz="2400" lang="en-US">
                <a:solidFill>
                  <a:srgbClr val="38761D"/>
                </a:solidFill>
              </a:rPr>
              <a:t> </a:t>
            </a:r>
            <a:r>
              <a:rPr sz="2400" lang="en-US">
                <a:solidFill>
                  <a:srgbClr val="BF9000"/>
                </a:solidFill>
              </a:rPr>
              <a:t>having</a:t>
            </a:r>
            <a:r>
              <a:rPr sz="2400" lang="en-US">
                <a:solidFill>
                  <a:srgbClr val="38761D"/>
                </a:solidFill>
              </a:rPr>
              <a:t> </a:t>
            </a:r>
            <a:r>
              <a:rPr sz="2400" lang="en-US"/>
              <a:t>an affair with the neighbour.</a:t>
            </a:r>
          </a:p>
          <a:p>
            <a:pPr algn="ctr">
              <a:buNone/>
            </a:pPr>
            <a:r>
              <a:rPr sz="2400" lang="en-US"/>
              <a:t>e.g. Her daughter </a:t>
            </a:r>
            <a:r>
              <a:rPr sz="2400" lang="en-US">
                <a:solidFill>
                  <a:srgbClr val="38761D"/>
                </a:solidFill>
              </a:rPr>
              <a:t>blamed</a:t>
            </a:r>
            <a:r>
              <a:rPr sz="2400" lang="en-US"/>
              <a:t> </a:t>
            </a:r>
            <a:r>
              <a:rPr sz="2400" lang="en-US">
                <a:solidFill>
                  <a:srgbClr val="0B5394"/>
                </a:solidFill>
              </a:rPr>
              <a:t>my son</a:t>
            </a:r>
            <a:r>
              <a:rPr sz="2400" lang="en-US"/>
              <a:t> </a:t>
            </a:r>
            <a:r>
              <a:rPr sz="2400" lang="en-US">
                <a:solidFill>
                  <a:srgbClr val="A64D79"/>
                </a:solidFill>
              </a:rPr>
              <a:t>for</a:t>
            </a:r>
            <a:r>
              <a:rPr sz="2400" lang="en-US"/>
              <a:t> </a:t>
            </a:r>
            <a:r>
              <a:rPr sz="2400" lang="en-US">
                <a:solidFill>
                  <a:srgbClr val="BF9000"/>
                </a:solidFill>
              </a:rPr>
              <a:t>bullying</a:t>
            </a:r>
            <a:r>
              <a:rPr sz="2400" lang="en-US"/>
              <a:t> her at school.</a:t>
            </a:r>
          </a:p>
        </p:txBody>
      </p:sp>
      <p:sp>
        <p:nvSpPr>
          <p:cNvPr id="75" name="Shape 75"/>
          <p:cNvSpPr/>
          <p:nvPr/>
        </p:nvSpPr>
        <p:spPr>
          <a:xfrm>
            <a:off y="2408725" x="4148257"/>
            <a:ext cy="819600" cx="4884300"/>
          </a:xfrm>
          <a:prstGeom prst="wedgeRoundRectCallout">
            <a:avLst>
              <a:gd fmla="val -75684" name="adj1"/>
              <a:gd fmla="val 11219" name="adj2"/>
              <a:gd fmla="val 0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lang="en-US"/>
              <a:t>Judge: </a:t>
            </a:r>
            <a:r>
              <a:rPr u="sng" lang="en-US"/>
              <a:t>You have stolen $50,000</a:t>
            </a:r>
            <a:r>
              <a:rPr lang="en-US"/>
              <a:t> from your company.</a:t>
            </a:r>
          </a:p>
        </p:txBody>
      </p:sp>
      <p:sp>
        <p:nvSpPr>
          <p:cNvPr id="76" name="Shape 76"/>
          <p:cNvSpPr/>
          <p:nvPr/>
        </p:nvSpPr>
        <p:spPr>
          <a:xfrm flipH="1">
            <a:off y="3617526" x="5648050"/>
            <a:ext cy="3028822" cx="331748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7" name="Shape 77"/>
          <p:cNvSpPr/>
          <p:nvPr/>
        </p:nvSpPr>
        <p:spPr>
          <a:xfrm>
            <a:off y="5637000" x="334531"/>
            <a:ext cy="819600" cx="4884300"/>
          </a:xfrm>
          <a:prstGeom prst="wedgeRoundRectCallout">
            <a:avLst>
              <a:gd fmla="val 61985" name="adj1"/>
              <a:gd fmla="val -45925" name="adj2"/>
              <a:gd fmla="val 0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-US"/>
              <a:t>The judge accused me of stealing $50,000.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/>
        </p:nvSpPr>
        <p:spPr>
          <a:xfrm>
            <a:off y="2408725" x="334531"/>
            <a:ext cy="2803108" cx="29326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3" name="Shape 83"/>
          <p:cNvSpPr txBox="1"/>
          <p:nvPr/>
        </p:nvSpPr>
        <p:spPr>
          <a:xfrm>
            <a:off y="334525" x="334531"/>
            <a:ext cy="2074199" cx="8631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US"/>
              <a:t>Admitted, agreed, decided, denied, explained, insisted, promised, recommended, suggested</a:t>
            </a:r>
          </a:p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-US">
                <a:solidFill>
                  <a:srgbClr val="38761D"/>
                </a:solidFill>
              </a:rPr>
              <a:t>reporting verb</a:t>
            </a:r>
            <a:r>
              <a:rPr b="1" sz="2400" lang="en-US"/>
              <a:t> + </a:t>
            </a:r>
            <a:r>
              <a:rPr b="1" sz="2400" lang="en-US">
                <a:solidFill>
                  <a:srgbClr val="CC0000"/>
                </a:solidFill>
              </a:rPr>
              <a:t>that</a:t>
            </a:r>
          </a:p>
          <a:p>
            <a:pPr algn="ctr" rtl="0" lvl="0">
              <a:buNone/>
            </a:pPr>
            <a:r>
              <a:rPr sz="2400" lang="en-US"/>
              <a:t>e.g. The school </a:t>
            </a:r>
            <a:r>
              <a:rPr sz="2400" lang="en-US">
                <a:solidFill>
                  <a:srgbClr val="38761D"/>
                </a:solidFill>
              </a:rPr>
              <a:t>agreed</a:t>
            </a:r>
            <a:r>
              <a:rPr sz="2400" lang="en-US"/>
              <a:t> </a:t>
            </a:r>
            <a:r>
              <a:rPr sz="2400" lang="en-US">
                <a:solidFill>
                  <a:srgbClr val="CC0000"/>
                </a:solidFill>
              </a:rPr>
              <a:t>that</a:t>
            </a:r>
            <a:r>
              <a:rPr sz="2400" lang="en-US"/>
              <a:t> Joey is an excellent student.</a:t>
            </a:r>
          </a:p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US"/>
              <a:t>e.g. The police </a:t>
            </a:r>
            <a:r>
              <a:rPr sz="2400" lang="en-US">
                <a:solidFill>
                  <a:srgbClr val="38761D"/>
                </a:solidFill>
              </a:rPr>
              <a:t>explained</a:t>
            </a:r>
            <a:r>
              <a:rPr sz="2400" lang="en-US"/>
              <a:t> </a:t>
            </a:r>
            <a:r>
              <a:rPr sz="2400" lang="en-US">
                <a:solidFill>
                  <a:srgbClr val="CC0000"/>
                </a:solidFill>
              </a:rPr>
              <a:t>that</a:t>
            </a:r>
            <a:r>
              <a:rPr sz="2400" lang="en-US"/>
              <a:t> the fire was accidental. </a:t>
            </a:r>
          </a:p>
        </p:txBody>
      </p:sp>
      <p:sp>
        <p:nvSpPr>
          <p:cNvPr id="84" name="Shape 84"/>
          <p:cNvSpPr/>
          <p:nvPr/>
        </p:nvSpPr>
        <p:spPr>
          <a:xfrm>
            <a:off y="2408725" x="4148257"/>
            <a:ext cy="819600" cx="4884300"/>
          </a:xfrm>
          <a:prstGeom prst="wedgeRoundRectCallout">
            <a:avLst>
              <a:gd fmla="val -75684" name="adj1"/>
              <a:gd fmla="val 11219" name="adj2"/>
              <a:gd fmla="val 0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b="1" lang="en-US"/>
              <a:t>Judge: </a:t>
            </a:r>
            <a:r>
              <a:rPr u="sng" lang="en-US"/>
              <a:t>You will go to jail for five years</a:t>
            </a:r>
            <a:r>
              <a:rPr lang="en-US"/>
              <a:t>.</a:t>
            </a:r>
          </a:p>
        </p:txBody>
      </p:sp>
      <p:sp>
        <p:nvSpPr>
          <p:cNvPr id="85" name="Shape 85"/>
          <p:cNvSpPr/>
          <p:nvPr/>
        </p:nvSpPr>
        <p:spPr>
          <a:xfrm flipH="1">
            <a:off y="3617526" x="5648050"/>
            <a:ext cy="3028822" cx="331748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6" name="Shape 86"/>
          <p:cNvSpPr/>
          <p:nvPr/>
        </p:nvSpPr>
        <p:spPr>
          <a:xfrm>
            <a:off y="5637000" x="334531"/>
            <a:ext cy="819600" cx="4884300"/>
          </a:xfrm>
          <a:prstGeom prst="wedgeRoundRectCallout">
            <a:avLst>
              <a:gd fmla="val 61985" name="adj1"/>
              <a:gd fmla="val -45925" name="adj2"/>
              <a:gd fmla="val 0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-US"/>
              <a:t>The judge decided that I will go to jail for 5 years.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