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3C3C7-99E0-4630-88CB-5C61A32FA259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BC7B5-B412-46E8-B367-1BBF1E42AD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659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0c0fdf6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0c0fdf6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0c0fdf6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0c0fdf6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0c0fdf6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0c0fdf6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BCED-1C73-4038-AD2C-CC3382E0B776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895E734-5E2C-4D45-97F7-82E7B788CF9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BCED-1C73-4038-AD2C-CC3382E0B776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E734-5E2C-4D45-97F7-82E7B788CF95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895E734-5E2C-4D45-97F7-82E7B788CF95}" type="slidenum">
              <a:rPr lang="en-GB" smtClean="0"/>
              <a:t>‹#›</a:t>
            </a:fld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BCED-1C73-4038-AD2C-CC3382E0B776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94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BCED-1C73-4038-AD2C-CC3382E0B776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895E734-5E2C-4D45-97F7-82E7B788CF9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BCED-1C73-4038-AD2C-CC3382E0B776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895E734-5E2C-4D45-97F7-82E7B788CF95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2B1BCED-1C73-4038-AD2C-CC3382E0B776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E734-5E2C-4D45-97F7-82E7B788CF9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BCED-1C73-4038-AD2C-CC3382E0B776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895E734-5E2C-4D45-97F7-82E7B788CF95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BCED-1C73-4038-AD2C-CC3382E0B776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895E734-5E2C-4D45-97F7-82E7B788CF9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BCED-1C73-4038-AD2C-CC3382E0B776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895E734-5E2C-4D45-97F7-82E7B788CF9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895E734-5E2C-4D45-97F7-82E7B788CF95}" type="slidenum">
              <a:rPr lang="en-GB" smtClean="0"/>
              <a:t>‹#›</a:t>
            </a:fld>
            <a:endParaRPr lang="en-GB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BCED-1C73-4038-AD2C-CC3382E0B776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895E734-5E2C-4D45-97F7-82E7B788CF95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2B1BCED-1C73-4038-AD2C-CC3382E0B776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2B1BCED-1C73-4038-AD2C-CC3382E0B776}" type="datetimeFigureOut">
              <a:rPr lang="en-GB" smtClean="0"/>
              <a:t>17/02/2022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895E734-5E2C-4D45-97F7-82E7B788CF95}" type="slidenum">
              <a:rPr lang="en-GB" smtClean="0"/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English – Spanish Contrastive Analysis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Pragmatics: Everyday Interactions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564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23528" y="260648"/>
            <a:ext cx="85206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 fontScale="90000"/>
          </a:bodyPr>
          <a:lstStyle/>
          <a:p>
            <a:pPr algn="ctr"/>
            <a:r>
              <a:rPr lang="en-GB" sz="3600" b="1" dirty="0" smtClean="0">
                <a:solidFill>
                  <a:srgbClr val="002060"/>
                </a:solidFill>
                <a:latin typeface="Whitney"/>
              </a:rPr>
              <a:t>Everyday English: Contrastive Analysis</a:t>
            </a:r>
            <a:endParaRPr sz="3600" b="1" dirty="0">
              <a:solidFill>
                <a:srgbClr val="002060"/>
              </a:solidFill>
              <a:latin typeface="Whitney"/>
            </a:endParaRPr>
          </a:p>
        </p:txBody>
      </p:sp>
      <p:graphicFrame>
        <p:nvGraphicFramePr>
          <p:cNvPr id="74" name="Google Shape;74;p16"/>
          <p:cNvGraphicFramePr/>
          <p:nvPr>
            <p:extLst>
              <p:ext uri="{D42A27DB-BD31-4B8C-83A1-F6EECF244321}">
                <p14:modId xmlns:p14="http://schemas.microsoft.com/office/powerpoint/2010/main" val="3246217404"/>
              </p:ext>
            </p:extLst>
          </p:nvPr>
        </p:nvGraphicFramePr>
        <p:xfrm>
          <a:off x="323528" y="1628800"/>
          <a:ext cx="8520600" cy="423707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40200"/>
                <a:gridCol w="2840200"/>
                <a:gridCol w="2840200"/>
              </a:tblGrid>
              <a:tr h="5040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>
                          <a:latin typeface="Whitney"/>
                        </a:rPr>
                        <a:t>Spanish</a:t>
                      </a:r>
                      <a:endParaRPr sz="1200" b="1" dirty="0">
                        <a:latin typeface="Whitney"/>
                      </a:endParaRPr>
                    </a:p>
                  </a:txBody>
                  <a:tcPr marL="91425" marR="91425" marT="121900" marB="1219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Whitney"/>
                        </a:rPr>
                        <a:t>Direct Translation/Common Mistake</a:t>
                      </a:r>
                      <a:endParaRPr sz="1200" b="1">
                        <a:latin typeface="Whitney"/>
                      </a:endParaRPr>
                    </a:p>
                  </a:txBody>
                  <a:tcPr marL="91425" marR="91425" marT="121900" marB="1219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>
                          <a:latin typeface="Whitney"/>
                        </a:rPr>
                        <a:t>English Equivalent </a:t>
                      </a:r>
                      <a:endParaRPr sz="1200" b="1" dirty="0">
                        <a:latin typeface="Whitney"/>
                      </a:endParaRPr>
                    </a:p>
                  </a:txBody>
                  <a:tcPr marL="91425" marR="91425" marT="121900" marB="121900">
                    <a:solidFill>
                      <a:srgbClr val="C9DAF8"/>
                    </a:solidFill>
                  </a:tcPr>
                </a:tc>
              </a:tr>
              <a:tr h="3733016">
                <a:tc>
                  <a:txBody>
                    <a:bodyPr/>
                    <a:lstStyle/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dirty="0" smtClean="0">
                          <a:latin typeface="Whitney"/>
                        </a:rPr>
                        <a:t>¡Hasta ahora!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dirty="0" smtClean="0">
                          <a:latin typeface="Whitney"/>
                        </a:rPr>
                        <a:t>¡Igualmente!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dirty="0" smtClean="0">
                          <a:latin typeface="Whitney"/>
                        </a:rPr>
                        <a:t>¿Cuánto tiempo?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dirty="0" smtClean="0">
                          <a:latin typeface="Whitney"/>
                        </a:rPr>
                        <a:t>¿Qué tal?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dirty="0" smtClean="0">
                          <a:latin typeface="Whitney"/>
                        </a:rPr>
                        <a:t>¡Que vaya bien!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dirty="0" smtClean="0">
                          <a:latin typeface="Whitney"/>
                        </a:rPr>
                        <a:t>¡Que te lo pases bien!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dirty="0" smtClean="0">
                          <a:latin typeface="Whitney"/>
                        </a:rPr>
                        <a:t>¡Aquí lo tienes!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dirty="0" smtClean="0">
                          <a:latin typeface="Whitney"/>
                        </a:rPr>
                        <a:t>No te escucho.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dirty="0" smtClean="0">
                          <a:latin typeface="Whitney"/>
                        </a:rPr>
                        <a:t>¿Qué pasa?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dirty="0" smtClean="0">
                          <a:latin typeface="Whitney"/>
                        </a:rPr>
                        <a:t>No pasa nada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dirty="0" smtClean="0">
                          <a:latin typeface="Whitney"/>
                        </a:rPr>
                        <a:t>¿Puedes repetir? 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dirty="0" smtClean="0">
                          <a:latin typeface="Whitney"/>
                        </a:rPr>
                        <a:t>¿Cuánto falta para…?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dirty="0" smtClean="0">
                          <a:latin typeface="Whitney"/>
                        </a:rPr>
                        <a:t>Estoy de </a:t>
                      </a:r>
                      <a:r>
                        <a:rPr lang="es-ES" sz="1600" dirty="0" smtClean="0">
                          <a:latin typeface="Whitney"/>
                        </a:rPr>
                        <a:t>acuerdo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dirty="0" smtClean="0">
                          <a:latin typeface="Whitney"/>
                        </a:rPr>
                        <a:t>Una cosa/una</a:t>
                      </a:r>
                      <a:r>
                        <a:rPr lang="es-ES" sz="1600" baseline="0" dirty="0" smtClean="0">
                          <a:latin typeface="Whitney"/>
                        </a:rPr>
                        <a:t> pregunta</a:t>
                      </a:r>
                      <a:endParaRPr lang="es-ES" sz="1600" dirty="0" smtClean="0">
                        <a:latin typeface="Whitney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latin typeface="Whitney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latin typeface="Whitney"/>
                      </a:endParaRP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31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23528" y="260648"/>
            <a:ext cx="85206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 fontScale="90000"/>
          </a:bodyPr>
          <a:lstStyle/>
          <a:p>
            <a:r>
              <a:rPr lang="en-GB" sz="3600" b="1" dirty="0">
                <a:solidFill>
                  <a:srgbClr val="002060"/>
                </a:solidFill>
                <a:latin typeface="Whitney"/>
              </a:rPr>
              <a:t>Everyday English: Contrastive Analysis</a:t>
            </a:r>
            <a:endParaRPr sz="3600" b="1" dirty="0">
              <a:solidFill>
                <a:srgbClr val="002060"/>
              </a:solidFill>
              <a:latin typeface="Whitney"/>
            </a:endParaRPr>
          </a:p>
        </p:txBody>
      </p:sp>
      <p:graphicFrame>
        <p:nvGraphicFramePr>
          <p:cNvPr id="74" name="Google Shape;74;p16"/>
          <p:cNvGraphicFramePr/>
          <p:nvPr>
            <p:extLst>
              <p:ext uri="{D42A27DB-BD31-4B8C-83A1-F6EECF244321}">
                <p14:modId xmlns:p14="http://schemas.microsoft.com/office/powerpoint/2010/main" val="2740130932"/>
              </p:ext>
            </p:extLst>
          </p:nvPr>
        </p:nvGraphicFramePr>
        <p:xfrm>
          <a:off x="323528" y="1628800"/>
          <a:ext cx="8520600" cy="470550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40200"/>
                <a:gridCol w="2840200"/>
                <a:gridCol w="2840200"/>
              </a:tblGrid>
              <a:tr h="44975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>
                          <a:latin typeface="Whitney"/>
                        </a:rPr>
                        <a:t>Spanish</a:t>
                      </a:r>
                      <a:endParaRPr sz="1200" b="1" dirty="0">
                        <a:latin typeface="Whitney"/>
                      </a:endParaRPr>
                    </a:p>
                  </a:txBody>
                  <a:tcPr marL="91425" marR="91425" marT="121900" marB="1219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Whitney"/>
                        </a:rPr>
                        <a:t>Direct Translation/Common Mistake</a:t>
                      </a:r>
                      <a:endParaRPr sz="1200" b="1">
                        <a:latin typeface="Whitney"/>
                      </a:endParaRPr>
                    </a:p>
                  </a:txBody>
                  <a:tcPr marL="91425" marR="91425" marT="121900" marB="1219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>
                          <a:latin typeface="Whitney"/>
                        </a:rPr>
                        <a:t>English Equivalent </a:t>
                      </a:r>
                      <a:endParaRPr sz="1200" b="1" dirty="0">
                        <a:latin typeface="Whitney"/>
                      </a:endParaRPr>
                    </a:p>
                  </a:txBody>
                  <a:tcPr marL="91425" marR="91425" marT="121900" marB="121900">
                    <a:solidFill>
                      <a:srgbClr val="C9DAF8"/>
                    </a:solidFill>
                  </a:tcPr>
                </a:tc>
              </a:tr>
              <a:tr h="4255752">
                <a:tc>
                  <a:txBody>
                    <a:bodyPr/>
                    <a:lstStyle/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Whitney"/>
                        </a:rPr>
                        <a:t>¡Hasta ahora!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Whitney"/>
                        </a:rPr>
                        <a:t>¡Igualmente!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Whitney"/>
                        </a:rPr>
                        <a:t>¿Cuánto tiempo?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Whitney"/>
                        </a:rPr>
                        <a:t>¿Qué tal?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Whitney"/>
                        </a:rPr>
                        <a:t>¡Que vaya bien!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Whitney"/>
                        </a:rPr>
                        <a:t>¡Que te lo pases bien!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Whitney"/>
                        </a:rPr>
                        <a:t>¡Aquí lo tienes!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Whitney"/>
                        </a:rPr>
                        <a:t>No te escucho.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Whitney"/>
                        </a:rPr>
                        <a:t>¿Qué pasa?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Whitney"/>
                        </a:rPr>
                        <a:t>No pasa nada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Whitney"/>
                        </a:rPr>
                        <a:t>¿Puedes repetir? 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Whitney"/>
                        </a:rPr>
                        <a:t>¿Cuánto falta para…?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Whitney"/>
                        </a:rPr>
                        <a:t>Estoy de </a:t>
                      </a:r>
                      <a:r>
                        <a:rPr lang="es-E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Whitney"/>
                        </a:rPr>
                        <a:t>acuerdo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E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Whitney"/>
                        </a:rPr>
                        <a:t>Una cosa/una</a:t>
                      </a:r>
                      <a:r>
                        <a:rPr lang="es-ES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Whitney"/>
                        </a:rPr>
                        <a:t> pregunta</a:t>
                      </a:r>
                      <a:endParaRPr lang="es-ES" sz="16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Whitney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 dirty="0" smtClean="0">
                          <a:latin typeface="Whitney"/>
                        </a:rPr>
                        <a:t>Until now!/See you now!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 dirty="0" smtClean="0">
                          <a:latin typeface="Whitney"/>
                        </a:rPr>
                        <a:t>Equally!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 dirty="0" smtClean="0">
                          <a:latin typeface="Whitney"/>
                        </a:rPr>
                        <a:t>How much time?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 dirty="0" smtClean="0">
                          <a:latin typeface="Whitney"/>
                        </a:rPr>
                        <a:t>What such?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 dirty="0" smtClean="0">
                          <a:latin typeface="Whitney"/>
                        </a:rPr>
                        <a:t>That it go well.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 dirty="0" smtClean="0">
                          <a:latin typeface="Whitney"/>
                        </a:rPr>
                        <a:t>That you pass it well.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 dirty="0" smtClean="0">
                          <a:latin typeface="Whitney"/>
                        </a:rPr>
                        <a:t>Here you have.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 dirty="0" smtClean="0">
                          <a:latin typeface="Whitney"/>
                        </a:rPr>
                        <a:t>I don’t listen you.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 dirty="0" smtClean="0">
                          <a:latin typeface="Whitney"/>
                        </a:rPr>
                        <a:t>What happens?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 dirty="0" smtClean="0">
                          <a:latin typeface="Whitney"/>
                        </a:rPr>
                        <a:t>Happens</a:t>
                      </a:r>
                      <a:r>
                        <a:rPr lang="en-GB" sz="1600" baseline="0" dirty="0" smtClean="0">
                          <a:latin typeface="Whitney"/>
                        </a:rPr>
                        <a:t> nothing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 baseline="0" dirty="0" smtClean="0">
                          <a:latin typeface="Whitney"/>
                        </a:rPr>
                        <a:t>Can you repeat?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 baseline="0" dirty="0" smtClean="0">
                          <a:latin typeface="Whitney"/>
                        </a:rPr>
                        <a:t>How much is left for…?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 baseline="0" dirty="0" smtClean="0">
                          <a:latin typeface="Whitney"/>
                        </a:rPr>
                        <a:t>I am </a:t>
                      </a:r>
                      <a:r>
                        <a:rPr lang="en-GB" sz="1600" baseline="0" dirty="0" smtClean="0">
                          <a:latin typeface="Whitney"/>
                        </a:rPr>
                        <a:t>agree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 baseline="0" dirty="0" smtClean="0">
                          <a:latin typeface="Whitney"/>
                        </a:rPr>
                        <a:t>One thing/one question</a:t>
                      </a:r>
                      <a:endParaRPr lang="en-GB" sz="1600" dirty="0" smtClean="0">
                        <a:latin typeface="Whitney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Whitney"/>
                      </a:endParaRP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215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23528" y="404664"/>
            <a:ext cx="8520600" cy="76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 fontScale="90000"/>
          </a:bodyPr>
          <a:lstStyle/>
          <a:p>
            <a:r>
              <a:rPr lang="en-GB" sz="3600" b="1" dirty="0">
                <a:solidFill>
                  <a:srgbClr val="002060"/>
                </a:solidFill>
                <a:latin typeface="Whitney"/>
              </a:rPr>
              <a:t>Everyday English: Contrastive Analysis</a:t>
            </a:r>
            <a:endParaRPr sz="3600" b="1" dirty="0">
              <a:solidFill>
                <a:srgbClr val="002060"/>
              </a:solidFill>
              <a:latin typeface="Whitney"/>
            </a:endParaRPr>
          </a:p>
        </p:txBody>
      </p:sp>
      <p:graphicFrame>
        <p:nvGraphicFramePr>
          <p:cNvPr id="74" name="Google Shape;74;p16"/>
          <p:cNvGraphicFramePr/>
          <p:nvPr>
            <p:extLst>
              <p:ext uri="{D42A27DB-BD31-4B8C-83A1-F6EECF244321}">
                <p14:modId xmlns:p14="http://schemas.microsoft.com/office/powerpoint/2010/main" val="2497240499"/>
              </p:ext>
            </p:extLst>
          </p:nvPr>
        </p:nvGraphicFramePr>
        <p:xfrm>
          <a:off x="323528" y="1556792"/>
          <a:ext cx="8521405" cy="48388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67543"/>
                <a:gridCol w="2942082"/>
                <a:gridCol w="2811780"/>
              </a:tblGrid>
              <a:tr h="44975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 smtClean="0">
                          <a:latin typeface="Whitney"/>
                        </a:rPr>
                        <a:t>Spanish</a:t>
                      </a:r>
                      <a:endParaRPr sz="1200" b="1" dirty="0">
                        <a:latin typeface="Whitney"/>
                      </a:endParaRPr>
                    </a:p>
                  </a:txBody>
                  <a:tcPr marL="91425" marR="91425" marT="121900" marB="1219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>
                          <a:latin typeface="Whitney"/>
                        </a:rPr>
                        <a:t>Direct Translation/Common Mistake</a:t>
                      </a:r>
                      <a:endParaRPr sz="1200" b="1" dirty="0">
                        <a:latin typeface="Whitney"/>
                      </a:endParaRPr>
                    </a:p>
                  </a:txBody>
                  <a:tcPr marL="91425" marR="91425" marT="121900" marB="1219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>
                          <a:latin typeface="Whitney"/>
                        </a:rPr>
                        <a:t>English Equivalent </a:t>
                      </a:r>
                      <a:endParaRPr sz="1200" b="1" dirty="0">
                        <a:latin typeface="Whitney"/>
                      </a:endParaRPr>
                    </a:p>
                  </a:txBody>
                  <a:tcPr marL="91425" marR="91425" marT="121900" marB="121900">
                    <a:solidFill>
                      <a:srgbClr val="C9DAF8"/>
                    </a:solidFill>
                  </a:tcPr>
                </a:tc>
              </a:tr>
              <a:tr h="4255752">
                <a:tc>
                  <a:txBody>
                    <a:bodyPr/>
                    <a:lstStyle/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Whitney"/>
                        </a:rPr>
                        <a:t>¡Hasta ahora!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Whitney"/>
                        </a:rPr>
                        <a:t>¡Igualmente!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Whitney"/>
                        </a:rPr>
                        <a:t>¿Cuánto tiempo?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Whitney"/>
                        </a:rPr>
                        <a:t>¿Qué tal?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Whitney"/>
                        </a:rPr>
                        <a:t>¡Que vaya bien!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Whitney"/>
                        </a:rPr>
                        <a:t>¡Que te lo pases bien!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Whitney"/>
                        </a:rPr>
                        <a:t>¡Aquí lo tienes!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Whitney"/>
                        </a:rPr>
                        <a:t>No te escucho.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Whitney"/>
                        </a:rPr>
                        <a:t>¿Qué pasa?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Whitney"/>
                        </a:rPr>
                        <a:t>No pasa nada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Whitney"/>
                        </a:rPr>
                        <a:t>¿Puedes repetir? 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Whitney"/>
                        </a:rPr>
                        <a:t>¿Cuánto falta para…?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s-E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Whitney"/>
                        </a:rPr>
                        <a:t>Estoy de </a:t>
                      </a:r>
                      <a:r>
                        <a:rPr lang="es-E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Whitney"/>
                        </a:rPr>
                        <a:t>acuerdo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s-ES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Whitney"/>
                        </a:rPr>
                        <a:t>Una cosa/una</a:t>
                      </a:r>
                      <a:r>
                        <a:rPr lang="es-ES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Whitney"/>
                        </a:rPr>
                        <a:t> pregunta</a:t>
                      </a:r>
                      <a:endParaRPr lang="es-ES" sz="16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Whitney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Whitney"/>
                        </a:rPr>
                        <a:t>Until now!/See you now!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Whitney"/>
                        </a:rPr>
                        <a:t>Equally!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Whitney"/>
                        </a:rPr>
                        <a:t>How much time?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Whitney"/>
                        </a:rPr>
                        <a:t>What such?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Whitney"/>
                        </a:rPr>
                        <a:t>That it go well.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Whitney"/>
                        </a:rPr>
                        <a:t>That you pass it well.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Whitney"/>
                        </a:rPr>
                        <a:t>Here you have.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Whitney"/>
                        </a:rPr>
                        <a:t>I don’t listen you.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Whitney"/>
                        </a:rPr>
                        <a:t>What happens?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Whitney"/>
                        </a:rPr>
                        <a:t>Happens</a:t>
                      </a:r>
                      <a:r>
                        <a:rPr lang="en-GB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Whitney"/>
                        </a:rPr>
                        <a:t> nothing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Whitney"/>
                        </a:rPr>
                        <a:t>Can you repeat?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Whitney"/>
                        </a:rPr>
                        <a:t>How much is left for…?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Whitney"/>
                        </a:rPr>
                        <a:t>I am </a:t>
                      </a:r>
                      <a:r>
                        <a:rPr lang="en-GB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Whitney"/>
                        </a:rPr>
                        <a:t>agree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16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Whitney"/>
                        </a:rPr>
                        <a:t>One thing/one question</a:t>
                      </a:r>
                      <a:endParaRPr lang="en-GB" sz="16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Whitney"/>
                      </a:endParaRPr>
                    </a:p>
                  </a:txBody>
                  <a:tcPr marL="91425" marR="91425" marT="121900" marB="121900"/>
                </a:tc>
                <a:tc>
                  <a:txBody>
                    <a:bodyPr/>
                    <a:lstStyle/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GB" sz="1600" dirty="0" smtClean="0">
                          <a:latin typeface="Whitney"/>
                        </a:rPr>
                        <a:t>See you in a bit/sec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GB" sz="1600" dirty="0" smtClean="0">
                          <a:latin typeface="Whitney"/>
                        </a:rPr>
                        <a:t>Same to you!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GB" sz="1600" dirty="0" smtClean="0">
                          <a:latin typeface="Whitney"/>
                        </a:rPr>
                        <a:t>Long time, no see!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GB" sz="1600" dirty="0" smtClean="0">
                          <a:latin typeface="Whitney"/>
                        </a:rPr>
                        <a:t>How’s it going?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GB" sz="1600" dirty="0" smtClean="0">
                          <a:latin typeface="Whitney"/>
                        </a:rPr>
                        <a:t>Hope it goes well.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GB" sz="1600" dirty="0" smtClean="0">
                          <a:latin typeface="Whitney"/>
                        </a:rPr>
                        <a:t>Have fun!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GB" sz="1600" dirty="0" smtClean="0">
                          <a:latin typeface="Whitney"/>
                        </a:rPr>
                        <a:t>Here you go/Here’s….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GB" sz="1600" dirty="0" smtClean="0">
                          <a:latin typeface="Whitney"/>
                        </a:rPr>
                        <a:t>I can’t hear you.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GB" sz="1600" dirty="0" smtClean="0">
                          <a:latin typeface="Whitney"/>
                        </a:rPr>
                        <a:t>What’s up? What’s wrong?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GB" sz="1600" dirty="0" smtClean="0">
                          <a:latin typeface="Whitney"/>
                        </a:rPr>
                        <a:t>No</a:t>
                      </a:r>
                      <a:r>
                        <a:rPr lang="en-GB" sz="1600" baseline="0" dirty="0" smtClean="0">
                          <a:latin typeface="Whitney"/>
                        </a:rPr>
                        <a:t> worries/problem.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GB" sz="1600" baseline="0" dirty="0" smtClean="0">
                          <a:latin typeface="Whitney"/>
                        </a:rPr>
                        <a:t>Sorry, I didn’t catch that.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GB" sz="1600" baseline="0" dirty="0" smtClean="0">
                          <a:latin typeface="Whitney"/>
                        </a:rPr>
                        <a:t>How much longer until…?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GB" sz="1600" baseline="0" dirty="0" smtClean="0">
                          <a:latin typeface="Whitney"/>
                        </a:rPr>
                        <a:t>I agree</a:t>
                      </a:r>
                      <a:r>
                        <a:rPr lang="en-GB" sz="1600" baseline="0" dirty="0" smtClean="0">
                          <a:latin typeface="Whitney"/>
                        </a:rPr>
                        <a:t>.</a:t>
                      </a:r>
                    </a:p>
                    <a:p>
                      <a:pPr marL="457200" lvl="0" indent="-457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en-GB" sz="1600" baseline="0" dirty="0" smtClean="0">
                          <a:latin typeface="Whitney"/>
                        </a:rPr>
                        <a:t>I have a question/doubt</a:t>
                      </a:r>
                      <a:endParaRPr sz="1800" dirty="0">
                        <a:latin typeface="Whitney"/>
                      </a:endParaRPr>
                    </a:p>
                  </a:txBody>
                  <a:tcPr marL="91425" marR="91425" marT="121900" marB="1219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32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</TotalTime>
  <Words>394</Words>
  <Application>Microsoft Office PowerPoint</Application>
  <PresentationFormat>On-screen Show (4:3)</PresentationFormat>
  <Paragraphs>98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Civic</vt:lpstr>
      <vt:lpstr>Pragmatics: Everyday Interactions</vt:lpstr>
      <vt:lpstr>Everyday English: Contrastive Analysis</vt:lpstr>
      <vt:lpstr>Everyday English: Contrastive Analysis</vt:lpstr>
      <vt:lpstr>Everyday English: Contrastive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Pragmatics: Everyday Interactions</dc:title>
  <dc:creator>Tim Warre</dc:creator>
  <cp:lastModifiedBy>Tim Warre</cp:lastModifiedBy>
  <cp:revision>1</cp:revision>
  <dcterms:created xsi:type="dcterms:W3CDTF">2022-02-17T21:34:23Z</dcterms:created>
  <dcterms:modified xsi:type="dcterms:W3CDTF">2022-02-17T21:38:50Z</dcterms:modified>
</cp:coreProperties>
</file>