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F1B209D-B54A-4BDB-AE83-4BE9AE10D24F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146D42-23D3-4418-9A54-D8AF3A3A3B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1B209D-B54A-4BDB-AE83-4BE9AE10D24F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46D42-23D3-4418-9A54-D8AF3A3A3B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1B209D-B54A-4BDB-AE83-4BE9AE10D24F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46D42-23D3-4418-9A54-D8AF3A3A3B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1B209D-B54A-4BDB-AE83-4BE9AE10D24F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46D42-23D3-4418-9A54-D8AF3A3A3BA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1B209D-B54A-4BDB-AE83-4BE9AE10D24F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46D42-23D3-4418-9A54-D8AF3A3A3BA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1B209D-B54A-4BDB-AE83-4BE9AE10D24F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46D42-23D3-4418-9A54-D8AF3A3A3BA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1B209D-B54A-4BDB-AE83-4BE9AE10D24F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46D42-23D3-4418-9A54-D8AF3A3A3BAF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1B209D-B54A-4BDB-AE83-4BE9AE10D24F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46D42-23D3-4418-9A54-D8AF3A3A3BAF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1B209D-B54A-4BDB-AE83-4BE9AE10D24F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46D42-23D3-4418-9A54-D8AF3A3A3BA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F1B209D-B54A-4BDB-AE83-4BE9AE10D24F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146D42-23D3-4418-9A54-D8AF3A3A3BAF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F1B209D-B54A-4BDB-AE83-4BE9AE10D24F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146D42-23D3-4418-9A54-D8AF3A3A3BAF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F1B209D-B54A-4BDB-AE83-4BE9AE10D24F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7146D42-23D3-4418-9A54-D8AF3A3A3BA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Would rather/would sooner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Expressing Preference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62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4466" y="692696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1800" dirty="0" smtClean="0"/>
              <a:t>We use “would rather” to express preference. Complete the sentences below using the verb in brackets:</a:t>
            </a:r>
          </a:p>
          <a:p>
            <a:pPr marL="109728" indent="0">
              <a:buNone/>
            </a:pPr>
            <a:r>
              <a:rPr lang="en-GB" sz="1800" i="1" u="sng" dirty="0" smtClean="0">
                <a:solidFill>
                  <a:srgbClr val="FF0000"/>
                </a:solidFill>
              </a:rPr>
              <a:t>Present preferences:</a:t>
            </a:r>
            <a:endParaRPr lang="en-GB" sz="1800" dirty="0"/>
          </a:p>
          <a:p>
            <a:pPr marL="452628" indent="-342900">
              <a:buFont typeface="+mj-lt"/>
              <a:buAutoNum type="arabicPeriod"/>
            </a:pPr>
            <a:r>
              <a:rPr lang="en-GB" sz="1800" dirty="0" smtClean="0"/>
              <a:t>I would rather ________ ____the new Marvel film. (see)</a:t>
            </a:r>
          </a:p>
          <a:p>
            <a:pPr marL="452628" indent="-342900">
              <a:buFont typeface="+mj-lt"/>
              <a:buAutoNum type="arabicPeriod"/>
            </a:pPr>
            <a:r>
              <a:rPr lang="en-GB" sz="1800" dirty="0" smtClean="0"/>
              <a:t>I’d rather you _____________ in the house. (smoke)</a:t>
            </a:r>
          </a:p>
          <a:p>
            <a:pPr marL="109728" indent="0">
              <a:buNone/>
            </a:pPr>
            <a:r>
              <a:rPr lang="en-GB" sz="1800" i="1" u="sng" dirty="0" smtClean="0">
                <a:solidFill>
                  <a:srgbClr val="FF0000"/>
                </a:solidFill>
              </a:rPr>
              <a:t>Past preferences/regrets</a:t>
            </a:r>
            <a:endParaRPr lang="en-GB" sz="1800" i="1" u="sng" dirty="0">
              <a:solidFill>
                <a:srgbClr val="FF0000"/>
              </a:solidFill>
            </a:endParaRPr>
          </a:p>
          <a:p>
            <a:pPr marL="452628" indent="-342900">
              <a:buFont typeface="+mj-lt"/>
              <a:buAutoNum type="arabicPeriod"/>
            </a:pPr>
            <a:r>
              <a:rPr lang="en-GB" sz="1800" dirty="0" smtClean="0"/>
              <a:t>The film was ok, but I’d rather _______________ the new Bond film. (see)</a:t>
            </a:r>
          </a:p>
          <a:p>
            <a:pPr marL="452628" indent="-342900">
              <a:buFont typeface="+mj-lt"/>
              <a:buAutoNum type="arabicPeriod"/>
            </a:pPr>
            <a:r>
              <a:rPr lang="en-GB" sz="1800" dirty="0" smtClean="0"/>
              <a:t>I’d rather he ___________________ his new girlfriend to the party. Sarah was really upset. (bring)</a:t>
            </a:r>
            <a:endParaRPr lang="en-GB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Would rather - Test</a:t>
            </a:r>
            <a:endParaRPr lang="en-GB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971591" y="151484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see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3768" y="188417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d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idn’t smoke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5373" y="2502927"/>
            <a:ext cx="147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h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ave seen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9990" y="3162663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hadn’t brought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4913" y="3713496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>
                <a:solidFill>
                  <a:schemeClr val="accent2"/>
                </a:solidFill>
              </a:rPr>
              <a:t>Present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i="1" dirty="0" smtClean="0">
                <a:solidFill>
                  <a:schemeClr val="accent2"/>
                </a:solidFill>
              </a:rPr>
              <a:t>Same subject: would rather +</a:t>
            </a:r>
          </a:p>
          <a:p>
            <a:endParaRPr lang="en-GB" i="1" dirty="0" smtClean="0">
              <a:solidFill>
                <a:schemeClr val="accent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i="1" dirty="0">
                <a:solidFill>
                  <a:schemeClr val="accent2"/>
                </a:solidFill>
              </a:rPr>
              <a:t>S</a:t>
            </a:r>
            <a:r>
              <a:rPr lang="en-GB" i="1" dirty="0" smtClean="0">
                <a:solidFill>
                  <a:schemeClr val="accent2"/>
                </a:solidFill>
              </a:rPr>
              <a:t>ubject changes: would rather  + new subject +</a:t>
            </a:r>
          </a:p>
          <a:p>
            <a:r>
              <a:rPr lang="en-GB" b="1" u="sng" dirty="0" smtClean="0">
                <a:solidFill>
                  <a:schemeClr val="accent2"/>
                </a:solidFill>
              </a:rPr>
              <a:t>Past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i="1" dirty="0" smtClean="0">
                <a:solidFill>
                  <a:schemeClr val="accent2"/>
                </a:solidFill>
              </a:rPr>
              <a:t>Same subject: would rather +</a:t>
            </a:r>
          </a:p>
          <a:p>
            <a:pPr marL="285750" indent="-285750">
              <a:buFont typeface="Arial" pitchFamily="34" charset="0"/>
              <a:buChar char="•"/>
            </a:pPr>
            <a:endParaRPr lang="en-GB" i="1" dirty="0" smtClean="0">
              <a:solidFill>
                <a:schemeClr val="accent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i="1" dirty="0" smtClean="0">
                <a:solidFill>
                  <a:schemeClr val="accent2"/>
                </a:solidFill>
              </a:rPr>
              <a:t>Subject changes: would rather + new subject +</a:t>
            </a:r>
            <a:endParaRPr lang="en-GB" i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7944" y="395913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>
                <a:solidFill>
                  <a:schemeClr val="accent4">
                    <a:lumMod val="75000"/>
                  </a:schemeClr>
                </a:solidFill>
              </a:rPr>
              <a:t>Base form </a:t>
            </a: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(see/go/etc.)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4380" y="4344178"/>
            <a:ext cx="2007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>
                <a:solidFill>
                  <a:schemeClr val="accent4">
                    <a:lumMod val="75000"/>
                  </a:schemeClr>
                </a:solidFill>
              </a:rPr>
              <a:t>Past simple </a:t>
            </a: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(went/didn’t go)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89113" y="4960096"/>
            <a:ext cx="2993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>
                <a:solidFill>
                  <a:schemeClr val="accent4">
                    <a:lumMod val="75000"/>
                  </a:schemeClr>
                </a:solidFill>
              </a:rPr>
              <a:t>Perfect infinitive </a:t>
            </a: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(have gone/have seen)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24380" y="5518973"/>
            <a:ext cx="227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>
                <a:solidFill>
                  <a:schemeClr val="accent4">
                    <a:lumMod val="75000"/>
                  </a:schemeClr>
                </a:solidFill>
              </a:rPr>
              <a:t>Past perfect </a:t>
            </a: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(had made/hadn’t said)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58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3929082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GB" sz="1800" dirty="0" smtClean="0"/>
              <a:t>“</a:t>
            </a:r>
            <a:r>
              <a:rPr lang="en-GB" sz="2200" dirty="0" smtClean="0"/>
              <a:t>Would sooner” and “would just as soon” can be used in exactly the same way as “would rather” and follow the same </a:t>
            </a:r>
            <a:r>
              <a:rPr lang="en-GB" sz="2200" dirty="0" smtClean="0"/>
              <a:t>rules:</a:t>
            </a:r>
          </a:p>
          <a:p>
            <a:pPr marL="109728" indent="0">
              <a:buNone/>
            </a:pPr>
            <a:r>
              <a:rPr lang="en-GB" sz="2200" b="1" u="sng" dirty="0" smtClean="0">
                <a:solidFill>
                  <a:schemeClr val="accent2"/>
                </a:solidFill>
              </a:rPr>
              <a:t>Present</a:t>
            </a:r>
            <a:endParaRPr lang="en-GB" sz="2200" b="1" u="sng" dirty="0" smtClean="0">
              <a:solidFill>
                <a:schemeClr val="accent2"/>
              </a:solidFill>
            </a:endParaRPr>
          </a:p>
          <a:p>
            <a:pPr marL="452628" indent="-342900">
              <a:buFont typeface="+mj-lt"/>
              <a:buAutoNum type="arabicPeriod"/>
            </a:pPr>
            <a:r>
              <a:rPr lang="en-GB" sz="2200" dirty="0" smtClean="0">
                <a:solidFill>
                  <a:schemeClr val="accent2"/>
                </a:solidFill>
              </a:rPr>
              <a:t>I would just as soon __________ in tonight and watch TV. (stay)</a:t>
            </a:r>
          </a:p>
          <a:p>
            <a:pPr marL="452628" indent="-342900">
              <a:buFont typeface="+mj-lt"/>
              <a:buAutoNum type="arabicPeriod"/>
            </a:pPr>
            <a:r>
              <a:rPr lang="en-GB" sz="2200" dirty="0" smtClean="0">
                <a:solidFill>
                  <a:schemeClr val="accent2"/>
                </a:solidFill>
              </a:rPr>
              <a:t>I would sooner you ______________ the guitar after 11pm. (not play</a:t>
            </a:r>
            <a:r>
              <a:rPr lang="en-GB" sz="2200" dirty="0" smtClean="0">
                <a:solidFill>
                  <a:schemeClr val="accent2"/>
                </a:solidFill>
              </a:rPr>
              <a:t>)</a:t>
            </a:r>
          </a:p>
          <a:p>
            <a:pPr marL="109728" indent="0">
              <a:buNone/>
            </a:pPr>
            <a:endParaRPr lang="en-GB" sz="2200" dirty="0">
              <a:solidFill>
                <a:schemeClr val="accent2"/>
              </a:solidFill>
            </a:endParaRPr>
          </a:p>
          <a:p>
            <a:pPr marL="109728" indent="0">
              <a:buNone/>
            </a:pPr>
            <a:r>
              <a:rPr lang="en-GB" sz="2200" b="1" u="sng" dirty="0" smtClean="0">
                <a:solidFill>
                  <a:schemeClr val="accent2"/>
                </a:solidFill>
              </a:rPr>
              <a:t>Past</a:t>
            </a:r>
          </a:p>
          <a:p>
            <a:pPr marL="452628" indent="-342900">
              <a:buFont typeface="+mj-lt"/>
              <a:buAutoNum type="arabicPeriod"/>
            </a:pPr>
            <a:r>
              <a:rPr lang="en-GB" sz="2200" dirty="0" smtClean="0">
                <a:solidFill>
                  <a:schemeClr val="accent2"/>
                </a:solidFill>
              </a:rPr>
              <a:t>I’m not really into surfing so I didn’t enjoy it. I would sooner ______________ scuba-diving instead. (try)</a:t>
            </a:r>
          </a:p>
          <a:p>
            <a:pPr marL="452628" indent="-342900">
              <a:buFont typeface="+mj-lt"/>
              <a:buAutoNum type="arabicPeriod"/>
            </a:pPr>
            <a:r>
              <a:rPr lang="en-GB" sz="2200" dirty="0" smtClean="0">
                <a:solidFill>
                  <a:schemeClr val="accent2"/>
                </a:solidFill>
              </a:rPr>
              <a:t>I don’t think he liked the surprise party. He would sooner we </a:t>
            </a:r>
          </a:p>
          <a:p>
            <a:pPr marL="109728" indent="0">
              <a:buNone/>
            </a:pPr>
            <a:r>
              <a:rPr lang="en-GB" sz="2200" dirty="0" smtClean="0">
                <a:solidFill>
                  <a:schemeClr val="accent2"/>
                </a:solidFill>
              </a:rPr>
              <a:t>______________ something quieter. (organise)</a:t>
            </a:r>
          </a:p>
          <a:p>
            <a:pPr marL="452628" indent="-342900">
              <a:buFont typeface="+mj-lt"/>
              <a:buAutoNum type="arabicPeriod"/>
            </a:pPr>
            <a:endParaRPr lang="en-GB" sz="1800" dirty="0" smtClean="0">
              <a:solidFill>
                <a:schemeClr val="accent2"/>
              </a:solidFill>
            </a:endParaRPr>
          </a:p>
          <a:p>
            <a:pPr marL="452628" indent="-342900">
              <a:buFont typeface="+mj-lt"/>
              <a:buAutoNum type="arabicPeriod"/>
            </a:pPr>
            <a:endParaRPr lang="en-GB" sz="1800" dirty="0" smtClean="0">
              <a:solidFill>
                <a:schemeClr val="accent2"/>
              </a:solidFill>
            </a:endParaRPr>
          </a:p>
          <a:p>
            <a:pPr marL="109728" indent="0">
              <a:buNone/>
            </a:pPr>
            <a:endParaRPr lang="en-GB" sz="1800" b="1" i="1" u="sng" dirty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95287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Would sooner/would just as soon</a:t>
            </a:r>
            <a:endParaRPr lang="en-GB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146209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stay</a:t>
            </a:r>
            <a:endParaRPr lang="en-GB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78025" y="20815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idn’t play</a:t>
            </a:r>
            <a:endParaRPr lang="en-GB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124" y="450912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Complete the exercises on the </a:t>
            </a:r>
            <a:r>
              <a:rPr lang="en-GB" dirty="0" err="1" smtClean="0"/>
              <a:t>handout</a:t>
            </a:r>
            <a:r>
              <a:rPr lang="en-GB" dirty="0" smtClean="0"/>
              <a:t> to practise.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4290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/>
                </a:solidFill>
              </a:rPr>
              <a:t>h</a:t>
            </a:r>
            <a:r>
              <a:rPr lang="en-GB" b="1" dirty="0" smtClean="0">
                <a:solidFill>
                  <a:schemeClr val="accent4"/>
                </a:solidFill>
              </a:rPr>
              <a:t>ave tried</a:t>
            </a:r>
            <a:endParaRPr lang="en-GB" b="1" dirty="0">
              <a:solidFill>
                <a:schemeClr val="accent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124" y="4033873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/>
                </a:solidFill>
              </a:rPr>
              <a:t>h</a:t>
            </a:r>
            <a:r>
              <a:rPr lang="en-GB" b="1" dirty="0" smtClean="0">
                <a:solidFill>
                  <a:schemeClr val="accent4"/>
                </a:solidFill>
              </a:rPr>
              <a:t>ad organised</a:t>
            </a:r>
            <a:endParaRPr lang="en-GB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2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  <p:bldP spid="5" grpId="0"/>
      <p:bldP spid="6" grpId="0"/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1374</TotalTime>
  <Words>281</Words>
  <Application>Microsoft Office PowerPoint</Application>
  <PresentationFormat>On-screen Show (4:3)</PresentationFormat>
  <Paragraphs>42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Would rather/would sooner</vt:lpstr>
      <vt:lpstr>Would rather - Test</vt:lpstr>
      <vt:lpstr>Would sooner/would just as soon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Would rather/would sooner</dc:title>
  <dc:creator>Tim Warre</dc:creator>
  <cp:lastModifiedBy>Tim Warre</cp:lastModifiedBy>
  <cp:revision>7</cp:revision>
  <dcterms:created xsi:type="dcterms:W3CDTF">2016-05-12T13:00:27Z</dcterms:created>
  <dcterms:modified xsi:type="dcterms:W3CDTF">2016-05-13T11:58:28Z</dcterms:modified>
</cp:coreProperties>
</file>