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82" r:id="rId5"/>
    <p:sldId id="283" r:id="rId6"/>
    <p:sldId id="322" r:id="rId7"/>
    <p:sldId id="325" r:id="rId8"/>
    <p:sldId id="331" r:id="rId9"/>
    <p:sldId id="332" r:id="rId10"/>
    <p:sldId id="310" r:id="rId11"/>
    <p:sldId id="324" r:id="rId12"/>
    <p:sldId id="329" r:id="rId13"/>
    <p:sldId id="327" r:id="rId14"/>
    <p:sldId id="328" r:id="rId15"/>
    <p:sldId id="307" r:id="rId16"/>
    <p:sldId id="296" r:id="rId17"/>
    <p:sldId id="3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6074"/>
    <a:srgbClr val="FBFBFB"/>
    <a:srgbClr val="F8F8F8"/>
    <a:srgbClr val="497389"/>
    <a:srgbClr val="2B64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631" autoAdjust="0"/>
  </p:normalViewPr>
  <p:slideViewPr>
    <p:cSldViewPr snapToGrid="0">
      <p:cViewPr varScale="1">
        <p:scale>
          <a:sx n="88" d="100"/>
          <a:sy n="88" d="100"/>
        </p:scale>
        <p:origin x="62"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2019/08/27</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2019/08/27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 name="Footer Placeholder 3">
            <a:extLst>
              <a:ext uri="{FF2B5EF4-FFF2-40B4-BE49-F238E27FC236}">
                <a16:creationId xmlns:a16="http://schemas.microsoft.com/office/drawing/2014/main" id="{1E0EEBA4-C7F8-40A8-87C4-EFCEE7FBBA7C}"/>
              </a:ext>
            </a:extLst>
          </p:cNvPr>
          <p:cNvSpPr>
            <a:spLocks noGrp="1"/>
          </p:cNvSpPr>
          <p:nvPr>
            <p:ph type="ftr" sz="quarter" idx="14"/>
          </p:nvPr>
        </p:nvSpPr>
        <p:spPr/>
        <p:txBody>
          <a:bodyPr/>
          <a:lstStyle/>
          <a:p>
            <a:r>
              <a:rPr lang="en-ZA"/>
              <a:t>Add a footer</a:t>
            </a:r>
            <a:endParaRPr lang="en-ZA" dirty="0"/>
          </a:p>
        </p:txBody>
      </p:sp>
      <p:sp>
        <p:nvSpPr>
          <p:cNvPr id="10" name="Rectangle 9">
            <a:extLst>
              <a:ext uri="{FF2B5EF4-FFF2-40B4-BE49-F238E27FC236}">
                <a16:creationId xmlns:a16="http://schemas.microsoft.com/office/drawing/2014/main" id="{EB644BB8-13A2-433A-BDCF-FEEBBA6FD13A}"/>
              </a:ext>
            </a:extLst>
          </p:cNvPr>
          <p:cNvSpPr/>
          <p:nvPr userDrawn="1"/>
        </p:nvSpPr>
        <p:spPr>
          <a:xfrm>
            <a:off x="11407146" y="6356313"/>
            <a:ext cx="784854"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a16="http://schemas.microsoft.com/office/drawing/2014/main" id="{AEB247E4-9448-43D9-B097-A2BD43143F66}"/>
              </a:ext>
            </a:extLst>
          </p:cNvPr>
          <p:cNvSpPr>
            <a:spLocks noGrp="1"/>
          </p:cNvSpPr>
          <p:nvPr>
            <p:ph type="sldNum" sz="quarter" idx="33"/>
          </p:nvPr>
        </p:nvSpPr>
        <p:spPr>
          <a:xfrm>
            <a:off x="11447502" y="6401750"/>
            <a:ext cx="278418" cy="274324"/>
          </a:xfr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grpSp>
        <p:nvGrpSpPr>
          <p:cNvPr id="10" name="Group 9">
            <a:extLst>
              <a:ext uri="{FF2B5EF4-FFF2-40B4-BE49-F238E27FC236}">
                <a16:creationId xmlns:a16="http://schemas.microsoft.com/office/drawing/2014/main" id="{DDC1FE49-5C59-466B-9720-D39A2DE68933}"/>
              </a:ext>
            </a:extLst>
          </p:cNvPr>
          <p:cNvGrpSpPr/>
          <p:nvPr userDrawn="1"/>
        </p:nvGrpSpPr>
        <p:grpSpPr>
          <a:xfrm>
            <a:off x="0" y="0"/>
            <a:ext cx="12200280" cy="6858000"/>
            <a:chOff x="0" y="0"/>
            <a:chExt cx="12200280" cy="6858000"/>
          </a:xfrm>
        </p:grpSpPr>
        <p:cxnSp>
          <p:nvCxnSpPr>
            <p:cNvPr id="12" name="Straight Connector 11">
              <a:extLst>
                <a:ext uri="{FF2B5EF4-FFF2-40B4-BE49-F238E27FC236}">
                  <a16:creationId xmlns:a16="http://schemas.microsoft.com/office/drawing/2014/main" id="{0F31E412-4032-45DE-84A4-CDB22E948244}"/>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F56B1-57BA-4A11-AE03-F11D4B3BDE30}"/>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CE5079-69AD-4254-A9BA-8B5786E40A19}"/>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ZA" smtClean="0"/>
              <a:pPr/>
              <a:t>‹#›</a:t>
            </a:fld>
            <a:endParaRPr lang="en-ZA" dirty="0"/>
          </a:p>
        </p:txBody>
      </p:sp>
      <p:grpSp>
        <p:nvGrpSpPr>
          <p:cNvPr id="6" name="Group 5">
            <a:extLst>
              <a:ext uri="{FF2B5EF4-FFF2-40B4-BE49-F238E27FC236}">
                <a16:creationId xmlns:a16="http://schemas.microsoft.com/office/drawing/2014/main" id="{8FDB0768-BE09-4AE1-A7EA-2D120B2B3E05}"/>
              </a:ext>
            </a:extLst>
          </p:cNvPr>
          <p:cNvGrpSpPr/>
          <p:nvPr userDrawn="1"/>
        </p:nvGrpSpPr>
        <p:grpSpPr>
          <a:xfrm>
            <a:off x="0" y="0"/>
            <a:ext cx="12200280" cy="6858000"/>
            <a:chOff x="0" y="0"/>
            <a:chExt cx="12200280" cy="6858000"/>
          </a:xfrm>
        </p:grpSpPr>
        <p:cxnSp>
          <p:nvCxnSpPr>
            <p:cNvPr id="7" name="Straight Connector 6">
              <a:extLst>
                <a:ext uri="{FF2B5EF4-FFF2-40B4-BE49-F238E27FC236}">
                  <a16:creationId xmlns:a16="http://schemas.microsoft.com/office/drawing/2014/main" id="{E19BE8AE-54C0-4306-8DE0-4B28B27C6A28}"/>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6F32CF-EFDC-4D7D-96C1-6F7BB837383A}"/>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FE6BA3-B818-4F5B-A73E-9848A25A9604}"/>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9FBC5129-6870-4682-BBE5-E19298843259}"/>
              </a:ext>
            </a:extLst>
          </p:cNvPr>
          <p:cNvGrpSpPr/>
          <p:nvPr userDrawn="1"/>
        </p:nvGrpSpPr>
        <p:grpSpPr>
          <a:xfrm>
            <a:off x="0" y="0"/>
            <a:ext cx="12200280" cy="6858000"/>
            <a:chOff x="0" y="0"/>
            <a:chExt cx="12200280" cy="6858000"/>
          </a:xfrm>
        </p:grpSpPr>
        <p:cxnSp>
          <p:nvCxnSpPr>
            <p:cNvPr id="8" name="Straight Connector 7">
              <a:extLst>
                <a:ext uri="{FF2B5EF4-FFF2-40B4-BE49-F238E27FC236}">
                  <a16:creationId xmlns:a16="http://schemas.microsoft.com/office/drawing/2014/main" id="{6ECBCC95-65FD-476A-A631-CAA9FA6B23E9}"/>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6872B8-D5CD-4B1F-9290-C8C2965199E9}"/>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7CB731-5555-48CA-8A91-D8261AE1BC6F}"/>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a:extLst>
              <a:ext uri="{FF2B5EF4-FFF2-40B4-BE49-F238E27FC236}">
                <a16:creationId xmlns:a16="http://schemas.microsoft.com/office/drawing/2014/main" id="{CDC46014-F277-4EDD-A630-40714ECDC931}"/>
              </a:ext>
            </a:extLst>
          </p:cNvPr>
          <p:cNvGrpSpPr/>
          <p:nvPr userDrawn="1"/>
        </p:nvGrpSpPr>
        <p:grpSpPr>
          <a:xfrm>
            <a:off x="0" y="0"/>
            <a:ext cx="12200280" cy="6858000"/>
            <a:chOff x="0" y="0"/>
            <a:chExt cx="12200280" cy="6858000"/>
          </a:xfrm>
        </p:grpSpPr>
        <p:cxnSp>
          <p:nvCxnSpPr>
            <p:cNvPr id="8" name="Straight Connector 7">
              <a:extLst>
                <a:ext uri="{FF2B5EF4-FFF2-40B4-BE49-F238E27FC236}">
                  <a16:creationId xmlns:a16="http://schemas.microsoft.com/office/drawing/2014/main" id="{8329B113-9594-4F2E-A494-E33B3E1525CB}"/>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2428160-3674-41CE-B2C7-DA7E526177DB}"/>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2C35D-CC10-4CE3-9F2E-620208FFF735}"/>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B7429F97-AFA2-4FEB-BA0E-2C3D7D75927E}"/>
              </a:ext>
            </a:extLst>
          </p:cNvPr>
          <p:cNvGrpSpPr/>
          <p:nvPr userDrawn="1"/>
        </p:nvGrpSpPr>
        <p:grpSpPr>
          <a:xfrm>
            <a:off x="0" y="0"/>
            <a:ext cx="12200280" cy="6858000"/>
            <a:chOff x="0" y="0"/>
            <a:chExt cx="12200280" cy="6858000"/>
          </a:xfrm>
        </p:grpSpPr>
        <p:cxnSp>
          <p:nvCxnSpPr>
            <p:cNvPr id="10" name="Straight Connector 9">
              <a:extLst>
                <a:ext uri="{FF2B5EF4-FFF2-40B4-BE49-F238E27FC236}">
                  <a16:creationId xmlns:a16="http://schemas.microsoft.com/office/drawing/2014/main" id="{CD3996B8-44B6-489D-AFB1-B9FA6D6026D2}"/>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71FD47D-5142-4C46-99DE-E5FAC97F04CD}"/>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63EE7E-8053-4D59-B2D6-FFEFC3FDAB39}"/>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0">
            <a:extLst>
              <a:ext uri="{FF2B5EF4-FFF2-40B4-BE49-F238E27FC236}">
                <a16:creationId xmlns:a16="http://schemas.microsoft.com/office/drawing/2014/main" id="{B8D3DAC2-FB7C-4386-B6BE-6A0D94CB504D}"/>
              </a:ext>
            </a:extLst>
          </p:cNvPr>
          <p:cNvGrpSpPr/>
          <p:nvPr userDrawn="1"/>
        </p:nvGrpSpPr>
        <p:grpSpPr>
          <a:xfrm>
            <a:off x="0" y="0"/>
            <a:ext cx="12200280" cy="6858000"/>
            <a:chOff x="0" y="0"/>
            <a:chExt cx="12200280" cy="6858000"/>
          </a:xfrm>
        </p:grpSpPr>
        <p:cxnSp>
          <p:nvCxnSpPr>
            <p:cNvPr id="12" name="Straight Connector 11">
              <a:extLst>
                <a:ext uri="{FF2B5EF4-FFF2-40B4-BE49-F238E27FC236}">
                  <a16:creationId xmlns:a16="http://schemas.microsoft.com/office/drawing/2014/main" id="{5BC0A341-6B17-4A4D-97EB-5A6EB5C8486B}"/>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40D1B4-48FF-48E3-ADCD-DB1090CDA59A}"/>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3415D-6D1E-4203-B299-BAB9D9302189}"/>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grpSp>
        <p:nvGrpSpPr>
          <p:cNvPr id="7" name="Group 6">
            <a:extLst>
              <a:ext uri="{FF2B5EF4-FFF2-40B4-BE49-F238E27FC236}">
                <a16:creationId xmlns:a16="http://schemas.microsoft.com/office/drawing/2014/main" id="{04D8F8E3-5795-4FD2-9C45-2AD71D35AFB7}"/>
              </a:ext>
            </a:extLst>
          </p:cNvPr>
          <p:cNvGrpSpPr/>
          <p:nvPr userDrawn="1"/>
        </p:nvGrpSpPr>
        <p:grpSpPr>
          <a:xfrm>
            <a:off x="0" y="0"/>
            <a:ext cx="12200280" cy="6858000"/>
            <a:chOff x="0" y="0"/>
            <a:chExt cx="12200280" cy="6858000"/>
          </a:xfrm>
        </p:grpSpPr>
        <p:cxnSp>
          <p:nvCxnSpPr>
            <p:cNvPr id="8" name="Straight Connector 7">
              <a:extLst>
                <a:ext uri="{FF2B5EF4-FFF2-40B4-BE49-F238E27FC236}">
                  <a16:creationId xmlns:a16="http://schemas.microsoft.com/office/drawing/2014/main" id="{2784D092-7D86-4C00-A0CC-0E4C829145CA}"/>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BF3B32-B2AE-48FF-8AAC-4381EC3C65B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C033C5-F5B8-4059-A710-B3F5564C466B}"/>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grpSp>
        <p:nvGrpSpPr>
          <p:cNvPr id="9" name="Group 8">
            <a:extLst>
              <a:ext uri="{FF2B5EF4-FFF2-40B4-BE49-F238E27FC236}">
                <a16:creationId xmlns:a16="http://schemas.microsoft.com/office/drawing/2014/main" id="{D2069283-590C-4262-9169-99DAD3698864}"/>
              </a:ext>
            </a:extLst>
          </p:cNvPr>
          <p:cNvGrpSpPr/>
          <p:nvPr userDrawn="1"/>
        </p:nvGrpSpPr>
        <p:grpSpPr>
          <a:xfrm>
            <a:off x="0" y="0"/>
            <a:ext cx="12200280" cy="6858000"/>
            <a:chOff x="0" y="0"/>
            <a:chExt cx="12200280" cy="6858000"/>
          </a:xfrm>
        </p:grpSpPr>
        <p:cxnSp>
          <p:nvCxnSpPr>
            <p:cNvPr id="10" name="Straight Connector 9">
              <a:extLst>
                <a:ext uri="{FF2B5EF4-FFF2-40B4-BE49-F238E27FC236}">
                  <a16:creationId xmlns:a16="http://schemas.microsoft.com/office/drawing/2014/main" id="{5C453CAE-6FE0-4FD6-9D68-EE4C3E8A9671}"/>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A9E968D-71D6-407C-AC89-F254F526BB0B}"/>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145A71-525E-4799-AB2E-F02FD4DB6EC5}"/>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ZA" smtClean="0"/>
              <a:pPr/>
              <a:t>‹#›</a:t>
            </a:fld>
            <a:endParaRPr lang="en-ZA" dirty="0"/>
          </a:p>
        </p:txBody>
      </p:sp>
      <p:grpSp>
        <p:nvGrpSpPr>
          <p:cNvPr id="4" name="Group 3">
            <a:extLst>
              <a:ext uri="{FF2B5EF4-FFF2-40B4-BE49-F238E27FC236}">
                <a16:creationId xmlns:a16="http://schemas.microsoft.com/office/drawing/2014/main" id="{56BCBAC2-550D-4AA5-A373-8674FC7FE490}"/>
              </a:ext>
            </a:extLst>
          </p:cNvPr>
          <p:cNvGrpSpPr/>
          <p:nvPr userDrawn="1"/>
        </p:nvGrpSpPr>
        <p:grpSpPr>
          <a:xfrm>
            <a:off x="0" y="0"/>
            <a:ext cx="12200280" cy="6858000"/>
            <a:chOff x="0" y="0"/>
            <a:chExt cx="12200280" cy="6858000"/>
          </a:xfrm>
        </p:grpSpPr>
        <p:cxnSp>
          <p:nvCxnSpPr>
            <p:cNvPr id="5" name="Straight Connector 4">
              <a:extLst>
                <a:ext uri="{FF2B5EF4-FFF2-40B4-BE49-F238E27FC236}">
                  <a16:creationId xmlns:a16="http://schemas.microsoft.com/office/drawing/2014/main" id="{D2B0587B-27FE-4B6D-BB1B-945F5F410D3F}"/>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475AC5-D68A-4FC0-8205-188CF6A1ACFC}"/>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D99DA5-58C0-4CF0-B884-0A9A61DC0DE0}"/>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grpSp>
        <p:nvGrpSpPr>
          <p:cNvPr id="10" name="Group 9">
            <a:extLst>
              <a:ext uri="{FF2B5EF4-FFF2-40B4-BE49-F238E27FC236}">
                <a16:creationId xmlns:a16="http://schemas.microsoft.com/office/drawing/2014/main" id="{CEE3EF0F-8332-4021-A1EA-06A2E0427B13}"/>
              </a:ext>
            </a:extLst>
          </p:cNvPr>
          <p:cNvGrpSpPr/>
          <p:nvPr userDrawn="1"/>
        </p:nvGrpSpPr>
        <p:grpSpPr>
          <a:xfrm>
            <a:off x="0" y="0"/>
            <a:ext cx="12200280" cy="6858000"/>
            <a:chOff x="0" y="0"/>
            <a:chExt cx="12200280" cy="6858000"/>
          </a:xfrm>
        </p:grpSpPr>
        <p:cxnSp>
          <p:nvCxnSpPr>
            <p:cNvPr id="12" name="Straight Connector 11">
              <a:extLst>
                <a:ext uri="{FF2B5EF4-FFF2-40B4-BE49-F238E27FC236}">
                  <a16:creationId xmlns:a16="http://schemas.microsoft.com/office/drawing/2014/main" id="{FA0BE56B-9B07-470C-8D60-E6B1C9BA73D6}"/>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CF3E59-1B8C-41F6-8E0A-8E13676B6A8A}"/>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FFBFA4-94CA-4506-816D-8214D9020372}"/>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ZA" smtClean="0"/>
              <a:pPr/>
              <a:t>‹#›</a:t>
            </a:fld>
            <a:endParaRPr lang="en-ZA" dirty="0"/>
          </a:p>
        </p:txBody>
      </p:sp>
      <p:grpSp>
        <p:nvGrpSpPr>
          <p:cNvPr id="9" name="Group 8">
            <a:extLst>
              <a:ext uri="{FF2B5EF4-FFF2-40B4-BE49-F238E27FC236}">
                <a16:creationId xmlns:a16="http://schemas.microsoft.com/office/drawing/2014/main" id="{C2E8855A-14F2-450D-BCC1-4C8548B3C5D3}"/>
              </a:ext>
            </a:extLst>
          </p:cNvPr>
          <p:cNvGrpSpPr/>
          <p:nvPr userDrawn="1"/>
        </p:nvGrpSpPr>
        <p:grpSpPr>
          <a:xfrm>
            <a:off x="0" y="0"/>
            <a:ext cx="12200280" cy="6858000"/>
            <a:chOff x="0" y="0"/>
            <a:chExt cx="12200280" cy="6858000"/>
          </a:xfrm>
        </p:grpSpPr>
        <p:cxnSp>
          <p:nvCxnSpPr>
            <p:cNvPr id="11" name="Straight Connector 10">
              <a:extLst>
                <a:ext uri="{FF2B5EF4-FFF2-40B4-BE49-F238E27FC236}">
                  <a16:creationId xmlns:a16="http://schemas.microsoft.com/office/drawing/2014/main" id="{742AADE4-1A16-4962-B1DA-27AA739EDAAF}"/>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645F505-CFBF-4DAA-8588-7914AE99DC35}"/>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A464CF-CE7F-422C-82E7-FEDF28BC032E}"/>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3F62026-0BE1-42C4-9D4C-DB8E6E1B161A}"/>
              </a:ext>
            </a:extLst>
          </p:cNvPr>
          <p:cNvGrpSpPr/>
          <p:nvPr userDrawn="1"/>
        </p:nvGrpSpPr>
        <p:grpSpPr>
          <a:xfrm>
            <a:off x="9642577" y="6321408"/>
            <a:ext cx="1733183" cy="418919"/>
            <a:chOff x="9669472" y="6321408"/>
            <a:chExt cx="1733183" cy="418919"/>
          </a:xfrm>
        </p:grpSpPr>
        <p:pic>
          <p:nvPicPr>
            <p:cNvPr id="15" name="Picture 14">
              <a:extLst>
                <a:ext uri="{FF2B5EF4-FFF2-40B4-BE49-F238E27FC236}">
                  <a16:creationId xmlns:a16="http://schemas.microsoft.com/office/drawing/2014/main" id="{85B5F7A8-7C98-4793-992C-B8FDFED59980}"/>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16" name="Picture 2">
              <a:extLst>
                <a:ext uri="{FF2B5EF4-FFF2-40B4-BE49-F238E27FC236}">
                  <a16:creationId xmlns:a16="http://schemas.microsoft.com/office/drawing/2014/main" id="{B048AD2A-D657-4B22-9668-FE578B2E14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ZA" smtClean="0"/>
              <a:pPr/>
              <a:t>‹#›</a:t>
            </a:fld>
            <a:endParaRPr lang="en-ZA"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a:t>Click to edit Master title style</a:t>
            </a:r>
            <a:endParaRPr lang="en-ZA" dirty="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8" name="Group 7">
            <a:extLst>
              <a:ext uri="{FF2B5EF4-FFF2-40B4-BE49-F238E27FC236}">
                <a16:creationId xmlns:a16="http://schemas.microsoft.com/office/drawing/2014/main" id="{B2DD7656-410B-4FCD-8E5C-423503C20C72}"/>
              </a:ext>
            </a:extLst>
          </p:cNvPr>
          <p:cNvGrpSpPr/>
          <p:nvPr userDrawn="1"/>
        </p:nvGrpSpPr>
        <p:grpSpPr>
          <a:xfrm>
            <a:off x="0" y="0"/>
            <a:ext cx="12200280" cy="6858000"/>
            <a:chOff x="0" y="0"/>
            <a:chExt cx="12200280" cy="6858000"/>
          </a:xfrm>
        </p:grpSpPr>
        <p:cxnSp>
          <p:nvCxnSpPr>
            <p:cNvPr id="10" name="Straight Connector 9">
              <a:extLst>
                <a:ext uri="{FF2B5EF4-FFF2-40B4-BE49-F238E27FC236}">
                  <a16:creationId xmlns:a16="http://schemas.microsoft.com/office/drawing/2014/main" id="{893745D6-A861-4918-B517-947183E6F412}"/>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BB9F2D-38D8-498A-B4CF-D2612297B616}"/>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B31EF4-0809-4F9C-BD1C-0154A1432133}"/>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grpSp>
        <p:nvGrpSpPr>
          <p:cNvPr id="27" name="Group 26">
            <a:extLst>
              <a:ext uri="{FF2B5EF4-FFF2-40B4-BE49-F238E27FC236}">
                <a16:creationId xmlns:a16="http://schemas.microsoft.com/office/drawing/2014/main" id="{DF17BF46-F714-437F-A6D5-07C4CDFB5542}"/>
              </a:ext>
            </a:extLst>
          </p:cNvPr>
          <p:cNvGrpSpPr/>
          <p:nvPr userDrawn="1"/>
        </p:nvGrpSpPr>
        <p:grpSpPr>
          <a:xfrm>
            <a:off x="0" y="0"/>
            <a:ext cx="12200280" cy="6858000"/>
            <a:chOff x="0" y="0"/>
            <a:chExt cx="12200280" cy="6858000"/>
          </a:xfrm>
        </p:grpSpPr>
        <p:cxnSp>
          <p:nvCxnSpPr>
            <p:cNvPr id="28" name="Straight Connector 27">
              <a:extLst>
                <a:ext uri="{FF2B5EF4-FFF2-40B4-BE49-F238E27FC236}">
                  <a16:creationId xmlns:a16="http://schemas.microsoft.com/office/drawing/2014/main" id="{85C60331-FA7E-4951-9996-AA72D28E1D6B}"/>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71F363D-5D60-47A3-8BC9-B12A217F6EE2}"/>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5FF127-CDE4-4612-9748-2CBA4E029AE0}"/>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971D44EE-B9FE-437F-B4B3-9426E568126B}"/>
              </a:ext>
            </a:extLst>
          </p:cNvPr>
          <p:cNvSpPr/>
          <p:nvPr userDrawn="1"/>
        </p:nvSpPr>
        <p:spPr>
          <a:xfrm>
            <a:off x="11407146" y="6356313"/>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4">
            <a:extLst>
              <a:ext uri="{FF2B5EF4-FFF2-40B4-BE49-F238E27FC236}">
                <a16:creationId xmlns:a16="http://schemas.microsoft.com/office/drawing/2014/main" id="{3273A0E5-C688-49EC-BA5C-B03078D3DB93}"/>
              </a:ext>
            </a:extLst>
          </p:cNvPr>
          <p:cNvSpPr>
            <a:spLocks noGrp="1"/>
          </p:cNvSpPr>
          <p:nvPr>
            <p:ph type="sldNum" sz="quarter" idx="33"/>
          </p:nvPr>
        </p:nvSpPr>
        <p:spPr>
          <a:xfrm>
            <a:off x="11447502" y="6401750"/>
            <a:ext cx="278418" cy="274324"/>
          </a:xfr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a:t>Click to edit Master title style</a:t>
            </a:r>
          </a:p>
        </p:txBody>
      </p:sp>
      <p:grpSp>
        <p:nvGrpSpPr>
          <p:cNvPr id="12" name="Group 11">
            <a:extLst>
              <a:ext uri="{FF2B5EF4-FFF2-40B4-BE49-F238E27FC236}">
                <a16:creationId xmlns:a16="http://schemas.microsoft.com/office/drawing/2014/main" id="{F50F1A48-E7B1-41C5-BE9B-774B06174218}"/>
              </a:ext>
            </a:extLst>
          </p:cNvPr>
          <p:cNvGrpSpPr/>
          <p:nvPr userDrawn="1"/>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27183FB3-FD96-4FA2-850E-B47707717371}"/>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09A2F-04CE-4A18-A5B4-56F7048B63AD}"/>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B1235F-5578-40CD-94CD-7B57874A0801}"/>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grpSp>
        <p:nvGrpSpPr>
          <p:cNvPr id="15" name="Group 14">
            <a:extLst>
              <a:ext uri="{FF2B5EF4-FFF2-40B4-BE49-F238E27FC236}">
                <a16:creationId xmlns:a16="http://schemas.microsoft.com/office/drawing/2014/main" id="{56F11C83-3025-4C8B-BB42-7F2405A78AE2}"/>
              </a:ext>
            </a:extLst>
          </p:cNvPr>
          <p:cNvGrpSpPr/>
          <p:nvPr userDrawn="1"/>
        </p:nvGrpSpPr>
        <p:grpSpPr>
          <a:xfrm>
            <a:off x="0" y="0"/>
            <a:ext cx="12200280" cy="6858000"/>
            <a:chOff x="0" y="0"/>
            <a:chExt cx="12200280" cy="6858000"/>
          </a:xfrm>
        </p:grpSpPr>
        <p:cxnSp>
          <p:nvCxnSpPr>
            <p:cNvPr id="16" name="Straight Connector 15">
              <a:extLst>
                <a:ext uri="{FF2B5EF4-FFF2-40B4-BE49-F238E27FC236}">
                  <a16:creationId xmlns:a16="http://schemas.microsoft.com/office/drawing/2014/main" id="{230F0271-1DFA-4C5D-8C99-1145F7AC55D2}"/>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7ED3D5-6186-4A3C-8596-1D6D58B00703}"/>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F98550-5BC0-4B64-AD5E-5E95079D2EE8}"/>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4BB3E46E-A1E0-47C9-AD2E-2FD8921ECEF8}"/>
              </a:ext>
            </a:extLst>
          </p:cNvPr>
          <p:cNvSpPr/>
          <p:nvPr userDrawn="1"/>
        </p:nvSpPr>
        <p:spPr>
          <a:xfrm>
            <a:off x="11407146" y="6356313"/>
            <a:ext cx="784854"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4">
            <a:extLst>
              <a:ext uri="{FF2B5EF4-FFF2-40B4-BE49-F238E27FC236}">
                <a16:creationId xmlns:a16="http://schemas.microsoft.com/office/drawing/2014/main" id="{B1EC8B9C-5637-4D23-968B-EDA109681572}"/>
              </a:ext>
            </a:extLst>
          </p:cNvPr>
          <p:cNvSpPr>
            <a:spLocks noGrp="1"/>
          </p:cNvSpPr>
          <p:nvPr>
            <p:ph type="sldNum" sz="quarter" idx="33"/>
          </p:nvPr>
        </p:nvSpPr>
        <p:spPr>
          <a:xfrm>
            <a:off x="11447502" y="6401750"/>
            <a:ext cx="278418" cy="274324"/>
          </a:xfr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6" name="Rectangle 5">
            <a:extLst>
              <a:ext uri="{FF2B5EF4-FFF2-40B4-BE49-F238E27FC236}">
                <a16:creationId xmlns:a16="http://schemas.microsoft.com/office/drawing/2014/main" id="{F0D9390F-C216-411D-8D99-AAC6B3185958}"/>
              </a:ext>
            </a:extLst>
          </p:cNvPr>
          <p:cNvSpPr/>
          <p:nvPr userDrawn="1"/>
        </p:nvSpPr>
        <p:spPr>
          <a:xfrm>
            <a:off x="11407146" y="6356313"/>
            <a:ext cx="784854"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ZA" smtClean="0"/>
              <a:pPr/>
              <a:t>‹#›</a:t>
            </a:fld>
            <a:endParaRPr lang="en-ZA" dirty="0"/>
          </a:p>
        </p:txBody>
      </p:sp>
      <p:grpSp>
        <p:nvGrpSpPr>
          <p:cNvPr id="8" name="Group 7">
            <a:extLst>
              <a:ext uri="{FF2B5EF4-FFF2-40B4-BE49-F238E27FC236}">
                <a16:creationId xmlns:a16="http://schemas.microsoft.com/office/drawing/2014/main" id="{492B9851-5825-43AA-832C-8A067D8BE2D0}"/>
              </a:ext>
            </a:extLst>
          </p:cNvPr>
          <p:cNvGrpSpPr/>
          <p:nvPr userDrawn="1"/>
        </p:nvGrpSpPr>
        <p:grpSpPr>
          <a:xfrm>
            <a:off x="0" y="0"/>
            <a:ext cx="12200280" cy="6858000"/>
            <a:chOff x="0" y="0"/>
            <a:chExt cx="12200280" cy="6858000"/>
          </a:xfrm>
        </p:grpSpPr>
        <p:cxnSp>
          <p:nvCxnSpPr>
            <p:cNvPr id="9" name="Straight Connector 8">
              <a:extLst>
                <a:ext uri="{FF2B5EF4-FFF2-40B4-BE49-F238E27FC236}">
                  <a16:creationId xmlns:a16="http://schemas.microsoft.com/office/drawing/2014/main" id="{B479D88B-24C7-4A24-96E9-4CA43F993F05}"/>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EF8ECE-A960-4609-B1F3-D304C1A0D58F}"/>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B69968-60EA-4533-97D6-C120A9C78AE0}"/>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ZA" smtClean="0"/>
              <a:pPr/>
              <a:t>‹#›</a:t>
            </a:fld>
            <a:endParaRPr lang="en-ZA"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ZA" sz="1600" b="1" spc="-100" baseline="0" dirty="0">
                <a:solidFill>
                  <a:schemeClr val="tx1">
                    <a:lumMod val="50000"/>
                    <a:lumOff val="50000"/>
                  </a:schemeClr>
                </a:solidFill>
                <a:latin typeface="Corbel" panose="020B0503020204020204" pitchFamily="34" charset="0"/>
              </a:rPr>
              <a:t>WOODGROVE</a:t>
            </a:r>
            <a:r>
              <a:rPr lang="en-ZA" sz="1600" b="1" spc="-100" baseline="0" dirty="0">
                <a:solidFill>
                  <a:schemeClr val="accent1"/>
                </a:solidFill>
                <a:latin typeface="Corbel" panose="020B0503020204020204" pitchFamily="34" charset="0"/>
              </a:rPr>
              <a:t> </a:t>
            </a:r>
            <a:r>
              <a:rPr lang="en-ZA" sz="1600" b="1" spc="-100" baseline="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AF9B7D09-91D1-445C-898A-2536017B0BCE}"/>
              </a:ext>
            </a:extLst>
          </p:cNvPr>
          <p:cNvSpPr/>
          <p:nvPr userDrawn="1"/>
        </p:nvSpPr>
        <p:spPr>
          <a:xfrm>
            <a:off x="10095587" y="6356350"/>
            <a:ext cx="1312187"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hyperlink" Target="https://data.bls.gov/timeseries/LNS13327709" TargetMode="External"/><Relationship Id="rId3" Type="http://schemas.openxmlformats.org/officeDocument/2006/relationships/image" Target="../media/image1.png"/><Relationship Id="rId7" Type="http://schemas.openxmlformats.org/officeDocument/2006/relationships/hyperlink" Target="https://www.clevelandfed.org/our-research/indicators-and-data/inflation-expectations.aspx" TargetMode="Externa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hyperlink" Target="https://fred.stlouisfed.org/series/NROU" TargetMode="External"/><Relationship Id="rId5" Type="http://schemas.openxmlformats.org/officeDocument/2006/relationships/hyperlink" Target="https://fred.stlouisfed.org/series/CLF16OV" TargetMode="External"/><Relationship Id="rId4" Type="http://schemas.openxmlformats.org/officeDocument/2006/relationships/image" Target="../media/image2.png"/><Relationship Id="rId9" Type="http://schemas.openxmlformats.org/officeDocument/2006/relationships/hyperlink" Target="https://www.minneapolisfed.org/research/qr/qr2511.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2"/>
          <a:srcRect l="6678" t="6287" r="10988" b="7943"/>
          <a:stretch/>
        </p:blipFill>
        <p:spPr>
          <a:xfrm>
            <a:off x="5197829" y="151799"/>
            <a:ext cx="7374033" cy="5505107"/>
          </a:xfrm>
          <a:effectLst>
            <a:softEdge rad="317500"/>
          </a:effectLst>
        </p:spPr>
      </p:pic>
      <p:sp>
        <p:nvSpPr>
          <p:cNvPr id="9" name="Title 2">
            <a:extLst>
              <a:ext uri="{FF2B5EF4-FFF2-40B4-BE49-F238E27FC236}">
                <a16:creationId xmlns:a16="http://schemas.microsoft.com/office/drawing/2014/main" id="{16198851-C6A2-4897-80B1-E963C7BE5253}"/>
              </a:ext>
            </a:extLst>
          </p:cNvPr>
          <p:cNvSpPr txBox="1">
            <a:spLocks/>
          </p:cNvSpPr>
          <p:nvPr/>
        </p:nvSpPr>
        <p:spPr>
          <a:xfrm>
            <a:off x="546332" y="5730131"/>
            <a:ext cx="4651497" cy="604438"/>
          </a:xfrm>
          <a:prstGeom prst="rect">
            <a:avLst/>
          </a:prstGeom>
        </p:spPr>
        <p:txBody>
          <a:bodyPr vert="horz" lIns="0" tIns="0" rIns="0" bIns="0" rtlCol="0" anchor="ctr">
            <a:no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algn="l">
              <a:lnSpc>
                <a:spcPct val="100000"/>
              </a:lnSpc>
            </a:pPr>
            <a:r>
              <a:rPr lang="en-ZA" sz="2800" b="0" cap="none" spc="-150" dirty="0"/>
              <a:t>August 27, 2019</a:t>
            </a:r>
            <a:endParaRPr lang="en-ZA" sz="2400" b="0" cap="none" spc="-150" dirty="0"/>
          </a:p>
        </p:txBody>
      </p:sp>
      <p:pic>
        <p:nvPicPr>
          <p:cNvPr id="1026" name="Picture 2">
            <a:extLst>
              <a:ext uri="{FF2B5EF4-FFF2-40B4-BE49-F238E27FC236}">
                <a16:creationId xmlns:a16="http://schemas.microsoft.com/office/drawing/2014/main" id="{1AAE1F8B-A611-4B88-8B7C-1A33B9A34D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8057352" y="5887927"/>
            <a:ext cx="2615598" cy="28884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2">
            <a:extLst>
              <a:ext uri="{FF2B5EF4-FFF2-40B4-BE49-F238E27FC236}">
                <a16:creationId xmlns:a16="http://schemas.microsoft.com/office/drawing/2014/main" id="{03B37D4A-CE81-4513-96B8-8464DD510EF6}"/>
              </a:ext>
            </a:extLst>
          </p:cNvPr>
          <p:cNvSpPr txBox="1">
            <a:spLocks/>
          </p:cNvSpPr>
          <p:nvPr/>
        </p:nvSpPr>
        <p:spPr>
          <a:xfrm>
            <a:off x="546332" y="1127869"/>
            <a:ext cx="7869609" cy="2143160"/>
          </a:xfrm>
          <a:prstGeom prst="rect">
            <a:avLst/>
          </a:prstGeom>
        </p:spPr>
        <p:txBody>
          <a:bodyPr vert="horz" lIns="0" tIns="0" rIns="0" bIns="0" rtlCol="0" anchor="ctr">
            <a:no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algn="l">
              <a:lnSpc>
                <a:spcPct val="100000"/>
              </a:lnSpc>
            </a:pPr>
            <a:r>
              <a:rPr lang="en-ZA" sz="5200" b="0" cap="none" spc="-150" dirty="0"/>
              <a:t>The Phillips Curve</a:t>
            </a:r>
          </a:p>
          <a:p>
            <a:pPr algn="l">
              <a:lnSpc>
                <a:spcPct val="100000"/>
              </a:lnSpc>
            </a:pPr>
            <a:r>
              <a:rPr lang="en-ZA" sz="3200" b="0" cap="none" spc="-150" dirty="0"/>
              <a:t>Evidence in the United States</a:t>
            </a:r>
          </a:p>
          <a:p>
            <a:pPr algn="l">
              <a:lnSpc>
                <a:spcPct val="100000"/>
              </a:lnSpc>
            </a:pPr>
            <a:r>
              <a:rPr lang="en-ZA" sz="3200" b="0" cap="none" spc="-150" dirty="0"/>
              <a:t>1948 - 2017</a:t>
            </a:r>
            <a:endParaRPr lang="en-ZA" sz="2800" b="0" cap="none" spc="-150"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46332" y="4538093"/>
            <a:ext cx="6813435" cy="1192038"/>
          </a:xfrm>
        </p:spPr>
        <p:txBody>
          <a:bodyPr anchor="ctr"/>
          <a:lstStyle/>
          <a:p>
            <a:pPr algn="l">
              <a:lnSpc>
                <a:spcPct val="100000"/>
              </a:lnSpc>
            </a:pPr>
            <a:r>
              <a:rPr lang="en-ZA" sz="3200" b="0" cap="none" spc="-150" dirty="0"/>
              <a:t>Presentation to the</a:t>
            </a:r>
            <a:br>
              <a:rPr lang="en-ZA" sz="3200" b="0" cap="none" spc="-150" dirty="0"/>
            </a:br>
            <a:r>
              <a:rPr lang="en-ZA" sz="3200" b="0" cap="none" spc="-150" dirty="0"/>
              <a:t>U.S. Department of Economics</a:t>
            </a:r>
          </a:p>
        </p:txBody>
      </p:sp>
      <p:grpSp>
        <p:nvGrpSpPr>
          <p:cNvPr id="14" name="Group 13">
            <a:extLst>
              <a:ext uri="{FF2B5EF4-FFF2-40B4-BE49-F238E27FC236}">
                <a16:creationId xmlns:a16="http://schemas.microsoft.com/office/drawing/2014/main" id="{DE1CC87F-824C-491B-8265-BE9A75DCD891}"/>
              </a:ext>
            </a:extLst>
          </p:cNvPr>
          <p:cNvGrpSpPr/>
          <p:nvPr/>
        </p:nvGrpSpPr>
        <p:grpSpPr>
          <a:xfrm>
            <a:off x="0" y="0"/>
            <a:ext cx="12200280" cy="6858000"/>
            <a:chOff x="0" y="0"/>
            <a:chExt cx="12200280" cy="6858000"/>
          </a:xfrm>
        </p:grpSpPr>
        <p:cxnSp>
          <p:nvCxnSpPr>
            <p:cNvPr id="15" name="Straight Connector 14">
              <a:extLst>
                <a:ext uri="{FF2B5EF4-FFF2-40B4-BE49-F238E27FC236}">
                  <a16:creationId xmlns:a16="http://schemas.microsoft.com/office/drawing/2014/main" id="{A4C85592-6194-48F7-9748-E6F4ED8AD7A6}"/>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9EE152-A0DD-449D-932A-EDAC47A79B93}"/>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884C939-18D1-4C2C-982F-9529CE9A4FBE}"/>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DE5044D9-6B14-462D-8CD6-27769D62D958}"/>
              </a:ext>
            </a:extLst>
          </p:cNvPr>
          <p:cNvPicPr>
            <a:picLocks noChangeAspect="1"/>
          </p:cNvPicPr>
          <p:nvPr/>
        </p:nvPicPr>
        <p:blipFill>
          <a:blip r:embed="rId4"/>
          <a:stretch>
            <a:fillRect/>
          </a:stretch>
        </p:blipFill>
        <p:spPr>
          <a:xfrm>
            <a:off x="11131985" y="6334569"/>
            <a:ext cx="1060016" cy="418919"/>
          </a:xfrm>
          <a:prstGeom prst="rect">
            <a:avLst/>
          </a:prstGeom>
          <a:effectLst/>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16F723-F487-4726-8B39-D00731FB102F}"/>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ZA" smtClean="0"/>
              <a:pPr/>
              <a:t>10</a:t>
            </a:fld>
            <a:endParaRPr lang="en-ZA" dirty="0"/>
          </a:p>
        </p:txBody>
      </p:sp>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1999" y="334026"/>
            <a:ext cx="10975141" cy="431946"/>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Modeling Conclusions</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350583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852B65D0-E20E-46C9-8DDF-40D88BC5A9C4}"/>
              </a:ext>
            </a:extLst>
          </p:cNvPr>
          <p:cNvSpPr>
            <a:spLocks noGrp="1"/>
          </p:cNvSpPr>
          <p:nvPr>
            <p:ph sz="half" idx="1"/>
          </p:nvPr>
        </p:nvSpPr>
        <p:spPr>
          <a:xfrm>
            <a:off x="335676" y="922040"/>
            <a:ext cx="11482076" cy="5236469"/>
          </a:xfrm>
        </p:spPr>
        <p:txBody>
          <a:bodyPr/>
          <a:lstStyle/>
          <a:p>
            <a:pPr marL="0" indent="0" algn="just">
              <a:buNone/>
            </a:pPr>
            <a:r>
              <a:rPr lang="en-US" sz="2800" dirty="0">
                <a:latin typeface="+mj-lt"/>
              </a:rPr>
              <a:t>The 1960s display significant, but singular, evidence for the Phillips curve</a:t>
            </a:r>
          </a:p>
          <a:p>
            <a:pPr marL="0" indent="0" algn="just">
              <a:buNone/>
            </a:pPr>
            <a:r>
              <a:rPr lang="en-US" sz="2000" dirty="0"/>
              <a:t>Linear models were employed first to test for negative relationships. Only the 1960s displayed statistically significant results for the linear model, supporting the visual analysis. They were negative, as the Phillips curve suggests.</a:t>
            </a:r>
          </a:p>
          <a:p>
            <a:pPr marL="0" indent="0" algn="just">
              <a:buNone/>
            </a:pPr>
            <a:endParaRPr lang="en-ZA" dirty="0">
              <a:latin typeface="+mj-lt"/>
            </a:endParaRPr>
          </a:p>
          <a:p>
            <a:pPr marL="0" indent="0" algn="just">
              <a:buNone/>
            </a:pPr>
            <a:r>
              <a:rPr lang="en-US" sz="2800" dirty="0"/>
              <a:t>Quadratic models yield more significant results – but include positive trends</a:t>
            </a:r>
          </a:p>
          <a:p>
            <a:pPr marL="0" indent="0" algn="just">
              <a:buNone/>
            </a:pPr>
            <a:r>
              <a:rPr lang="en-US" sz="2000" dirty="0"/>
              <a:t>Phillips’ insight into the UK’s macroeconomy was of a </a:t>
            </a:r>
            <a:r>
              <a:rPr lang="en-US" sz="2000" i="1" dirty="0"/>
              <a:t>nonlinear </a:t>
            </a:r>
            <a:r>
              <a:rPr lang="en-US" sz="2000" dirty="0"/>
              <a:t>(namely, quadratic) and </a:t>
            </a:r>
            <a:r>
              <a:rPr lang="en-US" sz="2000" i="1" dirty="0"/>
              <a:t>negative </a:t>
            </a:r>
            <a:r>
              <a:rPr lang="en-US" sz="2000" dirty="0"/>
              <a:t>relationship between inflation and unemployment. This analysis suggests that the quadratic model does perform better than the linear model, but for positive as well as negative relationships, contradicting the theory.</a:t>
            </a:r>
          </a:p>
          <a:p>
            <a:pPr marL="0" indent="0" algn="just">
              <a:buNone/>
            </a:pPr>
            <a:endParaRPr lang="en-US" sz="2000" dirty="0"/>
          </a:p>
          <a:p>
            <a:pPr marL="0" indent="0" algn="just">
              <a:buNone/>
            </a:pPr>
            <a:r>
              <a:rPr lang="en-US" sz="2800" dirty="0"/>
              <a:t>The original theory is implausible given the present evidence</a:t>
            </a:r>
          </a:p>
          <a:p>
            <a:pPr marL="0" indent="0" algn="just">
              <a:buNone/>
            </a:pPr>
            <a:r>
              <a:rPr lang="en-US" sz="2000" dirty="0"/>
              <a:t>Notably, Phillips’ theory allows that a major rise in import prices may temporarily suspend the relationship. However, for the theory to hold, such rises must have been ongoing for most of the last 70 years.</a:t>
            </a:r>
          </a:p>
        </p:txBody>
      </p:sp>
      <p:grpSp>
        <p:nvGrpSpPr>
          <p:cNvPr id="19" name="Group 18">
            <a:extLst>
              <a:ext uri="{FF2B5EF4-FFF2-40B4-BE49-F238E27FC236}">
                <a16:creationId xmlns:a16="http://schemas.microsoft.com/office/drawing/2014/main" id="{BDA7CBA5-5CAC-47E6-AF03-8DCD41DA6A60}"/>
              </a:ext>
            </a:extLst>
          </p:cNvPr>
          <p:cNvGrpSpPr/>
          <p:nvPr/>
        </p:nvGrpSpPr>
        <p:grpSpPr>
          <a:xfrm>
            <a:off x="9642577" y="6321408"/>
            <a:ext cx="1733183" cy="418919"/>
            <a:chOff x="9669472" y="6321408"/>
            <a:chExt cx="1733183" cy="418919"/>
          </a:xfrm>
        </p:grpSpPr>
        <p:pic>
          <p:nvPicPr>
            <p:cNvPr id="20" name="Picture 19">
              <a:extLst>
                <a:ext uri="{FF2B5EF4-FFF2-40B4-BE49-F238E27FC236}">
                  <a16:creationId xmlns:a16="http://schemas.microsoft.com/office/drawing/2014/main" id="{3451DDA7-DC8F-4B77-96A9-1345A59BC3F5}"/>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21" name="Picture 2">
              <a:extLst>
                <a:ext uri="{FF2B5EF4-FFF2-40B4-BE49-F238E27FC236}">
                  <a16:creationId xmlns:a16="http://schemas.microsoft.com/office/drawing/2014/main" id="{7F8E2090-76B5-480E-88A6-784A343FF4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8400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16F723-F487-4726-8B39-D00731FB102F}"/>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ZA" smtClean="0"/>
              <a:pPr/>
              <a:t>11</a:t>
            </a:fld>
            <a:endParaRPr lang="en-ZA" dirty="0"/>
          </a:p>
        </p:txBody>
      </p:sp>
      <p:grpSp>
        <p:nvGrpSpPr>
          <p:cNvPr id="12" name="Group 11">
            <a:extLst>
              <a:ext uri="{FF2B5EF4-FFF2-40B4-BE49-F238E27FC236}">
                <a16:creationId xmlns:a16="http://schemas.microsoft.com/office/drawing/2014/main" id="{E95D1D01-5932-4A01-ABB7-5E03939EDC85}"/>
              </a:ext>
            </a:extLst>
          </p:cNvPr>
          <p:cNvGrpSpPr/>
          <p:nvPr/>
        </p:nvGrpSpPr>
        <p:grpSpPr>
          <a:xfrm>
            <a:off x="0" y="-3048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1999" y="334026"/>
            <a:ext cx="10975141" cy="431946"/>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Summary of Visual and Statistical Analysis</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665543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852B65D0-E20E-46C9-8DDF-40D88BC5A9C4}"/>
              </a:ext>
            </a:extLst>
          </p:cNvPr>
          <p:cNvSpPr>
            <a:spLocks noGrp="1"/>
          </p:cNvSpPr>
          <p:nvPr>
            <p:ph sz="half" idx="1"/>
          </p:nvPr>
        </p:nvSpPr>
        <p:spPr>
          <a:xfrm>
            <a:off x="335675" y="1239523"/>
            <a:ext cx="11690665" cy="4918986"/>
          </a:xfrm>
        </p:spPr>
        <p:txBody>
          <a:bodyPr/>
          <a:lstStyle/>
          <a:p>
            <a:pPr marL="0" lvl="0" indent="0" algn="just">
              <a:buNone/>
            </a:pPr>
            <a:r>
              <a:rPr lang="en-US" sz="2800" b="1" dirty="0">
                <a:solidFill>
                  <a:prstClr val="black">
                    <a:lumMod val="75000"/>
                    <a:lumOff val="25000"/>
                  </a:prstClr>
                </a:solidFill>
              </a:rPr>
              <a:t>The Phillips curve does not appear to be a persistent feature in the United States</a:t>
            </a:r>
          </a:p>
          <a:p>
            <a:pPr marL="0" indent="0" algn="just">
              <a:buNone/>
            </a:pPr>
            <a:r>
              <a:rPr lang="en-US" sz="2000" dirty="0"/>
              <a:t>Testing across various time horizons displayed similar results for both model types: select periods could be identified which matched the Phillips curve prediction, but the majority failed. The analysis suggests that the Phillips curve is, at the least, not a general feature of the United States’ macroeconomy.</a:t>
            </a:r>
          </a:p>
          <a:p>
            <a:pPr marL="0" indent="0" algn="just">
              <a:buNone/>
            </a:pPr>
            <a:endParaRPr lang="en-US" sz="2800" dirty="0">
              <a:latin typeface="+mj-lt"/>
            </a:endParaRPr>
          </a:p>
          <a:p>
            <a:pPr marL="0" indent="0" algn="just">
              <a:buNone/>
            </a:pPr>
            <a:r>
              <a:rPr lang="en-US" sz="2800" dirty="0"/>
              <a:t>The hypothesized indicators also failed as useful predictors</a:t>
            </a:r>
          </a:p>
          <a:p>
            <a:pPr marL="0" indent="0" algn="just">
              <a:buNone/>
            </a:pPr>
            <a:r>
              <a:rPr lang="en-US" sz="2000" dirty="0"/>
              <a:t>The modified version of the theory, using various expected interest rate scenarios and accounting for natural unemployment rates, performed similarly to the base analysis, with low evidence.</a:t>
            </a:r>
            <a:endParaRPr lang="en-US" dirty="0">
              <a:solidFill>
                <a:prstClr val="black">
                  <a:lumMod val="75000"/>
                  <a:lumOff val="25000"/>
                </a:prstClr>
              </a:solidFill>
            </a:endParaRPr>
          </a:p>
          <a:p>
            <a:pPr marL="0" indent="0" algn="just">
              <a:buNone/>
            </a:pPr>
            <a:r>
              <a:rPr lang="en-US" sz="2000" dirty="0"/>
              <a:t>If unemployment and inflation have an enduring relationship, it is sufficiently confounded to be of little verifiable predictive value in the United States today.</a:t>
            </a:r>
          </a:p>
        </p:txBody>
      </p:sp>
      <p:grpSp>
        <p:nvGrpSpPr>
          <p:cNvPr id="19" name="Group 18">
            <a:extLst>
              <a:ext uri="{FF2B5EF4-FFF2-40B4-BE49-F238E27FC236}">
                <a16:creationId xmlns:a16="http://schemas.microsoft.com/office/drawing/2014/main" id="{6B5A040F-7BEE-4795-A30A-0AD3EC5F67A5}"/>
              </a:ext>
            </a:extLst>
          </p:cNvPr>
          <p:cNvGrpSpPr/>
          <p:nvPr/>
        </p:nvGrpSpPr>
        <p:grpSpPr>
          <a:xfrm>
            <a:off x="9642577" y="6321408"/>
            <a:ext cx="1733183" cy="418919"/>
            <a:chOff x="9669472" y="6321408"/>
            <a:chExt cx="1733183" cy="418919"/>
          </a:xfrm>
        </p:grpSpPr>
        <p:pic>
          <p:nvPicPr>
            <p:cNvPr id="20" name="Picture 19">
              <a:extLst>
                <a:ext uri="{FF2B5EF4-FFF2-40B4-BE49-F238E27FC236}">
                  <a16:creationId xmlns:a16="http://schemas.microsoft.com/office/drawing/2014/main" id="{ACAAC967-3DA7-4BD5-B57C-93C2C739F215}"/>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21" name="Picture 2">
              <a:extLst>
                <a:ext uri="{FF2B5EF4-FFF2-40B4-BE49-F238E27FC236}">
                  <a16:creationId xmlns:a16="http://schemas.microsoft.com/office/drawing/2014/main" id="{44D1C9CB-54B7-42B5-BFC8-4D98C0F7B7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3041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16F723-F487-4726-8B39-D00731FB102F}"/>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ZA" smtClean="0"/>
              <a:pPr/>
              <a:t>12</a:t>
            </a:fld>
            <a:endParaRPr lang="en-ZA" dirty="0"/>
          </a:p>
        </p:txBody>
      </p:sp>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2000" y="334026"/>
            <a:ext cx="9131100"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Relation to Existing Research</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4072618"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09017486-31E4-41BC-B07F-321E479D6B62}"/>
              </a:ext>
            </a:extLst>
          </p:cNvPr>
          <p:cNvSpPr>
            <a:spLocks noGrp="1"/>
          </p:cNvSpPr>
          <p:nvPr>
            <p:ph sz="half" idx="1"/>
          </p:nvPr>
        </p:nvSpPr>
        <p:spPr>
          <a:xfrm>
            <a:off x="325127" y="818645"/>
            <a:ext cx="5181594" cy="5804815"/>
          </a:xfrm>
        </p:spPr>
        <p:txBody>
          <a:bodyPr/>
          <a:lstStyle/>
          <a:p>
            <a:pPr algn="just"/>
            <a:r>
              <a:rPr lang="en-ZA" sz="2000" dirty="0"/>
              <a:t>The findings accord with existing research that, since at least the 1980s, “</a:t>
            </a:r>
            <a:r>
              <a:rPr lang="en-US" sz="2000" dirty="0"/>
              <a:t>inflation in the United States has been hard to predict using any method” (Minneapolis Fed 2001).</a:t>
            </a:r>
            <a:endParaRPr lang="en-ZA" sz="2000" dirty="0"/>
          </a:p>
          <a:p>
            <a:pPr algn="just"/>
            <a:r>
              <a:rPr lang="en-US" sz="2000" dirty="0"/>
              <a:t>Indicators tested elsewhere have also failed to yield persistent evidence of the Phillips curve, including commodity prices, money supply, output gaps, and myriad forms of interest rate (</a:t>
            </a:r>
            <a:r>
              <a:rPr lang="it-IT" sz="2000" dirty="0"/>
              <a:t>Cecchetti, Chu, and Steindel 2000), though work on indicators continues (</a:t>
            </a:r>
            <a:r>
              <a:rPr lang="en-US" sz="2000" dirty="0" err="1"/>
              <a:t>Mahedy</a:t>
            </a:r>
            <a:r>
              <a:rPr lang="en-US" sz="2000" dirty="0"/>
              <a:t> and Shapiro 2017, Stock and Watson 2018, Ball and </a:t>
            </a:r>
            <a:r>
              <a:rPr lang="en-US" sz="2000" dirty="0" err="1"/>
              <a:t>Mazumder</a:t>
            </a:r>
            <a:r>
              <a:rPr lang="en-US" sz="2000" dirty="0"/>
              <a:t> 2019).</a:t>
            </a:r>
            <a:endParaRPr lang="it-IT" sz="2000" dirty="0"/>
          </a:p>
          <a:p>
            <a:pPr algn="just"/>
            <a:r>
              <a:rPr lang="it-IT" sz="2000" dirty="0"/>
              <a:t>The Feder</a:t>
            </a:r>
            <a:r>
              <a:rPr lang="en-US" sz="2000" dirty="0"/>
              <a:t>al Reserve Bank of San Francisco, studying output gaps instead of inflation, reported modest empirical evidence for Phillips curves "intuition" from 1961 to 2018, but report that by 2003 Q1 rolling regression results become statistically insignificant.</a:t>
            </a:r>
          </a:p>
        </p:txBody>
      </p:sp>
      <p:grpSp>
        <p:nvGrpSpPr>
          <p:cNvPr id="20" name="Group 19">
            <a:extLst>
              <a:ext uri="{FF2B5EF4-FFF2-40B4-BE49-F238E27FC236}">
                <a16:creationId xmlns:a16="http://schemas.microsoft.com/office/drawing/2014/main" id="{F761EB63-3918-4119-82F1-BF7CA3A7410F}"/>
              </a:ext>
            </a:extLst>
          </p:cNvPr>
          <p:cNvGrpSpPr/>
          <p:nvPr/>
        </p:nvGrpSpPr>
        <p:grpSpPr>
          <a:xfrm>
            <a:off x="9642577" y="6321408"/>
            <a:ext cx="1733183" cy="418919"/>
            <a:chOff x="9669472" y="6321408"/>
            <a:chExt cx="1733183" cy="418919"/>
          </a:xfrm>
        </p:grpSpPr>
        <p:pic>
          <p:nvPicPr>
            <p:cNvPr id="21" name="Picture 20">
              <a:extLst>
                <a:ext uri="{FF2B5EF4-FFF2-40B4-BE49-F238E27FC236}">
                  <a16:creationId xmlns:a16="http://schemas.microsoft.com/office/drawing/2014/main" id="{9C2F0CE7-B816-4EF8-8DB7-02C02BC3D823}"/>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22" name="Picture 2">
              <a:extLst>
                <a:ext uri="{FF2B5EF4-FFF2-40B4-BE49-F238E27FC236}">
                  <a16:creationId xmlns:a16="http://schemas.microsoft.com/office/drawing/2014/main" id="{830FE30C-C7FE-4309-89D4-4A716EB83A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Straight Connector 22">
            <a:extLst>
              <a:ext uri="{FF2B5EF4-FFF2-40B4-BE49-F238E27FC236}">
                <a16:creationId xmlns:a16="http://schemas.microsoft.com/office/drawing/2014/main" id="{795DBC71-B270-45E2-B72F-CEF551744665}"/>
              </a:ext>
            </a:extLst>
          </p:cNvPr>
          <p:cNvCxnSpPr>
            <a:cxnSpLocks/>
          </p:cNvCxnSpPr>
          <p:nvPr/>
        </p:nvCxnSpPr>
        <p:spPr>
          <a:xfrm>
            <a:off x="466725" y="864165"/>
            <a:ext cx="455231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12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6">
            <a:extLst>
              <a:ext uri="{FF2B5EF4-FFF2-40B4-BE49-F238E27FC236}">
                <a16:creationId xmlns:a16="http://schemas.microsoft.com/office/drawing/2014/main" id="{167C27C4-9E51-437F-A00E-1F447CFF31DD}"/>
              </a:ext>
            </a:extLst>
          </p:cNvPr>
          <p:cNvPicPr>
            <a:picLocks noChangeAspect="1"/>
          </p:cNvPicPr>
          <p:nvPr/>
        </p:nvPicPr>
        <p:blipFill rotWithShape="1">
          <a:blip r:embed="rId2"/>
          <a:srcRect l="6678" t="6287" r="10988" b="7943"/>
          <a:stretch/>
        </p:blipFill>
        <p:spPr>
          <a:xfrm>
            <a:off x="5197829" y="151799"/>
            <a:ext cx="7374033" cy="5505107"/>
          </a:xfrm>
          <a:prstGeom prst="rect">
            <a:avLst/>
          </a:prstGeom>
          <a:effectLst>
            <a:softEdge rad="317500"/>
          </a:effectLst>
        </p:spPr>
      </p:pic>
      <p:pic>
        <p:nvPicPr>
          <p:cNvPr id="25" name="Graphic 24" descr="Envelope">
            <a:extLst>
              <a:ext uri="{FF2B5EF4-FFF2-40B4-BE49-F238E27FC236}">
                <a16:creationId xmlns:a16="http://schemas.microsoft.com/office/drawing/2014/main" id="{3A305B4D-6990-409B-A166-65C96F3B4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5974" y="4092006"/>
            <a:ext cx="228600" cy="228600"/>
          </a:xfrm>
          <a:prstGeom prst="rect">
            <a:avLst/>
          </a:prstGeom>
        </p:spPr>
      </p:pic>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508814" y="2112793"/>
            <a:ext cx="5134061" cy="1674470"/>
          </a:xfrm>
        </p:spPr>
        <p:txBody>
          <a:bodyPr/>
          <a:lstStyle/>
          <a:p>
            <a:r>
              <a:rPr lang="en-ZA" cap="none" spc="0" dirty="0"/>
              <a:t>Thank you.</a:t>
            </a:r>
            <a:endParaRPr lang="en-ZA" spc="0" dirty="0"/>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701023" y="4035727"/>
            <a:ext cx="2417799" cy="382887"/>
          </a:xfrm>
        </p:spPr>
        <p:txBody>
          <a:bodyPr/>
          <a:lstStyle/>
          <a:p>
            <a:r>
              <a:rPr lang="en-ZA" dirty="0"/>
              <a:t>Cory Combs</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3699740" y="4096074"/>
            <a:ext cx="1458333" cy="238016"/>
          </a:xfrm>
        </p:spPr>
        <p:txBody>
          <a:bodyPr/>
          <a:lstStyle/>
          <a:p>
            <a:r>
              <a:rPr lang="en-ZA" i="0" dirty="0"/>
              <a:t>ccombs3j@hu.edu</a:t>
            </a:r>
          </a:p>
        </p:txBody>
      </p:sp>
      <p:sp>
        <p:nvSpPr>
          <p:cNvPr id="14" name="Rectangle 13">
            <a:extLst>
              <a:ext uri="{FF2B5EF4-FFF2-40B4-BE49-F238E27FC236}">
                <a16:creationId xmlns:a16="http://schemas.microsoft.com/office/drawing/2014/main" id="{C8BEFA84-AB3D-4D4F-BB69-3E1704A0F6F3}"/>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C355316-97AE-4517-A9F9-D66950E8FE5F}"/>
              </a:ext>
            </a:extLst>
          </p:cNvPr>
          <p:cNvSpPr>
            <a:spLocks noGrp="1"/>
          </p:cNvSpPr>
          <p:nvPr>
            <p:ph type="sldNum" sz="quarter" idx="33"/>
          </p:nvPr>
        </p:nvSpPr>
        <p:spPr>
          <a:xfrm>
            <a:off x="11447502" y="6401750"/>
            <a:ext cx="278418" cy="274324"/>
          </a:xfrm>
        </p:spPr>
        <p:txBody>
          <a:bodyPr/>
          <a:lstStyle/>
          <a:p>
            <a:fld id="{19B51A1E-902D-48AF-9020-955120F399B6}" type="slidenum">
              <a:rPr lang="en-ZA" smtClean="0"/>
              <a:pPr/>
              <a:t>13</a:t>
            </a:fld>
            <a:endParaRPr lang="en-ZA" dirty="0"/>
          </a:p>
        </p:txBody>
      </p:sp>
      <p:grpSp>
        <p:nvGrpSpPr>
          <p:cNvPr id="19" name="Group 18">
            <a:extLst>
              <a:ext uri="{FF2B5EF4-FFF2-40B4-BE49-F238E27FC236}">
                <a16:creationId xmlns:a16="http://schemas.microsoft.com/office/drawing/2014/main" id="{3125D854-9360-4EB1-9A7E-E2F1FD06954D}"/>
              </a:ext>
            </a:extLst>
          </p:cNvPr>
          <p:cNvGrpSpPr/>
          <p:nvPr/>
        </p:nvGrpSpPr>
        <p:grpSpPr>
          <a:xfrm>
            <a:off x="10458817" y="181926"/>
            <a:ext cx="1733183" cy="418919"/>
            <a:chOff x="9669472" y="6321408"/>
            <a:chExt cx="1733183" cy="418919"/>
          </a:xfrm>
        </p:grpSpPr>
        <p:pic>
          <p:nvPicPr>
            <p:cNvPr id="22" name="Picture 21">
              <a:extLst>
                <a:ext uri="{FF2B5EF4-FFF2-40B4-BE49-F238E27FC236}">
                  <a16:creationId xmlns:a16="http://schemas.microsoft.com/office/drawing/2014/main" id="{6FF71D7C-57DB-46E4-8037-0A8FA4A3EB56}"/>
                </a:ext>
              </a:extLst>
            </p:cNvPr>
            <p:cNvPicPr>
              <a:picLocks noChangeAspect="1"/>
            </p:cNvPicPr>
            <p:nvPr/>
          </p:nvPicPr>
          <p:blipFill>
            <a:blip r:embed="rId5"/>
            <a:stretch>
              <a:fillRect/>
            </a:stretch>
          </p:blipFill>
          <p:spPr>
            <a:xfrm>
              <a:off x="9669472" y="6321408"/>
              <a:ext cx="1733183" cy="418919"/>
            </a:xfrm>
            <a:prstGeom prst="rect">
              <a:avLst/>
            </a:prstGeom>
            <a:effectLst/>
          </p:spPr>
        </p:pic>
        <p:pic>
          <p:nvPicPr>
            <p:cNvPr id="23" name="Picture 2">
              <a:extLst>
                <a:ext uri="{FF2B5EF4-FFF2-40B4-BE49-F238E27FC236}">
                  <a16:creationId xmlns:a16="http://schemas.microsoft.com/office/drawing/2014/main" id="{8936454E-3006-48A0-817B-1148AE43F4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Graphic 6" descr="Telephone">
            <a:extLst>
              <a:ext uri="{FF2B5EF4-FFF2-40B4-BE49-F238E27FC236}">
                <a16:creationId xmlns:a16="http://schemas.microsoft.com/office/drawing/2014/main" id="{D9114CCB-0397-4879-9BD4-506B229173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5974" y="4334090"/>
            <a:ext cx="228600" cy="228600"/>
          </a:xfrm>
          <a:prstGeom prst="rect">
            <a:avLst/>
          </a:prstGeom>
        </p:spPr>
      </p:pic>
      <p:sp>
        <p:nvSpPr>
          <p:cNvPr id="26" name="Text Placeholder 5">
            <a:extLst>
              <a:ext uri="{FF2B5EF4-FFF2-40B4-BE49-F238E27FC236}">
                <a16:creationId xmlns:a16="http://schemas.microsoft.com/office/drawing/2014/main" id="{DDC30DB0-9C47-41C5-AB52-572FBE97CC5F}"/>
              </a:ext>
            </a:extLst>
          </p:cNvPr>
          <p:cNvSpPr txBox="1">
            <a:spLocks/>
          </p:cNvSpPr>
          <p:nvPr/>
        </p:nvSpPr>
        <p:spPr>
          <a:xfrm>
            <a:off x="3699740" y="4365095"/>
            <a:ext cx="1458333" cy="23801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tx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i="0" dirty="0"/>
              <a:t>202.855.4958</a:t>
            </a:r>
          </a:p>
        </p:txBody>
      </p:sp>
      <p:pic>
        <p:nvPicPr>
          <p:cNvPr id="28" name="Picture 27">
            <a:extLst>
              <a:ext uri="{FF2B5EF4-FFF2-40B4-BE49-F238E27FC236}">
                <a16:creationId xmlns:a16="http://schemas.microsoft.com/office/drawing/2014/main" id="{1CBBA83D-E5AE-4B79-AA68-76F02C7B2324}"/>
              </a:ext>
            </a:extLst>
          </p:cNvPr>
          <p:cNvPicPr>
            <a:picLocks noChangeAspect="1"/>
          </p:cNvPicPr>
          <p:nvPr/>
        </p:nvPicPr>
        <p:blipFill>
          <a:blip r:embed="rId5"/>
          <a:stretch>
            <a:fillRect/>
          </a:stretch>
        </p:blipFill>
        <p:spPr>
          <a:xfrm>
            <a:off x="11131984" y="6338168"/>
            <a:ext cx="1060016" cy="418919"/>
          </a:xfrm>
          <a:prstGeom prst="rect">
            <a:avLst/>
          </a:prstGeom>
          <a:effectLst/>
        </p:spPr>
      </p:pic>
    </p:spTree>
    <p:extLst>
      <p:ext uri="{BB962C8B-B14F-4D97-AF65-F5344CB8AC3E}">
        <p14:creationId xmlns:p14="http://schemas.microsoft.com/office/powerpoint/2010/main" val="415367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6">
            <a:extLst>
              <a:ext uri="{FF2B5EF4-FFF2-40B4-BE49-F238E27FC236}">
                <a16:creationId xmlns:a16="http://schemas.microsoft.com/office/drawing/2014/main" id="{167C27C4-9E51-437F-A00E-1F447CFF31DD}"/>
              </a:ext>
            </a:extLst>
          </p:cNvPr>
          <p:cNvPicPr>
            <a:picLocks noChangeAspect="1"/>
          </p:cNvPicPr>
          <p:nvPr/>
        </p:nvPicPr>
        <p:blipFill rotWithShape="1">
          <a:blip r:embed="rId2"/>
          <a:srcRect l="6678" t="6287" r="10988" b="7943"/>
          <a:stretch/>
        </p:blipFill>
        <p:spPr>
          <a:xfrm>
            <a:off x="5197829" y="151799"/>
            <a:ext cx="7374033" cy="5505107"/>
          </a:xfrm>
          <a:prstGeom prst="rect">
            <a:avLst/>
          </a:prstGeom>
          <a:effectLst>
            <a:softEdge rad="317500"/>
          </a:effectLst>
        </p:spPr>
      </p:pic>
      <p:sp>
        <p:nvSpPr>
          <p:cNvPr id="14" name="Rectangle 13">
            <a:extLst>
              <a:ext uri="{FF2B5EF4-FFF2-40B4-BE49-F238E27FC236}">
                <a16:creationId xmlns:a16="http://schemas.microsoft.com/office/drawing/2014/main" id="{C8BEFA84-AB3D-4D4F-BB69-3E1704A0F6F3}"/>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C355316-97AE-4517-A9F9-D66950E8FE5F}"/>
              </a:ext>
            </a:extLst>
          </p:cNvPr>
          <p:cNvSpPr>
            <a:spLocks noGrp="1"/>
          </p:cNvSpPr>
          <p:nvPr>
            <p:ph type="sldNum" sz="quarter" idx="33"/>
          </p:nvPr>
        </p:nvSpPr>
        <p:spPr>
          <a:xfrm>
            <a:off x="11447502" y="6401750"/>
            <a:ext cx="278418" cy="274324"/>
          </a:xfrm>
        </p:spPr>
        <p:txBody>
          <a:bodyPr/>
          <a:lstStyle/>
          <a:p>
            <a:fld id="{19B51A1E-902D-48AF-9020-955120F399B6}" type="slidenum">
              <a:rPr lang="en-ZA" smtClean="0"/>
              <a:pPr/>
              <a:t>14</a:t>
            </a:fld>
            <a:endParaRPr lang="en-ZA" dirty="0"/>
          </a:p>
        </p:txBody>
      </p:sp>
      <p:grpSp>
        <p:nvGrpSpPr>
          <p:cNvPr id="19" name="Group 18">
            <a:extLst>
              <a:ext uri="{FF2B5EF4-FFF2-40B4-BE49-F238E27FC236}">
                <a16:creationId xmlns:a16="http://schemas.microsoft.com/office/drawing/2014/main" id="{3125D854-9360-4EB1-9A7E-E2F1FD06954D}"/>
              </a:ext>
            </a:extLst>
          </p:cNvPr>
          <p:cNvGrpSpPr/>
          <p:nvPr/>
        </p:nvGrpSpPr>
        <p:grpSpPr>
          <a:xfrm>
            <a:off x="10458817" y="181926"/>
            <a:ext cx="1733183" cy="418919"/>
            <a:chOff x="9669472" y="6321408"/>
            <a:chExt cx="1733183" cy="418919"/>
          </a:xfrm>
        </p:grpSpPr>
        <p:pic>
          <p:nvPicPr>
            <p:cNvPr id="22" name="Picture 21">
              <a:extLst>
                <a:ext uri="{FF2B5EF4-FFF2-40B4-BE49-F238E27FC236}">
                  <a16:creationId xmlns:a16="http://schemas.microsoft.com/office/drawing/2014/main" id="{6FF71D7C-57DB-46E4-8037-0A8FA4A3EB56}"/>
                </a:ext>
              </a:extLst>
            </p:cNvPr>
            <p:cNvPicPr>
              <a:picLocks noChangeAspect="1"/>
            </p:cNvPicPr>
            <p:nvPr/>
          </p:nvPicPr>
          <p:blipFill>
            <a:blip r:embed="rId3"/>
            <a:stretch>
              <a:fillRect/>
            </a:stretch>
          </p:blipFill>
          <p:spPr>
            <a:xfrm>
              <a:off x="9669472" y="6321408"/>
              <a:ext cx="1733183" cy="418919"/>
            </a:xfrm>
            <a:prstGeom prst="rect">
              <a:avLst/>
            </a:prstGeom>
            <a:effectLst/>
          </p:spPr>
        </p:pic>
        <p:pic>
          <p:nvPicPr>
            <p:cNvPr id="23" name="Picture 2">
              <a:extLst>
                <a:ext uri="{FF2B5EF4-FFF2-40B4-BE49-F238E27FC236}">
                  <a16:creationId xmlns:a16="http://schemas.microsoft.com/office/drawing/2014/main" id="{8936454E-3006-48A0-817B-1148AE43F4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a:extLst>
              <a:ext uri="{FF2B5EF4-FFF2-40B4-BE49-F238E27FC236}">
                <a16:creationId xmlns:a16="http://schemas.microsoft.com/office/drawing/2014/main" id="{1CBBA83D-E5AE-4B79-AA68-76F02C7B2324}"/>
              </a:ext>
            </a:extLst>
          </p:cNvPr>
          <p:cNvPicPr>
            <a:picLocks noChangeAspect="1"/>
          </p:cNvPicPr>
          <p:nvPr/>
        </p:nvPicPr>
        <p:blipFill>
          <a:blip r:embed="rId3"/>
          <a:stretch>
            <a:fillRect/>
          </a:stretch>
        </p:blipFill>
        <p:spPr>
          <a:xfrm>
            <a:off x="11131984" y="6338168"/>
            <a:ext cx="1060016" cy="418919"/>
          </a:xfrm>
          <a:prstGeom prst="rect">
            <a:avLst/>
          </a:prstGeom>
          <a:effectLst/>
        </p:spPr>
      </p:pic>
      <p:sp>
        <p:nvSpPr>
          <p:cNvPr id="21" name="Content Placeholder 3">
            <a:extLst>
              <a:ext uri="{FF2B5EF4-FFF2-40B4-BE49-F238E27FC236}">
                <a16:creationId xmlns:a16="http://schemas.microsoft.com/office/drawing/2014/main" id="{EDC65F6A-7937-4E8C-A614-AC46FC53049A}"/>
              </a:ext>
            </a:extLst>
          </p:cNvPr>
          <p:cNvSpPr txBox="1">
            <a:spLocks/>
          </p:cNvSpPr>
          <p:nvPr/>
        </p:nvSpPr>
        <p:spPr>
          <a:xfrm>
            <a:off x="325127" y="181926"/>
            <a:ext cx="5598153" cy="644153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200"/>
              </a:spcBef>
              <a:buNone/>
            </a:pPr>
            <a:r>
              <a:rPr lang="en-US" sz="2000" b="1" dirty="0"/>
              <a:t>Data</a:t>
            </a:r>
            <a:endParaRPr lang="en-US" b="1" dirty="0"/>
          </a:p>
          <a:p>
            <a:pPr marL="457200" indent="-457200">
              <a:spcBef>
                <a:spcPts val="200"/>
              </a:spcBef>
              <a:buNone/>
            </a:pPr>
            <a:r>
              <a:rPr lang="en-US" sz="1400" dirty="0"/>
              <a:t>Federal Reserve Bank of St. Louis, “Civilian Labor Force,” </a:t>
            </a:r>
            <a:r>
              <a:rPr lang="en-US" sz="1400" dirty="0">
                <a:hlinkClick r:id="rId5"/>
              </a:rPr>
              <a:t>https://fred.stlouisfed.org/series/CLF16OV</a:t>
            </a:r>
            <a:endParaRPr lang="en-US" sz="1400" dirty="0"/>
          </a:p>
          <a:p>
            <a:pPr marL="457200" indent="-457200">
              <a:spcBef>
                <a:spcPts val="200"/>
              </a:spcBef>
              <a:buNone/>
            </a:pPr>
            <a:r>
              <a:rPr lang="en-US" sz="1400" dirty="0"/>
              <a:t>Federal Reserve Bank of St. Louis, “Natural Rate of Unemployment”, </a:t>
            </a:r>
            <a:r>
              <a:rPr lang="en-US" sz="1400" dirty="0">
                <a:hlinkClick r:id="rId6"/>
              </a:rPr>
              <a:t>https://fred.stlouisfed.org/series/NROU</a:t>
            </a:r>
            <a:endParaRPr lang="en-US" sz="1400" dirty="0"/>
          </a:p>
          <a:p>
            <a:pPr marL="457200" indent="-457200">
              <a:spcBef>
                <a:spcPts val="200"/>
              </a:spcBef>
              <a:buNone/>
            </a:pPr>
            <a:r>
              <a:rPr lang="en-US" sz="1400" dirty="0"/>
              <a:t>Federal Reserve Bank of Cleveland, “Inflation Expectations,” </a:t>
            </a:r>
            <a:r>
              <a:rPr lang="en-US" sz="1400" dirty="0">
                <a:hlinkClick r:id="rId7"/>
              </a:rPr>
              <a:t>https://www.clevelandfed.org/our-research/indicators-and-data/inflation-expectations.aspx</a:t>
            </a:r>
            <a:endParaRPr lang="en-US" sz="1400" dirty="0"/>
          </a:p>
          <a:p>
            <a:pPr marL="457200" indent="-457200">
              <a:spcBef>
                <a:spcPts val="200"/>
              </a:spcBef>
              <a:buNone/>
            </a:pPr>
            <a:r>
              <a:rPr lang="en-US" sz="1400" dirty="0"/>
              <a:t>Bureau of Labor Statistics, “Labor Force Statistics from the Current Population Survey,” </a:t>
            </a:r>
            <a:r>
              <a:rPr lang="en-US" sz="1400" dirty="0">
                <a:hlinkClick r:id="rId8"/>
              </a:rPr>
              <a:t>https://data.bls.gov/timeseries/LNS13327709</a:t>
            </a:r>
            <a:endParaRPr lang="en-US" sz="1400" dirty="0"/>
          </a:p>
          <a:p>
            <a:pPr marL="457200" indent="-457200">
              <a:spcBef>
                <a:spcPts val="200"/>
              </a:spcBef>
              <a:buNone/>
            </a:pPr>
            <a:r>
              <a:rPr lang="en-US" sz="2000" b="1"/>
              <a:t>References</a:t>
            </a:r>
            <a:endParaRPr lang="en-US" sz="1600" b="1" dirty="0"/>
          </a:p>
          <a:p>
            <a:pPr marL="457200" indent="-457200">
              <a:spcBef>
                <a:spcPts val="200"/>
              </a:spcBef>
              <a:buNone/>
            </a:pPr>
            <a:r>
              <a:rPr lang="en-US" sz="1400" dirty="0"/>
              <a:t>William Phillips, 1958, “The Relation Between Unemployment and the Rate of Change of Money Wage Rates in the United Kingdom, 1861-1957,” </a:t>
            </a:r>
            <a:r>
              <a:rPr lang="en-US" sz="1400" i="1" dirty="0" err="1"/>
              <a:t>Economica</a:t>
            </a:r>
            <a:endParaRPr lang="en-US" sz="1400" i="1" dirty="0"/>
          </a:p>
          <a:p>
            <a:pPr marL="457200" indent="-457200">
              <a:spcBef>
                <a:spcPts val="200"/>
              </a:spcBef>
              <a:buNone/>
            </a:pPr>
            <a:r>
              <a:rPr lang="en-US" sz="1400" dirty="0"/>
              <a:t>Andrew </a:t>
            </a:r>
            <a:r>
              <a:rPr lang="en-US" sz="1400" dirty="0" err="1"/>
              <a:t>Atkeson</a:t>
            </a:r>
            <a:r>
              <a:rPr lang="en-US" sz="1400" dirty="0"/>
              <a:t> and Lee E. Ohanian, 2001, “Are Phillips Curves Useful for Forecasting,” </a:t>
            </a:r>
            <a:r>
              <a:rPr lang="en-US" sz="1400" i="1" dirty="0"/>
              <a:t>Federal Reserve Bank of Minneapolis Quarterly Review, </a:t>
            </a:r>
            <a:r>
              <a:rPr lang="en-US" sz="1400" dirty="0">
                <a:hlinkClick r:id="rId9"/>
              </a:rPr>
              <a:t>https://www.minneapolisfed.org/research/qr/qr2511.pdf</a:t>
            </a:r>
            <a:endParaRPr lang="en-US" sz="1400" dirty="0"/>
          </a:p>
          <a:p>
            <a:pPr marL="457200" indent="-457200">
              <a:spcBef>
                <a:spcPts val="200"/>
              </a:spcBef>
              <a:buNone/>
            </a:pPr>
            <a:r>
              <a:rPr lang="en-US" sz="1400" dirty="0"/>
              <a:t>John Roberts, 1995, “New Keynesian Economics and the Phillips Curve,” </a:t>
            </a:r>
            <a:r>
              <a:rPr lang="en-US" sz="1400" i="1" dirty="0"/>
              <a:t>Journal of Money, Credit and Banking</a:t>
            </a:r>
            <a:r>
              <a:rPr lang="en-US" sz="1400" dirty="0"/>
              <a:t> 27(4)</a:t>
            </a:r>
            <a:endParaRPr lang="en-US" sz="1400" i="1" dirty="0"/>
          </a:p>
          <a:p>
            <a:pPr marL="457200" indent="-457200">
              <a:spcBef>
                <a:spcPts val="200"/>
              </a:spcBef>
              <a:buNone/>
            </a:pPr>
            <a:r>
              <a:rPr lang="en-US" sz="1400" dirty="0"/>
              <a:t>Charles </a:t>
            </a:r>
            <a:r>
              <a:rPr lang="en-US" sz="1400" dirty="0" err="1"/>
              <a:t>Steindel</a:t>
            </a:r>
            <a:r>
              <a:rPr lang="en-US" sz="1400" dirty="0"/>
              <a:t>, Stephen G. </a:t>
            </a:r>
            <a:r>
              <a:rPr lang="en-US" sz="1400" dirty="0" err="1"/>
              <a:t>Cecchetti</a:t>
            </a:r>
            <a:r>
              <a:rPr lang="en-US" sz="1400" dirty="0"/>
              <a:t>, and Rita Chu, 2000, “The Unreliability of Inflation Indicators,” </a:t>
            </a:r>
            <a:r>
              <a:rPr lang="en-US" sz="1400" i="1" dirty="0"/>
              <a:t>Current Issues in Economics and Finance </a:t>
            </a:r>
            <a:r>
              <a:rPr lang="en-US" sz="1400" dirty="0"/>
              <a:t>6(4)</a:t>
            </a:r>
          </a:p>
          <a:p>
            <a:pPr marL="457200" indent="-457200">
              <a:spcBef>
                <a:spcPts val="200"/>
              </a:spcBef>
              <a:buNone/>
            </a:pPr>
            <a:r>
              <a:rPr lang="en-US" sz="1400" dirty="0"/>
              <a:t>Tim </a:t>
            </a:r>
            <a:r>
              <a:rPr lang="en-US" sz="1400" dirty="0" err="1"/>
              <a:t>Mahedy</a:t>
            </a:r>
            <a:r>
              <a:rPr lang="en-US" sz="1400" dirty="0"/>
              <a:t> and Adam Shapiro, 2017, “What’s Down with Inflation,” </a:t>
            </a:r>
            <a:r>
              <a:rPr lang="en-US" sz="1400" i="1" dirty="0"/>
              <a:t>Federal Reserve Board of San Francisco Economic Letters</a:t>
            </a:r>
          </a:p>
          <a:p>
            <a:pPr marL="457200" indent="-457200">
              <a:spcBef>
                <a:spcPts val="200"/>
              </a:spcBef>
              <a:buNone/>
            </a:pPr>
            <a:r>
              <a:rPr lang="en-US" sz="1400" dirty="0"/>
              <a:t>James Stock and Mark Watson, 2018, “Identification and Estimation of Dynamic Causal Effects in Macroeconomics Using External Instruments,” National Bureau of Economic Research Working Paper No. 24216</a:t>
            </a:r>
          </a:p>
          <a:p>
            <a:pPr marL="457200" indent="-457200">
              <a:spcBef>
                <a:spcPts val="200"/>
              </a:spcBef>
              <a:buNone/>
            </a:pPr>
            <a:r>
              <a:rPr lang="en-US" sz="1400" dirty="0"/>
              <a:t>Laurence Ball and Sandeep </a:t>
            </a:r>
            <a:r>
              <a:rPr lang="en-US" sz="1400" dirty="0" err="1"/>
              <a:t>Mazumder</a:t>
            </a:r>
            <a:r>
              <a:rPr lang="en-US" sz="1400" dirty="0"/>
              <a:t>, 2019, “A Phillips Curve with Anchored Expectations and Short‐Term Unemployment,” </a:t>
            </a:r>
            <a:r>
              <a:rPr lang="en-US" sz="1400" i="1" dirty="0"/>
              <a:t>Journal of Money, Credit and Banking </a:t>
            </a:r>
            <a:r>
              <a:rPr lang="en-US" sz="1400" dirty="0"/>
              <a:t>51(1)</a:t>
            </a:r>
          </a:p>
        </p:txBody>
      </p:sp>
    </p:spTree>
    <p:extLst>
      <p:ext uri="{BB962C8B-B14F-4D97-AF65-F5344CB8AC3E}">
        <p14:creationId xmlns:p14="http://schemas.microsoft.com/office/powerpoint/2010/main" val="221929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88BB13-7BE5-4969-B71E-A18C7F256A7D}"/>
              </a:ext>
            </a:extLst>
          </p:cNvPr>
          <p:cNvSpPr/>
          <p:nvPr/>
        </p:nvSpPr>
        <p:spPr>
          <a:xfrm>
            <a:off x="9916160" y="6356349"/>
            <a:ext cx="2275840"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201095"/>
            <a:ext cx="9197800" cy="5224904"/>
          </a:xfrm>
        </p:spPr>
        <p:txBody>
          <a:bodyPr/>
          <a:lstStyle/>
          <a:p>
            <a:pPr marL="0" indent="0">
              <a:buNone/>
            </a:pPr>
            <a:r>
              <a:rPr lang="en-ZA" sz="3200" dirty="0">
                <a:latin typeface="+mj-lt"/>
              </a:rPr>
              <a:t>Research Questions</a:t>
            </a:r>
          </a:p>
          <a:p>
            <a:r>
              <a:rPr lang="en-ZA" sz="2000" dirty="0">
                <a:latin typeface="+mj-lt"/>
              </a:rPr>
              <a:t>Does contemporary evidence suggest the Phillips curve holds for the United States?</a:t>
            </a:r>
          </a:p>
          <a:p>
            <a:r>
              <a:rPr lang="en-ZA" sz="2000" dirty="0">
                <a:latin typeface="+mj-lt"/>
              </a:rPr>
              <a:t>Can modifications to Phillips’ original theory provide useful predictors for the United States’ macroeconomy?</a:t>
            </a:r>
          </a:p>
          <a:p>
            <a:pPr marL="0" indent="0">
              <a:buNone/>
            </a:pPr>
            <a:endParaRPr lang="en-ZA" sz="2000" dirty="0">
              <a:latin typeface="+mj-lt"/>
            </a:endParaRPr>
          </a:p>
          <a:p>
            <a:pPr marL="0" indent="0">
              <a:buNone/>
            </a:pPr>
            <a:r>
              <a:rPr lang="en-ZA" sz="3200" dirty="0">
                <a:latin typeface="+mj-lt"/>
              </a:rPr>
              <a:t>Approach</a:t>
            </a:r>
          </a:p>
          <a:p>
            <a:r>
              <a:rPr lang="en-ZA" sz="2000" dirty="0">
                <a:latin typeface="+mj-lt"/>
              </a:rPr>
              <a:t>Statistical and visual analyses are conducted on time series data from the Federal Reserve Board of Governors, Federal Reserve Boards of St. Louis and Cleveland, and the Bureau of Labor Statistics</a:t>
            </a:r>
          </a:p>
          <a:p>
            <a:r>
              <a:rPr lang="en-ZA" sz="2000" dirty="0">
                <a:latin typeface="+mj-lt"/>
              </a:rPr>
              <a:t>Hypotheses are formed through data exploration and review of Federal Reserve publications on relevant economic theory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ZA" smtClean="0"/>
              <a:pPr/>
              <a:t>2</a:t>
            </a:fld>
            <a:endParaRPr lang="en-ZA" dirty="0"/>
          </a:p>
        </p:txBody>
      </p:sp>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2000" y="334026"/>
            <a:ext cx="9131100"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Background</a:t>
            </a:r>
          </a:p>
        </p:txBody>
      </p:sp>
      <p:cxnSp>
        <p:nvCxnSpPr>
          <p:cNvPr id="8" name="Straight Connector 7">
            <a:extLst>
              <a:ext uri="{FF2B5EF4-FFF2-40B4-BE49-F238E27FC236}">
                <a16:creationId xmlns:a16="http://schemas.microsoft.com/office/drawing/2014/main" id="{33BEBAFA-E368-46A0-9E74-3A0524CCBB7F}"/>
              </a:ext>
            </a:extLst>
          </p:cNvPr>
          <p:cNvCxnSpPr>
            <a:cxnSpLocks/>
          </p:cNvCxnSpPr>
          <p:nvPr/>
        </p:nvCxnSpPr>
        <p:spPr>
          <a:xfrm>
            <a:off x="466725" y="864165"/>
            <a:ext cx="187588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D0D6CCC-3F20-4A5F-A6CB-255C7A5E06E7}"/>
              </a:ext>
            </a:extLst>
          </p:cNvPr>
          <p:cNvGrpSpPr/>
          <p:nvPr/>
        </p:nvGrpSpPr>
        <p:grpSpPr>
          <a:xfrm>
            <a:off x="9642577" y="6321408"/>
            <a:ext cx="1733183" cy="418919"/>
            <a:chOff x="9669472" y="6321408"/>
            <a:chExt cx="1733183" cy="418919"/>
          </a:xfrm>
        </p:grpSpPr>
        <p:pic>
          <p:nvPicPr>
            <p:cNvPr id="25" name="Picture 24">
              <a:extLst>
                <a:ext uri="{FF2B5EF4-FFF2-40B4-BE49-F238E27FC236}">
                  <a16:creationId xmlns:a16="http://schemas.microsoft.com/office/drawing/2014/main" id="{4B12394D-3313-4D43-9103-CA28584D16C3}"/>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24" name="Picture 2">
              <a:extLst>
                <a:ext uri="{FF2B5EF4-FFF2-40B4-BE49-F238E27FC236}">
                  <a16:creationId xmlns:a16="http://schemas.microsoft.com/office/drawing/2014/main" id="{CDF5276F-D0A2-480F-B736-05BDE0BFA2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Placeholder 6">
            <a:extLst>
              <a:ext uri="{FF2B5EF4-FFF2-40B4-BE49-F238E27FC236}">
                <a16:creationId xmlns:a16="http://schemas.microsoft.com/office/drawing/2014/main" id="{87BC9E06-75D7-4449-BC97-C5772AB818F8}"/>
              </a:ext>
            </a:extLst>
          </p:cNvPr>
          <p:cNvPicPr>
            <a:picLocks noChangeAspect="1"/>
          </p:cNvPicPr>
          <p:nvPr/>
        </p:nvPicPr>
        <p:blipFill rotWithShape="1">
          <a:blip r:embed="rId4"/>
          <a:srcRect l="56507" t="6287" r="10987" b="7943"/>
          <a:stretch/>
        </p:blipFill>
        <p:spPr>
          <a:xfrm>
            <a:off x="9660486" y="151799"/>
            <a:ext cx="2911376" cy="5505107"/>
          </a:xfrm>
          <a:prstGeom prst="rect">
            <a:avLst/>
          </a:prstGeom>
          <a:effectLst>
            <a:softEdge rad="317500"/>
          </a:effectLst>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339400"/>
            <a:ext cx="9198000" cy="432000"/>
          </a:xfrm>
        </p:spPr>
        <p:txBody>
          <a:bodyPr/>
          <a:lstStyle/>
          <a:p>
            <a:r>
              <a:rPr lang="en-ZA" cap="none" spc="0" dirty="0"/>
              <a:t>Key Theoretical Points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1999" y="1202397"/>
            <a:ext cx="5299329" cy="587184"/>
          </a:xfrm>
          <a:solidFill>
            <a:srgbClr val="226074"/>
          </a:solidFill>
        </p:spPr>
        <p:txBody>
          <a:bodyPr/>
          <a:lstStyle/>
          <a:p>
            <a:r>
              <a:rPr lang="en-ZA" b="0" spc="0" dirty="0"/>
              <a:t>Phillips’ Original Theory</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056900"/>
            <a:ext cx="5299328" cy="4303260"/>
          </a:xfrm>
        </p:spPr>
        <p:txBody>
          <a:bodyPr/>
          <a:lstStyle/>
          <a:p>
            <a:pPr algn="just"/>
            <a:r>
              <a:rPr lang="en-ZA" sz="2000" dirty="0"/>
              <a:t>The inflation rate and the unemployment rate are negatively and nonlinearly correlated (Phillips 1958)</a:t>
            </a:r>
          </a:p>
          <a:p>
            <a:pPr algn="just"/>
            <a:r>
              <a:rPr lang="en-ZA" sz="2000" dirty="0"/>
              <a:t>The relationship reflects supply and demand dynamics of labor markets</a:t>
            </a:r>
          </a:p>
          <a:p>
            <a:pPr algn="just"/>
            <a:r>
              <a:rPr lang="en-ZA" sz="2000" dirty="0"/>
              <a:t>The relationship is not expected to hold following “a very rapid rise in import prices,” which is presumed to initiate wage-price spiral (Ibid.)</a:t>
            </a:r>
          </a:p>
          <a:p>
            <a:pPr algn="just"/>
            <a:r>
              <a:rPr lang="en-ZA" sz="2000" dirty="0"/>
              <a:t>Phillips’ original paper concerns rate of change of money wage rates, but is extended to inflation, for which nominal wage rates are a proxy</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ZA" smtClean="0"/>
              <a:pPr/>
              <a:t>3</a:t>
            </a:fld>
            <a:endParaRPr lang="en-ZA" dirty="0"/>
          </a:p>
        </p:txBody>
      </p:sp>
      <p:cxnSp>
        <p:nvCxnSpPr>
          <p:cNvPr id="11" name="Straight Connector 10">
            <a:extLst>
              <a:ext uri="{FF2B5EF4-FFF2-40B4-BE49-F238E27FC236}">
                <a16:creationId xmlns:a16="http://schemas.microsoft.com/office/drawing/2014/main" id="{A9D0545C-06F9-4055-A8EF-4F493EFA0513}"/>
              </a:ext>
            </a:extLst>
          </p:cNvPr>
          <p:cNvCxnSpPr>
            <a:cxnSpLocks/>
          </p:cNvCxnSpPr>
          <p:nvPr/>
        </p:nvCxnSpPr>
        <p:spPr>
          <a:xfrm>
            <a:off x="466725" y="864165"/>
            <a:ext cx="3513092"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E34F849A-C10A-4CF3-9F5A-B66703513062}"/>
              </a:ext>
            </a:extLst>
          </p:cNvPr>
          <p:cNvSpPr txBox="1">
            <a:spLocks/>
          </p:cNvSpPr>
          <p:nvPr/>
        </p:nvSpPr>
        <p:spPr>
          <a:xfrm>
            <a:off x="6316862" y="1202397"/>
            <a:ext cx="5478897" cy="587184"/>
          </a:xfrm>
          <a:prstGeom prst="rect">
            <a:avLst/>
          </a:prstGeom>
          <a:solidFill>
            <a:srgbClr val="226074"/>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b="0" spc="0" dirty="0"/>
              <a:t> Later Theory and Proposed Adjustments</a:t>
            </a:r>
          </a:p>
        </p:txBody>
      </p:sp>
      <p:sp>
        <p:nvSpPr>
          <p:cNvPr id="20" name="Content Placeholder 4">
            <a:extLst>
              <a:ext uri="{FF2B5EF4-FFF2-40B4-BE49-F238E27FC236}">
                <a16:creationId xmlns:a16="http://schemas.microsoft.com/office/drawing/2014/main" id="{EF0945C7-5CFD-469D-85F1-49EEAE881A2B}"/>
              </a:ext>
            </a:extLst>
          </p:cNvPr>
          <p:cNvSpPr txBox="1">
            <a:spLocks/>
          </p:cNvSpPr>
          <p:nvPr/>
        </p:nvSpPr>
        <p:spPr>
          <a:xfrm>
            <a:off x="6316862" y="2056900"/>
            <a:ext cx="5478897" cy="43032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ZA" sz="2000" dirty="0">
                <a:solidFill>
                  <a:prstClr val="black">
                    <a:lumMod val="75000"/>
                    <a:lumOff val="25000"/>
                  </a:prstClr>
                </a:solidFill>
              </a:rPr>
              <a:t>Later economic theory has suggested the use of </a:t>
            </a:r>
            <a:r>
              <a:rPr lang="en-ZA" sz="2000" b="1" dirty="0">
                <a:solidFill>
                  <a:prstClr val="black">
                    <a:lumMod val="75000"/>
                    <a:lumOff val="25000"/>
                  </a:prstClr>
                </a:solidFill>
              </a:rPr>
              <a:t>expected inflation rates </a:t>
            </a:r>
            <a:r>
              <a:rPr lang="en-ZA" sz="2000" dirty="0">
                <a:solidFill>
                  <a:prstClr val="black">
                    <a:lumMod val="75000"/>
                    <a:lumOff val="25000"/>
                  </a:prstClr>
                </a:solidFill>
              </a:rPr>
              <a:t>as the causal link in labor force behavior (Phelps 1967, Minneapolis Fed 2001)</a:t>
            </a:r>
          </a:p>
          <a:p>
            <a:pPr algn="just"/>
            <a:r>
              <a:rPr lang="en-ZA" sz="2000" dirty="0">
                <a:solidFill>
                  <a:prstClr val="black">
                    <a:lumMod val="75000"/>
                    <a:lumOff val="25000"/>
                  </a:prstClr>
                </a:solidFill>
              </a:rPr>
              <a:t>Exploratory analysis suggested testing of the </a:t>
            </a:r>
            <a:r>
              <a:rPr lang="en-ZA" sz="2000" b="1" dirty="0">
                <a:solidFill>
                  <a:prstClr val="black">
                    <a:lumMod val="75000"/>
                    <a:lumOff val="25000"/>
                  </a:prstClr>
                </a:solidFill>
              </a:rPr>
              <a:t>U6 unemployment rate</a:t>
            </a:r>
            <a:r>
              <a:rPr lang="en-ZA" sz="2000" dirty="0">
                <a:solidFill>
                  <a:prstClr val="black">
                    <a:lumMod val="75000"/>
                    <a:lumOff val="25000"/>
                  </a:prstClr>
                </a:solidFill>
              </a:rPr>
              <a:t>, as opposed to U3</a:t>
            </a:r>
          </a:p>
          <a:p>
            <a:pPr algn="just"/>
            <a:r>
              <a:rPr lang="en-ZA" sz="2000" dirty="0">
                <a:solidFill>
                  <a:prstClr val="black">
                    <a:lumMod val="75000"/>
                    <a:lumOff val="25000"/>
                  </a:prstClr>
                </a:solidFill>
              </a:rPr>
              <a:t>The </a:t>
            </a:r>
            <a:r>
              <a:rPr lang="en-ZA" sz="2000" b="1" dirty="0">
                <a:solidFill>
                  <a:prstClr val="black">
                    <a:lumMod val="75000"/>
                    <a:lumOff val="25000"/>
                  </a:prstClr>
                </a:solidFill>
              </a:rPr>
              <a:t>natural rate of unemployment</a:t>
            </a:r>
            <a:r>
              <a:rPr lang="en-ZA" sz="2000" dirty="0">
                <a:solidFill>
                  <a:prstClr val="black">
                    <a:lumMod val="75000"/>
                    <a:lumOff val="25000"/>
                  </a:prstClr>
                </a:solidFill>
              </a:rPr>
              <a:t> was also tested, as a potentially insulated metric</a:t>
            </a:r>
          </a:p>
          <a:p>
            <a:pPr algn="just"/>
            <a:r>
              <a:rPr lang="en-ZA" sz="2000" dirty="0">
                <a:solidFill>
                  <a:prstClr val="black">
                    <a:lumMod val="75000"/>
                    <a:lumOff val="25000"/>
                  </a:prstClr>
                </a:solidFill>
              </a:rPr>
              <a:t>Other analyses suggest the Phillips curve may hold for the United States in the short run but not the long run; all available time horizons will be tested</a:t>
            </a:r>
          </a:p>
        </p:txBody>
      </p:sp>
      <p:grpSp>
        <p:nvGrpSpPr>
          <p:cNvPr id="15" name="Group 14">
            <a:extLst>
              <a:ext uri="{FF2B5EF4-FFF2-40B4-BE49-F238E27FC236}">
                <a16:creationId xmlns:a16="http://schemas.microsoft.com/office/drawing/2014/main" id="{8507F457-A210-489D-80BD-E7A1DD57FD6B}"/>
              </a:ext>
            </a:extLst>
          </p:cNvPr>
          <p:cNvGrpSpPr/>
          <p:nvPr/>
        </p:nvGrpSpPr>
        <p:grpSpPr>
          <a:xfrm>
            <a:off x="9642577" y="6321408"/>
            <a:ext cx="1733183" cy="418919"/>
            <a:chOff x="9669472" y="6321408"/>
            <a:chExt cx="1733183" cy="418919"/>
          </a:xfrm>
        </p:grpSpPr>
        <p:pic>
          <p:nvPicPr>
            <p:cNvPr id="16" name="Picture 15">
              <a:extLst>
                <a:ext uri="{FF2B5EF4-FFF2-40B4-BE49-F238E27FC236}">
                  <a16:creationId xmlns:a16="http://schemas.microsoft.com/office/drawing/2014/main" id="{C12708B1-6DA4-4EC9-8367-015C14FAB2DB}"/>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17" name="Picture 2">
              <a:extLst>
                <a:ext uri="{FF2B5EF4-FFF2-40B4-BE49-F238E27FC236}">
                  <a16:creationId xmlns:a16="http://schemas.microsoft.com/office/drawing/2014/main" id="{64C10FAD-0CED-4136-8613-8C6CD8A42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1090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E9C624A6-4608-466E-A191-502FABFC4197}"/>
              </a:ext>
            </a:extLst>
          </p:cNvPr>
          <p:cNvPicPr>
            <a:picLocks noChangeAspect="1"/>
          </p:cNvPicPr>
          <p:nvPr/>
        </p:nvPicPr>
        <p:blipFill>
          <a:blip r:embed="rId2"/>
          <a:stretch>
            <a:fillRect/>
          </a:stretch>
        </p:blipFill>
        <p:spPr>
          <a:xfrm>
            <a:off x="1425327" y="1011943"/>
            <a:ext cx="9728275" cy="5666992"/>
          </a:xfrm>
          <a:prstGeom prst="rect">
            <a:avLst/>
          </a:prstGeom>
        </p:spPr>
      </p:pic>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2000" y="334026"/>
            <a:ext cx="9131100"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Underlying Calculations</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377434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6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2000" y="334026"/>
            <a:ext cx="9131100"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Analysis: Phillips Curves by Decade</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5516064"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09017486-31E4-41BC-B07F-321E479D6B62}"/>
              </a:ext>
            </a:extLst>
          </p:cNvPr>
          <p:cNvSpPr>
            <a:spLocks noGrp="1"/>
          </p:cNvSpPr>
          <p:nvPr>
            <p:ph sz="half" idx="1"/>
          </p:nvPr>
        </p:nvSpPr>
        <p:spPr>
          <a:xfrm>
            <a:off x="432000" y="983699"/>
            <a:ext cx="6024436" cy="1930478"/>
          </a:xfrm>
        </p:spPr>
        <p:txBody>
          <a:bodyPr/>
          <a:lstStyle/>
          <a:p>
            <a:pPr algn="just"/>
            <a:r>
              <a:rPr lang="en-ZA" sz="2000" dirty="0"/>
              <a:t>Visual evidence for the standard Phillips curve centers around the 1960s</a:t>
            </a:r>
            <a:endParaRPr lang="en-ZA" sz="700" dirty="0"/>
          </a:p>
          <a:p>
            <a:pPr algn="just"/>
            <a:r>
              <a:rPr lang="en-ZA" sz="2000" dirty="0"/>
              <a:t>However, the correlation is rare across other tested time horizons, which ranged from 5 to 69 years</a:t>
            </a:r>
            <a:endParaRPr lang="en-ZA" sz="1400" dirty="0"/>
          </a:p>
        </p:txBody>
      </p:sp>
      <p:pic>
        <p:nvPicPr>
          <p:cNvPr id="8" name="Picture 7" descr="A close up of a map&#10;&#10;Description automatically generated">
            <a:extLst>
              <a:ext uri="{FF2B5EF4-FFF2-40B4-BE49-F238E27FC236}">
                <a16:creationId xmlns:a16="http://schemas.microsoft.com/office/drawing/2014/main" id="{93136506-E83B-43E9-A70A-0C885AA03DDB}"/>
              </a:ext>
            </a:extLst>
          </p:cNvPr>
          <p:cNvPicPr>
            <a:picLocks noChangeAspect="1"/>
          </p:cNvPicPr>
          <p:nvPr/>
        </p:nvPicPr>
        <p:blipFill>
          <a:blip r:embed="rId2"/>
          <a:stretch>
            <a:fillRect/>
          </a:stretch>
        </p:blipFill>
        <p:spPr>
          <a:xfrm>
            <a:off x="432000" y="2706101"/>
            <a:ext cx="6024441" cy="3681604"/>
          </a:xfrm>
          <a:prstGeom prst="rect">
            <a:avLst/>
          </a:prstGeom>
        </p:spPr>
      </p:pic>
      <p:pic>
        <p:nvPicPr>
          <p:cNvPr id="17" name="Picture 16" descr="A close up of a map&#10;&#10;Description automatically generated">
            <a:extLst>
              <a:ext uri="{FF2B5EF4-FFF2-40B4-BE49-F238E27FC236}">
                <a16:creationId xmlns:a16="http://schemas.microsoft.com/office/drawing/2014/main" id="{13A74D66-9A69-4A8F-83A7-D8AB748768FE}"/>
              </a:ext>
            </a:extLst>
          </p:cNvPr>
          <p:cNvPicPr>
            <a:picLocks noChangeAspect="1"/>
          </p:cNvPicPr>
          <p:nvPr/>
        </p:nvPicPr>
        <p:blipFill>
          <a:blip r:embed="rId3"/>
          <a:stretch>
            <a:fillRect/>
          </a:stretch>
        </p:blipFill>
        <p:spPr>
          <a:xfrm>
            <a:off x="6858005" y="249324"/>
            <a:ext cx="5142625" cy="3142715"/>
          </a:xfrm>
          <a:prstGeom prst="rect">
            <a:avLst/>
          </a:prstGeom>
        </p:spPr>
      </p:pic>
      <p:pic>
        <p:nvPicPr>
          <p:cNvPr id="24" name="Picture 23" descr="A close up of a map&#10;&#10;Description automatically generated">
            <a:extLst>
              <a:ext uri="{FF2B5EF4-FFF2-40B4-BE49-F238E27FC236}">
                <a16:creationId xmlns:a16="http://schemas.microsoft.com/office/drawing/2014/main" id="{FE956AC3-2D6E-40EB-8BC4-B0BAB0ADFC01}"/>
              </a:ext>
            </a:extLst>
          </p:cNvPr>
          <p:cNvPicPr>
            <a:picLocks noChangeAspect="1"/>
          </p:cNvPicPr>
          <p:nvPr/>
        </p:nvPicPr>
        <p:blipFill>
          <a:blip r:embed="rId4"/>
          <a:stretch>
            <a:fillRect/>
          </a:stretch>
        </p:blipFill>
        <p:spPr>
          <a:xfrm>
            <a:off x="6858005" y="3497883"/>
            <a:ext cx="5142626" cy="3142716"/>
          </a:xfrm>
          <a:prstGeom prst="rect">
            <a:avLst/>
          </a:prstGeom>
        </p:spPr>
      </p:pic>
    </p:spTree>
    <p:extLst>
      <p:ext uri="{BB962C8B-B14F-4D97-AF65-F5344CB8AC3E}">
        <p14:creationId xmlns:p14="http://schemas.microsoft.com/office/powerpoint/2010/main" val="256837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1999" y="334026"/>
            <a:ext cx="10759821"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Modified Phillips Curves: Modeling Expected Inflation Scenarios</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10157732"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3">
                <a:extLst>
                  <a:ext uri="{FF2B5EF4-FFF2-40B4-BE49-F238E27FC236}">
                    <a16:creationId xmlns:a16="http://schemas.microsoft.com/office/drawing/2014/main" id="{09017486-31E4-41BC-B07F-321E479D6B62}"/>
                  </a:ext>
                </a:extLst>
              </p:cNvPr>
              <p:cNvSpPr>
                <a:spLocks noGrp="1"/>
              </p:cNvSpPr>
              <p:nvPr>
                <p:ph sz="half" idx="1"/>
              </p:nvPr>
            </p:nvSpPr>
            <p:spPr>
              <a:xfrm>
                <a:off x="466724" y="880977"/>
                <a:ext cx="11376929" cy="758979"/>
              </a:xfrm>
            </p:spPr>
            <p:txBody>
              <a:bodyPr/>
              <a:lstStyle/>
              <a:p>
                <a:pPr marL="0" indent="0" algn="just">
                  <a:spcBef>
                    <a:spcPts val="600"/>
                  </a:spcBef>
                  <a:buNone/>
                </a:pPr>
                <a:r>
                  <a:rPr lang="en-ZA" sz="2000" dirty="0"/>
                  <a:t>Varied expected inflation scenarios displayed significantly different results, but all in the same direction</a:t>
                </a:r>
              </a:p>
              <a:p>
                <a:pPr marL="0" indent="0" algn="just">
                  <a:spcBef>
                    <a:spcPts val="600"/>
                  </a:spcBef>
                  <a:buNone/>
                </a:pPr>
                <a:r>
                  <a:rPr lang="en-ZA" dirty="0"/>
                  <a:t>Expected inflation was calculated as: </a:t>
                </a:r>
                <a14:m>
                  <m:oMath xmlns:m="http://schemas.openxmlformats.org/officeDocument/2006/math">
                    <m:sSub>
                      <m:sSubPr>
                        <m:ctrlPr>
                          <a:rPr lang="en-ZA" i="1" smtClean="0">
                            <a:latin typeface="Cambria Math" panose="02040503050406030204" pitchFamily="18" charset="0"/>
                          </a:rPr>
                        </m:ctrlPr>
                      </m:sSubPr>
                      <m:e>
                        <m:r>
                          <a:rPr lang="en-ZA"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𝑒</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𝑛</m:t>
                            </m:r>
                          </m:sub>
                        </m:sSub>
                      </m:e>
                    </m:d>
                  </m:oMath>
                </a14:m>
                <a:r>
                  <a:rPr lang="en-ZA" dirty="0">
                    <a:solidFill>
                      <a:prstClr val="black">
                        <a:lumMod val="75000"/>
                        <a:lumOff val="25000"/>
                      </a:prstClr>
                    </a:solidFill>
                  </a:rPr>
                  <a:t>, where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ZA" dirty="0">
                    <a:solidFill>
                      <a:prstClr val="black">
                        <a:lumMod val="75000"/>
                        <a:lumOff val="25000"/>
                      </a:prstClr>
                    </a:solidFill>
                  </a:rPr>
                  <a:t> is a response parameter (shown as B)</a:t>
                </a:r>
                <a:endParaRPr lang="en-ZA" sz="1200" dirty="0"/>
              </a:p>
            </p:txBody>
          </p:sp>
        </mc:Choice>
        <mc:Fallback xmlns="">
          <p:sp>
            <p:nvSpPr>
              <p:cNvPr id="18" name="Content Placeholder 3">
                <a:extLst>
                  <a:ext uri="{FF2B5EF4-FFF2-40B4-BE49-F238E27FC236}">
                    <a16:creationId xmlns:a16="http://schemas.microsoft.com/office/drawing/2014/main" id="{09017486-31E4-41BC-B07F-321E479D6B62}"/>
                  </a:ext>
                </a:extLst>
              </p:cNvPr>
              <p:cNvSpPr>
                <a:spLocks noGrp="1" noRot="1" noChangeAspect="1" noMove="1" noResize="1" noEditPoints="1" noAdjustHandles="1" noChangeArrowheads="1" noChangeShapeType="1" noTextEdit="1"/>
              </p:cNvSpPr>
              <p:nvPr>
                <p:ph sz="half" idx="1"/>
              </p:nvPr>
            </p:nvSpPr>
            <p:spPr>
              <a:xfrm>
                <a:off x="466724" y="880977"/>
                <a:ext cx="11376929" cy="758979"/>
              </a:xfrm>
              <a:blipFill>
                <a:blip r:embed="rId2"/>
                <a:stretch>
                  <a:fillRect b="-30645"/>
                </a:stretch>
              </a:blipFill>
            </p:spPr>
            <p:txBody>
              <a:bodyPr/>
              <a:lstStyle/>
              <a:p>
                <a:r>
                  <a:rPr lang="en-US">
                    <a:noFill/>
                  </a:rPr>
                  <a:t> </a:t>
                </a:r>
              </a:p>
            </p:txBody>
          </p:sp>
        </mc:Fallback>
      </mc:AlternateContent>
      <p:pic>
        <p:nvPicPr>
          <p:cNvPr id="3" name="Picture 2" descr="A close up of a map&#10;&#10;Description automatically generated">
            <a:extLst>
              <a:ext uri="{FF2B5EF4-FFF2-40B4-BE49-F238E27FC236}">
                <a16:creationId xmlns:a16="http://schemas.microsoft.com/office/drawing/2014/main" id="{E41EE4D8-0029-471D-9680-390749030B53}"/>
              </a:ext>
            </a:extLst>
          </p:cNvPr>
          <p:cNvPicPr>
            <a:picLocks noChangeAspect="1"/>
          </p:cNvPicPr>
          <p:nvPr/>
        </p:nvPicPr>
        <p:blipFill>
          <a:blip r:embed="rId3"/>
          <a:stretch>
            <a:fillRect/>
          </a:stretch>
        </p:blipFill>
        <p:spPr>
          <a:xfrm>
            <a:off x="273272" y="1969338"/>
            <a:ext cx="5818206" cy="4368491"/>
          </a:xfrm>
          <a:prstGeom prst="rect">
            <a:avLst/>
          </a:prstGeom>
        </p:spPr>
      </p:pic>
      <p:pic>
        <p:nvPicPr>
          <p:cNvPr id="5" name="Picture 4" descr="A close up of a map&#10;&#10;Description automatically generated">
            <a:extLst>
              <a:ext uri="{FF2B5EF4-FFF2-40B4-BE49-F238E27FC236}">
                <a16:creationId xmlns:a16="http://schemas.microsoft.com/office/drawing/2014/main" id="{1A1E0BB1-6188-4A2D-A3EB-1F8F145701A6}"/>
              </a:ext>
            </a:extLst>
          </p:cNvPr>
          <p:cNvPicPr>
            <a:picLocks noChangeAspect="1"/>
          </p:cNvPicPr>
          <p:nvPr/>
        </p:nvPicPr>
        <p:blipFill>
          <a:blip r:embed="rId4"/>
          <a:stretch>
            <a:fillRect/>
          </a:stretch>
        </p:blipFill>
        <p:spPr>
          <a:xfrm>
            <a:off x="6334302" y="1969338"/>
            <a:ext cx="5818207" cy="4368492"/>
          </a:xfrm>
          <a:prstGeom prst="rect">
            <a:avLst/>
          </a:prstGeom>
        </p:spPr>
      </p:pic>
      <p:sp>
        <p:nvSpPr>
          <p:cNvPr id="19" name="Rectangle 18">
            <a:extLst>
              <a:ext uri="{FF2B5EF4-FFF2-40B4-BE49-F238E27FC236}">
                <a16:creationId xmlns:a16="http://schemas.microsoft.com/office/drawing/2014/main" id="{FAC672FB-69E7-42E7-8819-4C1FDD5AF920}"/>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5">
            <a:extLst>
              <a:ext uri="{FF2B5EF4-FFF2-40B4-BE49-F238E27FC236}">
                <a16:creationId xmlns:a16="http://schemas.microsoft.com/office/drawing/2014/main" id="{810F7116-7994-409A-8AB8-922A402CF759}"/>
              </a:ext>
            </a:extLst>
          </p:cNvPr>
          <p:cNvSpPr>
            <a:spLocks noGrp="1"/>
          </p:cNvSpPr>
          <p:nvPr>
            <p:ph type="sldNum" sz="quarter" idx="34"/>
          </p:nvPr>
        </p:nvSpPr>
        <p:spPr>
          <a:xfrm>
            <a:off x="11447502" y="6401750"/>
            <a:ext cx="278418" cy="274324"/>
          </a:xfrm>
        </p:spPr>
        <p:txBody>
          <a:bodyPr/>
          <a:lstStyle/>
          <a:p>
            <a:fld id="{19B51A1E-902D-48AF-9020-955120F399B6}" type="slidenum">
              <a:rPr lang="en-ZA" smtClean="0"/>
              <a:pPr/>
              <a:t>6</a:t>
            </a:fld>
            <a:endParaRPr lang="en-ZA" dirty="0"/>
          </a:p>
        </p:txBody>
      </p:sp>
      <p:grpSp>
        <p:nvGrpSpPr>
          <p:cNvPr id="21" name="Group 20">
            <a:extLst>
              <a:ext uri="{FF2B5EF4-FFF2-40B4-BE49-F238E27FC236}">
                <a16:creationId xmlns:a16="http://schemas.microsoft.com/office/drawing/2014/main" id="{AD710A44-1CEF-400E-8AB3-FD01CE05CE0F}"/>
              </a:ext>
            </a:extLst>
          </p:cNvPr>
          <p:cNvGrpSpPr/>
          <p:nvPr/>
        </p:nvGrpSpPr>
        <p:grpSpPr>
          <a:xfrm>
            <a:off x="9642577" y="6321408"/>
            <a:ext cx="1733183" cy="418919"/>
            <a:chOff x="9669472" y="6321408"/>
            <a:chExt cx="1733183" cy="418919"/>
          </a:xfrm>
        </p:grpSpPr>
        <p:pic>
          <p:nvPicPr>
            <p:cNvPr id="22" name="Picture 21">
              <a:extLst>
                <a:ext uri="{FF2B5EF4-FFF2-40B4-BE49-F238E27FC236}">
                  <a16:creationId xmlns:a16="http://schemas.microsoft.com/office/drawing/2014/main" id="{F7885FA9-8EEA-417A-9AAB-624ACACE96B5}"/>
                </a:ext>
              </a:extLst>
            </p:cNvPr>
            <p:cNvPicPr>
              <a:picLocks noChangeAspect="1"/>
            </p:cNvPicPr>
            <p:nvPr/>
          </p:nvPicPr>
          <p:blipFill>
            <a:blip r:embed="rId5"/>
            <a:stretch>
              <a:fillRect/>
            </a:stretch>
          </p:blipFill>
          <p:spPr>
            <a:xfrm>
              <a:off x="9669472" y="6321408"/>
              <a:ext cx="1733183" cy="418919"/>
            </a:xfrm>
            <a:prstGeom prst="rect">
              <a:avLst/>
            </a:prstGeom>
            <a:effectLst/>
          </p:spPr>
        </p:pic>
        <p:pic>
          <p:nvPicPr>
            <p:cNvPr id="23" name="Picture 2">
              <a:extLst>
                <a:ext uri="{FF2B5EF4-FFF2-40B4-BE49-F238E27FC236}">
                  <a16:creationId xmlns:a16="http://schemas.microsoft.com/office/drawing/2014/main" id="{B1E26D94-529A-4878-B780-7C1154B4EAC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7733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16F723-F487-4726-8B39-D00731FB102F}"/>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ZA" smtClean="0"/>
              <a:pPr/>
              <a:t>7</a:t>
            </a:fld>
            <a:endParaRPr lang="en-ZA" dirty="0"/>
          </a:p>
        </p:txBody>
      </p:sp>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2000" y="334026"/>
            <a:ext cx="9131100"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Comparing U3 and U6 Unemployment Rates</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47148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3">
            <a:extLst>
              <a:ext uri="{FF2B5EF4-FFF2-40B4-BE49-F238E27FC236}">
                <a16:creationId xmlns:a16="http://schemas.microsoft.com/office/drawing/2014/main" id="{9279B9BD-6C3D-413A-8A13-371B1DB5BC84}"/>
              </a:ext>
            </a:extLst>
          </p:cNvPr>
          <p:cNvSpPr>
            <a:spLocks noGrp="1"/>
          </p:cNvSpPr>
          <p:nvPr>
            <p:ph sz="half" idx="1"/>
          </p:nvPr>
        </p:nvSpPr>
        <p:spPr>
          <a:xfrm>
            <a:off x="432000" y="969404"/>
            <a:ext cx="11385751" cy="2106188"/>
          </a:xfrm>
        </p:spPr>
        <p:txBody>
          <a:bodyPr/>
          <a:lstStyle/>
          <a:p>
            <a:pPr marL="0" indent="0" algn="just">
              <a:buNone/>
            </a:pPr>
            <a:r>
              <a:rPr lang="en-ZA" sz="2400" dirty="0">
                <a:latin typeface="+mj-lt"/>
              </a:rPr>
              <a:t>The choice of U3 or U6 drove no significant change in the short run or the long run</a:t>
            </a:r>
          </a:p>
          <a:p>
            <a:pPr marL="0" indent="0" algn="just">
              <a:buNone/>
            </a:pPr>
            <a:r>
              <a:rPr lang="en-ZA" dirty="0"/>
              <a:t>U6 captures a larger part of the non-working population, but tracks well with U3 over time</a:t>
            </a:r>
          </a:p>
        </p:txBody>
      </p:sp>
      <p:grpSp>
        <p:nvGrpSpPr>
          <p:cNvPr id="18" name="Group 17">
            <a:extLst>
              <a:ext uri="{FF2B5EF4-FFF2-40B4-BE49-F238E27FC236}">
                <a16:creationId xmlns:a16="http://schemas.microsoft.com/office/drawing/2014/main" id="{0DE868DB-595A-4909-A233-D1890F019079}"/>
              </a:ext>
            </a:extLst>
          </p:cNvPr>
          <p:cNvGrpSpPr/>
          <p:nvPr/>
        </p:nvGrpSpPr>
        <p:grpSpPr>
          <a:xfrm>
            <a:off x="9642577" y="6321408"/>
            <a:ext cx="1733183" cy="418919"/>
            <a:chOff x="9669472" y="6321408"/>
            <a:chExt cx="1733183" cy="418919"/>
          </a:xfrm>
        </p:grpSpPr>
        <p:pic>
          <p:nvPicPr>
            <p:cNvPr id="19" name="Picture 18">
              <a:extLst>
                <a:ext uri="{FF2B5EF4-FFF2-40B4-BE49-F238E27FC236}">
                  <a16:creationId xmlns:a16="http://schemas.microsoft.com/office/drawing/2014/main" id="{749FFEE9-FE65-4108-9AC7-343DDD246B36}"/>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20" name="Picture 2">
              <a:extLst>
                <a:ext uri="{FF2B5EF4-FFF2-40B4-BE49-F238E27FC236}">
                  <a16:creationId xmlns:a16="http://schemas.microsoft.com/office/drawing/2014/main" id="{A1B89F36-3903-4ADF-8833-B02D580149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descr="A picture containing text, photo, sky, wall&#10;&#10;Description automatically generated">
            <a:extLst>
              <a:ext uri="{FF2B5EF4-FFF2-40B4-BE49-F238E27FC236}">
                <a16:creationId xmlns:a16="http://schemas.microsoft.com/office/drawing/2014/main" id="{39DF3394-E31B-4374-A451-CDF77EC529B5}"/>
              </a:ext>
            </a:extLst>
          </p:cNvPr>
          <p:cNvPicPr>
            <a:picLocks noChangeAspect="1"/>
          </p:cNvPicPr>
          <p:nvPr/>
        </p:nvPicPr>
        <p:blipFill>
          <a:blip r:embed="rId4"/>
          <a:stretch>
            <a:fillRect/>
          </a:stretch>
        </p:blipFill>
        <p:spPr>
          <a:xfrm>
            <a:off x="6238943" y="2325197"/>
            <a:ext cx="5780885" cy="3801614"/>
          </a:xfrm>
          <a:prstGeom prst="rect">
            <a:avLst/>
          </a:prstGeom>
        </p:spPr>
      </p:pic>
      <p:pic>
        <p:nvPicPr>
          <p:cNvPr id="8" name="Picture 7" descr="A picture containing text, sky, photo, wall&#10;&#10;Description automatically generated">
            <a:extLst>
              <a:ext uri="{FF2B5EF4-FFF2-40B4-BE49-F238E27FC236}">
                <a16:creationId xmlns:a16="http://schemas.microsoft.com/office/drawing/2014/main" id="{81A55696-2CF3-49F6-9347-A055326078A8}"/>
              </a:ext>
            </a:extLst>
          </p:cNvPr>
          <p:cNvPicPr>
            <a:picLocks noChangeAspect="1"/>
          </p:cNvPicPr>
          <p:nvPr/>
        </p:nvPicPr>
        <p:blipFill>
          <a:blip r:embed="rId5"/>
          <a:stretch>
            <a:fillRect/>
          </a:stretch>
        </p:blipFill>
        <p:spPr>
          <a:xfrm>
            <a:off x="181672" y="2325196"/>
            <a:ext cx="5776254" cy="3798784"/>
          </a:xfrm>
          <a:prstGeom prst="rect">
            <a:avLst/>
          </a:prstGeom>
        </p:spPr>
      </p:pic>
      <p:cxnSp>
        <p:nvCxnSpPr>
          <p:cNvPr id="22" name="Straight Connector 21">
            <a:extLst>
              <a:ext uri="{FF2B5EF4-FFF2-40B4-BE49-F238E27FC236}">
                <a16:creationId xmlns:a16="http://schemas.microsoft.com/office/drawing/2014/main" id="{A4986292-E121-45F9-874D-5E5C58E837C0}"/>
              </a:ext>
            </a:extLst>
          </p:cNvPr>
          <p:cNvCxnSpPr>
            <a:cxnSpLocks/>
          </p:cNvCxnSpPr>
          <p:nvPr/>
        </p:nvCxnSpPr>
        <p:spPr>
          <a:xfrm>
            <a:off x="466725" y="864165"/>
            <a:ext cx="7074898"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6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16F723-F487-4726-8B39-D00731FB102F}"/>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ZA" smtClean="0"/>
              <a:pPr/>
              <a:t>8</a:t>
            </a:fld>
            <a:endParaRPr lang="en-ZA" dirty="0"/>
          </a:p>
        </p:txBody>
      </p:sp>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2000" y="334026"/>
            <a:ext cx="9131100"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Linear Regression Models</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407914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503EA5E-8B60-4416-81F2-F11688BAF8FA}"/>
              </a:ext>
            </a:extLst>
          </p:cNvPr>
          <p:cNvGrpSpPr/>
          <p:nvPr/>
        </p:nvGrpSpPr>
        <p:grpSpPr>
          <a:xfrm>
            <a:off x="9642577" y="6321408"/>
            <a:ext cx="1733183" cy="418919"/>
            <a:chOff x="9669472" y="6321408"/>
            <a:chExt cx="1733183" cy="418919"/>
          </a:xfrm>
        </p:grpSpPr>
        <p:pic>
          <p:nvPicPr>
            <p:cNvPr id="21" name="Picture 20">
              <a:extLst>
                <a:ext uri="{FF2B5EF4-FFF2-40B4-BE49-F238E27FC236}">
                  <a16:creationId xmlns:a16="http://schemas.microsoft.com/office/drawing/2014/main" id="{88FF9F22-45E3-42C2-93A0-A28BD75FB40F}"/>
                </a:ext>
              </a:extLst>
            </p:cNvPr>
            <p:cNvPicPr>
              <a:picLocks noChangeAspect="1"/>
            </p:cNvPicPr>
            <p:nvPr/>
          </p:nvPicPr>
          <p:blipFill>
            <a:blip r:embed="rId2"/>
            <a:stretch>
              <a:fillRect/>
            </a:stretch>
          </p:blipFill>
          <p:spPr>
            <a:xfrm>
              <a:off x="9669472" y="6321408"/>
              <a:ext cx="1733183" cy="418919"/>
            </a:xfrm>
            <a:prstGeom prst="rect">
              <a:avLst/>
            </a:prstGeom>
            <a:effectLst/>
          </p:spPr>
        </p:pic>
        <p:pic>
          <p:nvPicPr>
            <p:cNvPr id="22" name="Picture 2">
              <a:extLst>
                <a:ext uri="{FF2B5EF4-FFF2-40B4-BE49-F238E27FC236}">
                  <a16:creationId xmlns:a16="http://schemas.microsoft.com/office/drawing/2014/main" id="{A19CAFC0-DAC0-42F4-B870-5127095751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a:extLst>
              <a:ext uri="{FF2B5EF4-FFF2-40B4-BE49-F238E27FC236}">
                <a16:creationId xmlns:a16="http://schemas.microsoft.com/office/drawing/2014/main" id="{A96B4860-131F-4B44-A05E-A75555E983F8}"/>
              </a:ext>
            </a:extLst>
          </p:cNvPr>
          <p:cNvPicPr>
            <a:picLocks noChangeAspect="1"/>
          </p:cNvPicPr>
          <p:nvPr/>
        </p:nvPicPr>
        <p:blipFill>
          <a:blip r:embed="rId4"/>
          <a:stretch>
            <a:fillRect/>
          </a:stretch>
        </p:blipFill>
        <p:spPr>
          <a:xfrm>
            <a:off x="122065" y="1399516"/>
            <a:ext cx="12008203" cy="4399953"/>
          </a:xfrm>
          <a:prstGeom prst="rect">
            <a:avLst/>
          </a:prstGeom>
        </p:spPr>
      </p:pic>
      <p:sp>
        <p:nvSpPr>
          <p:cNvPr id="5" name="Rectangle 4">
            <a:extLst>
              <a:ext uri="{FF2B5EF4-FFF2-40B4-BE49-F238E27FC236}">
                <a16:creationId xmlns:a16="http://schemas.microsoft.com/office/drawing/2014/main" id="{0E3C71B7-0E00-4894-B4EB-8204B953D66F}"/>
              </a:ext>
            </a:extLst>
          </p:cNvPr>
          <p:cNvSpPr/>
          <p:nvPr/>
        </p:nvSpPr>
        <p:spPr>
          <a:xfrm>
            <a:off x="136382" y="6346201"/>
            <a:ext cx="9340169" cy="338554"/>
          </a:xfrm>
          <a:prstGeom prst="rect">
            <a:avLst/>
          </a:prstGeom>
        </p:spPr>
        <p:txBody>
          <a:bodyPr wrap="square">
            <a:spAutoFit/>
          </a:bodyPr>
          <a:lstStyle/>
          <a:p>
            <a:pPr algn="just"/>
            <a:r>
              <a:rPr lang="en-US" sz="1600" dirty="0"/>
              <a:t>Columns:  (1) 1950s  (2) 1960s  (3) 1970s  (4) 1980s  (5) 1990s  (6) 2000s  (7) 2010-2017  (8) 1950-2017</a:t>
            </a:r>
          </a:p>
        </p:txBody>
      </p:sp>
    </p:spTree>
    <p:extLst>
      <p:ext uri="{BB962C8B-B14F-4D97-AF65-F5344CB8AC3E}">
        <p14:creationId xmlns:p14="http://schemas.microsoft.com/office/powerpoint/2010/main" val="106947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FEEF8A-8E33-4ADA-AEA1-486573083DB6}"/>
              </a:ext>
            </a:extLst>
          </p:cNvPr>
          <p:cNvPicPr>
            <a:picLocks noChangeAspect="1"/>
          </p:cNvPicPr>
          <p:nvPr/>
        </p:nvPicPr>
        <p:blipFill>
          <a:blip r:embed="rId2"/>
          <a:stretch>
            <a:fillRect/>
          </a:stretch>
        </p:blipFill>
        <p:spPr>
          <a:xfrm>
            <a:off x="147957" y="1040848"/>
            <a:ext cx="11947869" cy="5108744"/>
          </a:xfrm>
          <a:prstGeom prst="rect">
            <a:avLst/>
          </a:prstGeom>
        </p:spPr>
      </p:pic>
      <p:sp>
        <p:nvSpPr>
          <p:cNvPr id="11" name="Rectangle 10">
            <a:extLst>
              <a:ext uri="{FF2B5EF4-FFF2-40B4-BE49-F238E27FC236}">
                <a16:creationId xmlns:a16="http://schemas.microsoft.com/office/drawing/2014/main" id="{3316F723-F487-4726-8B39-D00731FB102F}"/>
              </a:ext>
            </a:extLst>
          </p:cNvPr>
          <p:cNvSpPr/>
          <p:nvPr/>
        </p:nvSpPr>
        <p:spPr>
          <a:xfrm>
            <a:off x="11407146" y="6356349"/>
            <a:ext cx="784854" cy="365125"/>
          </a:xfrm>
          <a:prstGeom prst="rect">
            <a:avLst/>
          </a:prstGeom>
          <a:solidFill>
            <a:srgbClr val="226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ZA" smtClean="0"/>
              <a:pPr/>
              <a:t>9</a:t>
            </a:fld>
            <a:endParaRPr lang="en-ZA" dirty="0"/>
          </a:p>
        </p:txBody>
      </p:sp>
      <p:grpSp>
        <p:nvGrpSpPr>
          <p:cNvPr id="12" name="Group 11">
            <a:extLst>
              <a:ext uri="{FF2B5EF4-FFF2-40B4-BE49-F238E27FC236}">
                <a16:creationId xmlns:a16="http://schemas.microsoft.com/office/drawing/2014/main" id="{E95D1D01-5932-4A01-ABB7-5E03939EDC85}"/>
              </a:ext>
            </a:extLst>
          </p:cNvPr>
          <p:cNvGrpSpPr/>
          <p:nvPr/>
        </p:nvGrpSpPr>
        <p:grpSpPr>
          <a:xfrm>
            <a:off x="0" y="0"/>
            <a:ext cx="12200280" cy="6858000"/>
            <a:chOff x="0" y="0"/>
            <a:chExt cx="12200280" cy="6858000"/>
          </a:xfrm>
        </p:grpSpPr>
        <p:cxnSp>
          <p:nvCxnSpPr>
            <p:cNvPr id="13" name="Straight Connector 12">
              <a:extLst>
                <a:ext uri="{FF2B5EF4-FFF2-40B4-BE49-F238E27FC236}">
                  <a16:creationId xmlns:a16="http://schemas.microsoft.com/office/drawing/2014/main" id="{EE9B7BBC-6AB8-413D-BD62-536D76E450AD}"/>
                </a:ext>
              </a:extLst>
            </p:cNvPr>
            <p:cNvCxnSpPr>
              <a:cxnSpLocks/>
            </p:cNvCxnSpPr>
            <p:nvPr userDrawn="1"/>
          </p:nvCxnSpPr>
          <p:spPr>
            <a:xfrm flipH="1">
              <a:off x="0" y="31288"/>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766992-3AF2-497B-AE2F-1B7470348A01}"/>
                </a:ext>
              </a:extLst>
            </p:cNvPr>
            <p:cNvCxnSpPr>
              <a:cxnSpLocks/>
            </p:cNvCxnSpPr>
            <p:nvPr userDrawn="1"/>
          </p:nvCxnSpPr>
          <p:spPr>
            <a:xfrm flipH="1">
              <a:off x="8280" y="6826712"/>
              <a:ext cx="12192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D3E87-A42D-4A4B-9EFE-84576DDCFF0D}"/>
                </a:ext>
              </a:extLst>
            </p:cNvPr>
            <p:cNvCxnSpPr>
              <a:cxnSpLocks/>
            </p:cNvCxnSpPr>
            <p:nvPr userDrawn="1"/>
          </p:nvCxnSpPr>
          <p:spPr>
            <a:xfrm>
              <a:off x="30447" y="0"/>
              <a:ext cx="0" cy="6858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99F788CB-D175-4EB8-90A9-98B84B5E989B}"/>
              </a:ext>
            </a:extLst>
          </p:cNvPr>
          <p:cNvSpPr txBox="1">
            <a:spLocks/>
          </p:cNvSpPr>
          <p:nvPr/>
        </p:nvSpPr>
        <p:spPr>
          <a:xfrm>
            <a:off x="432000" y="334026"/>
            <a:ext cx="9131100" cy="432000"/>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r>
              <a:rPr lang="en-ZA" cap="none" spc="0" dirty="0"/>
              <a:t>Nonlinear Regression Models</a:t>
            </a:r>
          </a:p>
        </p:txBody>
      </p:sp>
      <p:cxnSp>
        <p:nvCxnSpPr>
          <p:cNvPr id="9" name="Straight Connector 8">
            <a:extLst>
              <a:ext uri="{FF2B5EF4-FFF2-40B4-BE49-F238E27FC236}">
                <a16:creationId xmlns:a16="http://schemas.microsoft.com/office/drawing/2014/main" id="{9DBFC5FE-18D5-4CAA-9C41-63B84A869FBF}"/>
              </a:ext>
            </a:extLst>
          </p:cNvPr>
          <p:cNvCxnSpPr>
            <a:cxnSpLocks/>
          </p:cNvCxnSpPr>
          <p:nvPr/>
        </p:nvCxnSpPr>
        <p:spPr>
          <a:xfrm>
            <a:off x="466725" y="864165"/>
            <a:ext cx="4636498"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503EA5E-8B60-4416-81F2-F11688BAF8FA}"/>
              </a:ext>
            </a:extLst>
          </p:cNvPr>
          <p:cNvGrpSpPr/>
          <p:nvPr/>
        </p:nvGrpSpPr>
        <p:grpSpPr>
          <a:xfrm>
            <a:off x="9642577" y="6321408"/>
            <a:ext cx="1733183" cy="418919"/>
            <a:chOff x="9669472" y="6321408"/>
            <a:chExt cx="1733183" cy="418919"/>
          </a:xfrm>
        </p:grpSpPr>
        <p:pic>
          <p:nvPicPr>
            <p:cNvPr id="21" name="Picture 20">
              <a:extLst>
                <a:ext uri="{FF2B5EF4-FFF2-40B4-BE49-F238E27FC236}">
                  <a16:creationId xmlns:a16="http://schemas.microsoft.com/office/drawing/2014/main" id="{88FF9F22-45E3-42C2-93A0-A28BD75FB40F}"/>
                </a:ext>
              </a:extLst>
            </p:cNvPr>
            <p:cNvPicPr>
              <a:picLocks noChangeAspect="1"/>
            </p:cNvPicPr>
            <p:nvPr/>
          </p:nvPicPr>
          <p:blipFill>
            <a:blip r:embed="rId3"/>
            <a:stretch>
              <a:fillRect/>
            </a:stretch>
          </p:blipFill>
          <p:spPr>
            <a:xfrm>
              <a:off x="9669472" y="6321408"/>
              <a:ext cx="1733183" cy="418919"/>
            </a:xfrm>
            <a:prstGeom prst="rect">
              <a:avLst/>
            </a:prstGeom>
            <a:effectLst/>
          </p:spPr>
        </p:pic>
        <p:pic>
          <p:nvPicPr>
            <p:cNvPr id="22" name="Picture 2">
              <a:extLst>
                <a:ext uri="{FF2B5EF4-FFF2-40B4-BE49-F238E27FC236}">
                  <a16:creationId xmlns:a16="http://schemas.microsoft.com/office/drawing/2014/main" id="{A19CAFC0-DAC0-42F4-B870-5127095751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016" b="26581"/>
            <a:stretch/>
          </p:blipFill>
          <p:spPr bwMode="auto">
            <a:xfrm>
              <a:off x="9687380" y="6454356"/>
              <a:ext cx="1531342" cy="16910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a:extLst>
              <a:ext uri="{FF2B5EF4-FFF2-40B4-BE49-F238E27FC236}">
                <a16:creationId xmlns:a16="http://schemas.microsoft.com/office/drawing/2014/main" id="{0E3C71B7-0E00-4894-B4EB-8204B953D66F}"/>
              </a:ext>
            </a:extLst>
          </p:cNvPr>
          <p:cNvSpPr/>
          <p:nvPr/>
        </p:nvSpPr>
        <p:spPr>
          <a:xfrm>
            <a:off x="136382" y="6346201"/>
            <a:ext cx="9340169" cy="338554"/>
          </a:xfrm>
          <a:prstGeom prst="rect">
            <a:avLst/>
          </a:prstGeom>
        </p:spPr>
        <p:txBody>
          <a:bodyPr wrap="square">
            <a:spAutoFit/>
          </a:bodyPr>
          <a:lstStyle/>
          <a:p>
            <a:pPr algn="just"/>
            <a:r>
              <a:rPr lang="en-US" sz="1600" dirty="0"/>
              <a:t>Columns:  (1) 1950s  (2) 1960s  (3) 1970s  (4) 1980s  (5) 1990s  (6) 2000s  (7) 2010-2017  (8) 1950-2017</a:t>
            </a:r>
          </a:p>
        </p:txBody>
      </p:sp>
    </p:spTree>
    <p:extLst>
      <p:ext uri="{BB962C8B-B14F-4D97-AF65-F5344CB8AC3E}">
        <p14:creationId xmlns:p14="http://schemas.microsoft.com/office/powerpoint/2010/main" val="2153722748"/>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44546A"/>
      </a:dk2>
      <a:lt2>
        <a:srgbClr val="E7E6E6"/>
      </a:lt2>
      <a:accent1>
        <a:srgbClr val="008199"/>
      </a:accent1>
      <a:accent2>
        <a:srgbClr val="FFCE33"/>
      </a:accent2>
      <a:accent3>
        <a:srgbClr val="954F72"/>
      </a:accent3>
      <a:accent4>
        <a:srgbClr val="F09252"/>
      </a:accent4>
      <a:accent5>
        <a:srgbClr val="5B9BD5"/>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ic Presentation Layout_SB - v6" id="{67056ED3-B4C9-43D6-B04E-246645D2F1A5}" vid="{EF913330-EBA1-4EBC-8C4F-D710DC878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934E25-8442-49E9-ABDF-3146C4145F3B}">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www.w3.org/XML/1998/namespace"/>
    <ds:schemaRef ds:uri="http://schemas.openxmlformats.org/package/2006/metadata/core-properties"/>
    <ds:schemaRef ds:uri="http://purl.org/dc/elements/1.1/"/>
    <ds:schemaRef ds:uri="fb0879af-3eba-417a-a55a-ffe6dcd6ca77"/>
    <ds:schemaRef ds:uri="6dc4bcd6-49db-4c07-9060-8acfc67cef9f"/>
    <ds:schemaRef ds:uri="http://schemas.microsoft.com/sharepoint/v3"/>
    <ds:schemaRef ds:uri="http://purl.org/dc/dcmitype/"/>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1256</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Corbel</vt:lpstr>
      <vt:lpstr>Times New Roman</vt:lpstr>
      <vt:lpstr>Office Theme</vt:lpstr>
      <vt:lpstr>Presentation to the U.S. Department of Economics</vt:lpstr>
      <vt:lpstr>PowerPoint Presentation</vt:lpstr>
      <vt:lpstr>Key Theoretical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2019-05-12T14:24:18Z</dcterms:created>
  <dcterms:modified xsi:type="dcterms:W3CDTF">2019-08-27T19:18:55Z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