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rys\Documents\Thinkful%20Lessons\Cory_Lepage_Capston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rys\Documents\Thinkful%20Lessons\Cory_Lepage_Capston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orys\Documents\Thinkful%20Lessons\Cory_Lepage_Capston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orys\Documents\Thinkful%20Lessons\Cory_Lepage_Capstone-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orys\Documents\Thinkful%20Lessons\Cory_Lepage_Capstone-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orys\Documents\Thinkful%20Lessons\Cory_Lepage_Capstone-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Ten</a:t>
            </a:r>
            <a:r>
              <a:rPr lang="en-US" baseline="0"/>
              <a:t> Most Costly Cars (by Make +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overall_costs!$D$2</c:f>
              <c:strCache>
                <c:ptCount val="1"/>
                <c:pt idx="0">
                  <c:v>Total Cost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overall_costs!$C$3:$C$12</c:f>
              <c:strCache>
                <c:ptCount val="10"/>
                <c:pt idx="0">
                  <c:v>Buick Special</c:v>
                </c:pt>
                <c:pt idx="1">
                  <c:v>Ford Tempo</c:v>
                </c:pt>
                <c:pt idx="2">
                  <c:v>Lincoln Zephyr</c:v>
                </c:pt>
                <c:pt idx="3">
                  <c:v>Pontiac Aztek</c:v>
                </c:pt>
                <c:pt idx="4">
                  <c:v>Volkswagen Jetta III</c:v>
                </c:pt>
                <c:pt idx="5">
                  <c:v>Pontiac Daewoo Kalos</c:v>
                </c:pt>
                <c:pt idx="6">
                  <c:v>Audi Quattro</c:v>
                </c:pt>
                <c:pt idx="7">
                  <c:v>Oldsmobile Cutlass</c:v>
                </c:pt>
                <c:pt idx="8">
                  <c:v>Cadillac Brougham</c:v>
                </c:pt>
                <c:pt idx="9">
                  <c:v>GMC Sierra 3500HD</c:v>
                </c:pt>
              </c:strCache>
            </c:strRef>
          </c:cat>
          <c:val>
            <c:numRef>
              <c:f>overall_costs!$D$3:$D$12</c:f>
              <c:numCache>
                <c:formatCode>_("$"* #,##0.00_);_("$"* \(#,##0.00\);_("$"* "-"??_);_(@_)</c:formatCode>
                <c:ptCount val="10"/>
                <c:pt idx="0">
                  <c:v>897</c:v>
                </c:pt>
                <c:pt idx="1">
                  <c:v>891.1</c:v>
                </c:pt>
                <c:pt idx="2">
                  <c:v>890.61</c:v>
                </c:pt>
                <c:pt idx="3">
                  <c:v>879.43</c:v>
                </c:pt>
                <c:pt idx="4">
                  <c:v>874.84</c:v>
                </c:pt>
                <c:pt idx="5">
                  <c:v>873.74</c:v>
                </c:pt>
                <c:pt idx="6">
                  <c:v>872.1</c:v>
                </c:pt>
                <c:pt idx="7">
                  <c:v>855.5</c:v>
                </c:pt>
                <c:pt idx="8">
                  <c:v>854.29</c:v>
                </c:pt>
                <c:pt idx="9">
                  <c:v>852.82</c:v>
                </c:pt>
              </c:numCache>
            </c:numRef>
          </c:val>
          <c:extLst>
            <c:ext xmlns:c16="http://schemas.microsoft.com/office/drawing/2014/chart" uri="{C3380CC4-5D6E-409C-BE32-E72D297353CC}">
              <c16:uniqueId val="{00000000-6F0F-4140-B54A-372DF596D3A0}"/>
            </c:ext>
          </c:extLst>
        </c:ser>
        <c:dLbls>
          <c:dLblPos val="outEnd"/>
          <c:showLegendKey val="0"/>
          <c:showVal val="1"/>
          <c:showCatName val="0"/>
          <c:showSerName val="0"/>
          <c:showPercent val="0"/>
          <c:showBubbleSize val="0"/>
        </c:dLbls>
        <c:gapWidth val="219"/>
        <c:overlap val="-27"/>
        <c:axId val="1590398191"/>
        <c:axId val="1375961695"/>
      </c:barChart>
      <c:catAx>
        <c:axId val="159039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5961695"/>
        <c:crosses val="autoZero"/>
        <c:auto val="1"/>
        <c:lblAlgn val="ctr"/>
        <c:lblOffset val="100"/>
        <c:noMultiLvlLbl val="0"/>
      </c:catAx>
      <c:valAx>
        <c:axId val="137596169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3981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Ten Least Costly Cars (by Make +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overall_costs!$H$2</c:f>
              <c:strCache>
                <c:ptCount val="1"/>
                <c:pt idx="0">
                  <c:v>Total Cost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overall_costs!$G$3:$G$12</c:f>
              <c:strCache>
                <c:ptCount val="10"/>
                <c:pt idx="0">
                  <c:v>Renault Alliance</c:v>
                </c:pt>
                <c:pt idx="1">
                  <c:v>Mazda Mazda6 Sport</c:v>
                </c:pt>
                <c:pt idx="2">
                  <c:v>Aston Martin Virage</c:v>
                </c:pt>
                <c:pt idx="3">
                  <c:v>BMW M5</c:v>
                </c:pt>
                <c:pt idx="4">
                  <c:v>BMW M</c:v>
                </c:pt>
                <c:pt idx="5">
                  <c:v>Acura RSX</c:v>
                </c:pt>
                <c:pt idx="6">
                  <c:v>GMC Vandura G1500</c:v>
                </c:pt>
                <c:pt idx="7">
                  <c:v>Chrysler LeBaron</c:v>
                </c:pt>
                <c:pt idx="8">
                  <c:v>Isuzu Oasis</c:v>
                </c:pt>
                <c:pt idx="9">
                  <c:v>Toyota Prius c</c:v>
                </c:pt>
              </c:strCache>
            </c:strRef>
          </c:cat>
          <c:val>
            <c:numRef>
              <c:f>overall_costs!$H$3:$H$12</c:f>
              <c:numCache>
                <c:formatCode>_("$"* #,##0.00_);_("$"* \(#,##0.00\);_("$"* "-"??_);_(@_)</c:formatCode>
                <c:ptCount val="10"/>
                <c:pt idx="0">
                  <c:v>532.08500000000004</c:v>
                </c:pt>
                <c:pt idx="1">
                  <c:v>529.16</c:v>
                </c:pt>
                <c:pt idx="2">
                  <c:v>524.46500000000003</c:v>
                </c:pt>
                <c:pt idx="3">
                  <c:v>520.18000000000006</c:v>
                </c:pt>
                <c:pt idx="4">
                  <c:v>518.35</c:v>
                </c:pt>
                <c:pt idx="5">
                  <c:v>517.77</c:v>
                </c:pt>
                <c:pt idx="6">
                  <c:v>514.80000000000007</c:v>
                </c:pt>
                <c:pt idx="7">
                  <c:v>500.71</c:v>
                </c:pt>
                <c:pt idx="8">
                  <c:v>498.67999999999995</c:v>
                </c:pt>
                <c:pt idx="9">
                  <c:v>486.06</c:v>
                </c:pt>
              </c:numCache>
            </c:numRef>
          </c:val>
          <c:extLst>
            <c:ext xmlns:c16="http://schemas.microsoft.com/office/drawing/2014/chart" uri="{C3380CC4-5D6E-409C-BE32-E72D297353CC}">
              <c16:uniqueId val="{00000000-FA12-42FD-9837-1CCF23978FFD}"/>
            </c:ext>
          </c:extLst>
        </c:ser>
        <c:dLbls>
          <c:dLblPos val="outEnd"/>
          <c:showLegendKey val="0"/>
          <c:showVal val="1"/>
          <c:showCatName val="0"/>
          <c:showSerName val="0"/>
          <c:showPercent val="0"/>
          <c:showBubbleSize val="0"/>
        </c:dLbls>
        <c:gapWidth val="219"/>
        <c:overlap val="-27"/>
        <c:axId val="1424839695"/>
        <c:axId val="1375976095"/>
      </c:barChart>
      <c:catAx>
        <c:axId val="1424839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5976095"/>
        <c:crosses val="autoZero"/>
        <c:auto val="1"/>
        <c:lblAlgn val="ctr"/>
        <c:lblOffset val="100"/>
        <c:noMultiLvlLbl val="0"/>
      </c:catAx>
      <c:valAx>
        <c:axId val="137597609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4839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Ten Yearly Revenue (by Make +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overall_revenue!$E$1</c:f>
              <c:strCache>
                <c:ptCount val="1"/>
                <c:pt idx="0">
                  <c:v>Yearly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overall_revenue!$D$2:$D$11</c:f>
              <c:strCache>
                <c:ptCount val="10"/>
                <c:pt idx="0">
                  <c:v>Pontiac Grand Prix</c:v>
                </c:pt>
                <c:pt idx="1">
                  <c:v>Mercury Grand Marquis</c:v>
                </c:pt>
                <c:pt idx="2">
                  <c:v>Ford Ranger</c:v>
                </c:pt>
                <c:pt idx="3">
                  <c:v>Chevrolet Express 3500</c:v>
                </c:pt>
                <c:pt idx="4">
                  <c:v>Lincoln Town Car</c:v>
                </c:pt>
                <c:pt idx="5">
                  <c:v>Honda Accord</c:v>
                </c:pt>
                <c:pt idx="6">
                  <c:v>Chevrolet Corvette</c:v>
                </c:pt>
                <c:pt idx="7">
                  <c:v>Mercury Sable</c:v>
                </c:pt>
                <c:pt idx="8">
                  <c:v>Ford Mustang</c:v>
                </c:pt>
                <c:pt idx="9">
                  <c:v>Ford F-Series</c:v>
                </c:pt>
              </c:strCache>
            </c:strRef>
          </c:cat>
          <c:val>
            <c:numRef>
              <c:f>overall_revenue!$E$2:$E$11</c:f>
              <c:numCache>
                <c:formatCode>_("$"* #,##0_);_("$"* \(#,##0\);_("$"* "-"??_);_(@_)</c:formatCode>
                <c:ptCount val="10"/>
                <c:pt idx="0">
                  <c:v>307612</c:v>
                </c:pt>
                <c:pt idx="1">
                  <c:v>307571</c:v>
                </c:pt>
                <c:pt idx="2">
                  <c:v>305946</c:v>
                </c:pt>
                <c:pt idx="3">
                  <c:v>272950</c:v>
                </c:pt>
                <c:pt idx="4">
                  <c:v>272552</c:v>
                </c:pt>
                <c:pt idx="5">
                  <c:v>272190</c:v>
                </c:pt>
                <c:pt idx="6">
                  <c:v>268733</c:v>
                </c:pt>
                <c:pt idx="7">
                  <c:v>258363</c:v>
                </c:pt>
                <c:pt idx="8">
                  <c:v>256429</c:v>
                </c:pt>
                <c:pt idx="9">
                  <c:v>255821</c:v>
                </c:pt>
              </c:numCache>
            </c:numRef>
          </c:val>
          <c:extLst>
            <c:ext xmlns:c16="http://schemas.microsoft.com/office/drawing/2014/chart" uri="{C3380CC4-5D6E-409C-BE32-E72D297353CC}">
              <c16:uniqueId val="{00000000-B598-45A3-A975-B46A6309F2B4}"/>
            </c:ext>
          </c:extLst>
        </c:ser>
        <c:dLbls>
          <c:dLblPos val="outEnd"/>
          <c:showLegendKey val="0"/>
          <c:showVal val="1"/>
          <c:showCatName val="0"/>
          <c:showSerName val="0"/>
          <c:showPercent val="0"/>
          <c:showBubbleSize val="0"/>
        </c:dLbls>
        <c:gapWidth val="219"/>
        <c:overlap val="-27"/>
        <c:axId val="876931007"/>
        <c:axId val="1033969007"/>
      </c:barChart>
      <c:catAx>
        <c:axId val="876931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969007"/>
        <c:crosses val="autoZero"/>
        <c:auto val="1"/>
        <c:lblAlgn val="ctr"/>
        <c:lblOffset val="100"/>
        <c:noMultiLvlLbl val="0"/>
      </c:catAx>
      <c:valAx>
        <c:axId val="1033969007"/>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69310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Bottom Ten Yearly Revenue (by Make +</a:t>
            </a:r>
            <a:r>
              <a:rPr lang="en-US" baseline="0"/>
              <a:t>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overall_revenue!$E$14</c:f>
              <c:strCache>
                <c:ptCount val="1"/>
                <c:pt idx="0">
                  <c:v>Yearly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overall_revenue!$D$15:$D$24</c:f>
              <c:strCache>
                <c:ptCount val="10"/>
                <c:pt idx="0">
                  <c:v>Saturn Relay</c:v>
                </c:pt>
                <c:pt idx="1">
                  <c:v>BMW M Roadster</c:v>
                </c:pt>
                <c:pt idx="2">
                  <c:v>Fiat 500</c:v>
                </c:pt>
                <c:pt idx="3">
                  <c:v>Dodge Sprinter</c:v>
                </c:pt>
                <c:pt idx="4">
                  <c:v>Mazda B2600</c:v>
                </c:pt>
                <c:pt idx="5">
                  <c:v>Chevrolet Lumina APV</c:v>
                </c:pt>
                <c:pt idx="6">
                  <c:v>Plymouth Volare</c:v>
                </c:pt>
                <c:pt idx="7">
                  <c:v>Ford Aspire</c:v>
                </c:pt>
                <c:pt idx="8">
                  <c:v>Audi 5000CS</c:v>
                </c:pt>
                <c:pt idx="9">
                  <c:v>Daewoo Nubira</c:v>
                </c:pt>
              </c:strCache>
            </c:strRef>
          </c:cat>
          <c:val>
            <c:numRef>
              <c:f>overall_revenue!$E$15:$E$24</c:f>
              <c:numCache>
                <c:formatCode>_("$"* #,##0_);_("$"* \(#,##0\);_("$"* "-"??_);_(@_)</c:formatCode>
                <c:ptCount val="10"/>
                <c:pt idx="0">
                  <c:v>8381</c:v>
                </c:pt>
                <c:pt idx="1">
                  <c:v>8146</c:v>
                </c:pt>
                <c:pt idx="2">
                  <c:v>7949</c:v>
                </c:pt>
                <c:pt idx="3">
                  <c:v>7731</c:v>
                </c:pt>
                <c:pt idx="4">
                  <c:v>7641</c:v>
                </c:pt>
                <c:pt idx="5">
                  <c:v>7630</c:v>
                </c:pt>
                <c:pt idx="6">
                  <c:v>7608</c:v>
                </c:pt>
                <c:pt idx="7">
                  <c:v>7300</c:v>
                </c:pt>
                <c:pt idx="8">
                  <c:v>7206</c:v>
                </c:pt>
                <c:pt idx="9">
                  <c:v>5921</c:v>
                </c:pt>
              </c:numCache>
            </c:numRef>
          </c:val>
          <c:extLst>
            <c:ext xmlns:c16="http://schemas.microsoft.com/office/drawing/2014/chart" uri="{C3380CC4-5D6E-409C-BE32-E72D297353CC}">
              <c16:uniqueId val="{00000000-2217-407A-9FF1-8425B6C71D60}"/>
            </c:ext>
          </c:extLst>
        </c:ser>
        <c:dLbls>
          <c:dLblPos val="outEnd"/>
          <c:showLegendKey val="0"/>
          <c:showVal val="1"/>
          <c:showCatName val="0"/>
          <c:showSerName val="0"/>
          <c:showPercent val="0"/>
          <c:showBubbleSize val="0"/>
        </c:dLbls>
        <c:gapWidth val="219"/>
        <c:overlap val="-27"/>
        <c:axId val="876944463"/>
        <c:axId val="1033965167"/>
      </c:barChart>
      <c:catAx>
        <c:axId val="876944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965167"/>
        <c:crosses val="autoZero"/>
        <c:auto val="1"/>
        <c:lblAlgn val="ctr"/>
        <c:lblOffset val="100"/>
        <c:noMultiLvlLbl val="0"/>
      </c:catAx>
      <c:valAx>
        <c:axId val="1033965167"/>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69444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[Cory_Lepage_Capstone-1.xlsx]profit!PivotTable9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Ten Most Profitable Cars (by Make +</a:t>
            </a:r>
            <a:r>
              <a:rPr lang="en-US" baseline="0"/>
              <a:t>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profit!$I$1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profit!$H$2:$H$12</c:f>
              <c:strCache>
                <c:ptCount val="10"/>
                <c:pt idx="0">
                  <c:v>Chevrolet HHR</c:v>
                </c:pt>
                <c:pt idx="1">
                  <c:v>Honda CR-X</c:v>
                </c:pt>
                <c:pt idx="2">
                  <c:v>BMW M</c:v>
                </c:pt>
                <c:pt idx="3">
                  <c:v>Acura Vigor</c:v>
                </c:pt>
                <c:pt idx="4">
                  <c:v>Chevrolet G-Series 3500</c:v>
                </c:pt>
                <c:pt idx="5">
                  <c:v>Audi 4000CS Quattro</c:v>
                </c:pt>
                <c:pt idx="6">
                  <c:v>Volkswagen CC</c:v>
                </c:pt>
                <c:pt idx="7">
                  <c:v>Dodge Ram Van B250</c:v>
                </c:pt>
                <c:pt idx="8">
                  <c:v>Pontiac G5</c:v>
                </c:pt>
                <c:pt idx="9">
                  <c:v>Lotus Evora</c:v>
                </c:pt>
              </c:strCache>
            </c:strRef>
          </c:cat>
          <c:val>
            <c:numRef>
              <c:f>profit!$I$2:$I$12</c:f>
              <c:numCache>
                <c:formatCode>_("$"* #,##0.00_);_("$"* \(#,##0.00\);_("$"* "-"??_);_(@_)</c:formatCode>
                <c:ptCount val="10"/>
                <c:pt idx="0">
                  <c:v>794.28</c:v>
                </c:pt>
                <c:pt idx="1">
                  <c:v>794.31999999999994</c:v>
                </c:pt>
                <c:pt idx="2">
                  <c:v>825.15</c:v>
                </c:pt>
                <c:pt idx="3">
                  <c:v>847.40333333333319</c:v>
                </c:pt>
                <c:pt idx="4">
                  <c:v>908.72666666666669</c:v>
                </c:pt>
                <c:pt idx="5">
                  <c:v>914.65333333333331</c:v>
                </c:pt>
                <c:pt idx="6">
                  <c:v>945.92666666666673</c:v>
                </c:pt>
                <c:pt idx="7">
                  <c:v>971.12666666666678</c:v>
                </c:pt>
                <c:pt idx="8">
                  <c:v>994.45</c:v>
                </c:pt>
                <c:pt idx="9">
                  <c:v>1176.3566666666668</c:v>
                </c:pt>
              </c:numCache>
            </c:numRef>
          </c:val>
          <c:extLst>
            <c:ext xmlns:c16="http://schemas.microsoft.com/office/drawing/2014/chart" uri="{C3380CC4-5D6E-409C-BE32-E72D297353CC}">
              <c16:uniqueId val="{00000000-B8CA-44F6-B180-8ACE4033FED1}"/>
            </c:ext>
          </c:extLst>
        </c:ser>
        <c:dLbls>
          <c:dLblPos val="outEnd"/>
          <c:showLegendKey val="0"/>
          <c:showVal val="1"/>
          <c:showCatName val="0"/>
          <c:showSerName val="0"/>
          <c:showPercent val="0"/>
          <c:showBubbleSize val="0"/>
        </c:dLbls>
        <c:gapWidth val="219"/>
        <c:overlap val="-27"/>
        <c:axId val="872668527"/>
        <c:axId val="535640879"/>
      </c:barChart>
      <c:catAx>
        <c:axId val="87266852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640879"/>
        <c:crosses val="autoZero"/>
        <c:auto val="1"/>
        <c:lblAlgn val="ctr"/>
        <c:lblOffset val="100"/>
        <c:noMultiLvlLbl val="0"/>
      </c:catAx>
      <c:valAx>
        <c:axId val="535640879"/>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2668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[Cory_Lepage_Capstone-1.xlsx]profit!PivotTable10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Ten Least Profitble</a:t>
            </a:r>
            <a:r>
              <a:rPr lang="en-US" baseline="0"/>
              <a:t> Cars (by Make +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profit!$I$29</c:f>
              <c:strCache>
                <c:ptCount val="1"/>
                <c:pt idx="0">
                  <c:v>Total</c:v>
                </c:pt>
              </c:strCache>
            </c:strRef>
          </c:tx>
          <c:spPr>
            <a:solidFill>
              <a:schemeClr val="accent1"/>
            </a:solidFill>
            <a:ln>
              <a:noFill/>
            </a:ln>
            <a:effectLst/>
          </c:spPr>
          <c:invertIfNegative val="0"/>
          <c:cat>
            <c:strRef>
              <c:f>profit!$H$30:$H$40</c:f>
              <c:strCache>
                <c:ptCount val="10"/>
                <c:pt idx="0">
                  <c:v>Daewoo Nubira</c:v>
                </c:pt>
                <c:pt idx="1">
                  <c:v>Audi 5000CS</c:v>
                </c:pt>
                <c:pt idx="2">
                  <c:v>Saturn Relay</c:v>
                </c:pt>
                <c:pt idx="3">
                  <c:v>Plymouth Volare</c:v>
                </c:pt>
                <c:pt idx="4">
                  <c:v>Dodge D150 Club</c:v>
                </c:pt>
                <c:pt idx="5">
                  <c:v>Mercedes-Benz SLS-Class</c:v>
                </c:pt>
                <c:pt idx="6">
                  <c:v>Ford Aspire</c:v>
                </c:pt>
                <c:pt idx="7">
                  <c:v>Fiat 500</c:v>
                </c:pt>
                <c:pt idx="8">
                  <c:v>Maserati GranTurismo</c:v>
                </c:pt>
                <c:pt idx="9">
                  <c:v>Porsche 914</c:v>
                </c:pt>
              </c:strCache>
            </c:strRef>
          </c:cat>
          <c:val>
            <c:numRef>
              <c:f>profit!$I$30:$I$40</c:f>
              <c:numCache>
                <c:formatCode>_("$"* #,##0.00_);_("$"* \(#,##0.00\);_("$"* "-"??_);_(@_)</c:formatCode>
                <c:ptCount val="10"/>
                <c:pt idx="0">
                  <c:v>-342.24333333333328</c:v>
                </c:pt>
                <c:pt idx="1">
                  <c:v>-233.89999999999998</c:v>
                </c:pt>
                <c:pt idx="2">
                  <c:v>-108.06333333333339</c:v>
                </c:pt>
                <c:pt idx="3">
                  <c:v>-93.360000000000014</c:v>
                </c:pt>
                <c:pt idx="4">
                  <c:v>-47.023333333333312</c:v>
                </c:pt>
                <c:pt idx="5">
                  <c:v>-46.303333333333399</c:v>
                </c:pt>
                <c:pt idx="6">
                  <c:v>-28.146666666666647</c:v>
                </c:pt>
                <c:pt idx="7">
                  <c:v>-22.603333333333353</c:v>
                </c:pt>
                <c:pt idx="8">
                  <c:v>0.14666666666664696</c:v>
                </c:pt>
                <c:pt idx="9">
                  <c:v>4.3833333333333258</c:v>
                </c:pt>
              </c:numCache>
            </c:numRef>
          </c:val>
          <c:extLst>
            <c:ext xmlns:c16="http://schemas.microsoft.com/office/drawing/2014/chart" uri="{C3380CC4-5D6E-409C-BE32-E72D297353CC}">
              <c16:uniqueId val="{00000000-BED4-435B-B41E-0F99A272972D}"/>
            </c:ext>
          </c:extLst>
        </c:ser>
        <c:dLbls>
          <c:showLegendKey val="0"/>
          <c:showVal val="0"/>
          <c:showCatName val="0"/>
          <c:showSerName val="0"/>
          <c:showPercent val="0"/>
          <c:showBubbleSize val="0"/>
        </c:dLbls>
        <c:gapWidth val="219"/>
        <c:overlap val="-27"/>
        <c:axId val="864571343"/>
        <c:axId val="212152671"/>
      </c:barChart>
      <c:catAx>
        <c:axId val="864571343"/>
        <c:scaling>
          <c:orientation val="minMax"/>
        </c:scaling>
        <c:delete val="1"/>
        <c:axPos val="b"/>
        <c:numFmt formatCode="General" sourceLinked="1"/>
        <c:majorTickMark val="out"/>
        <c:minorTickMark val="none"/>
        <c:tickLblPos val="nextTo"/>
        <c:crossAx val="212152671"/>
        <c:crosses val="autoZero"/>
        <c:auto val="1"/>
        <c:lblAlgn val="ctr"/>
        <c:lblOffset val="100"/>
        <c:noMultiLvlLbl val="0"/>
      </c:catAx>
      <c:valAx>
        <c:axId val="212152671"/>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57134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21747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264AC-42E8-47A3-B291-2E07F35F6B98}"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304860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369057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10720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28742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3318296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570228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2115274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17296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109099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264AC-42E8-47A3-B291-2E07F35F6B98}"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345251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264AC-42E8-47A3-B291-2E07F35F6B98}"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18090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264AC-42E8-47A3-B291-2E07F35F6B98}"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426449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264AC-42E8-47A3-B291-2E07F35F6B98}"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386134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264AC-42E8-47A3-B291-2E07F35F6B98}"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185069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264AC-42E8-47A3-B291-2E07F35F6B98}"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39924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264AC-42E8-47A3-B291-2E07F35F6B98}"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8941A-4753-4969-8971-27F839152D50}" type="slidenum">
              <a:rPr lang="en-US" smtClean="0"/>
              <a:t>‹#›</a:t>
            </a:fld>
            <a:endParaRPr lang="en-US"/>
          </a:p>
        </p:txBody>
      </p:sp>
    </p:spTree>
    <p:extLst>
      <p:ext uri="{BB962C8B-B14F-4D97-AF65-F5344CB8AC3E}">
        <p14:creationId xmlns:p14="http://schemas.microsoft.com/office/powerpoint/2010/main" val="107415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2264AC-42E8-47A3-B291-2E07F35F6B98}" type="datetimeFigureOut">
              <a:rPr lang="en-US" smtClean="0"/>
              <a:t>9/25/2023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38941A-4753-4969-8971-27F839152D50}" type="slidenum">
              <a:rPr lang="en-US" smtClean="0"/>
              <a:t>‹#›</a:t>
            </a:fld>
            <a:endParaRPr lang="en-US"/>
          </a:p>
        </p:txBody>
      </p:sp>
    </p:spTree>
    <p:extLst>
      <p:ext uri="{BB962C8B-B14F-4D97-AF65-F5344CB8AC3E}">
        <p14:creationId xmlns:p14="http://schemas.microsoft.com/office/powerpoint/2010/main" val="4280426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7703-3570-77E8-6D1C-F1804983E620}"/>
              </a:ext>
            </a:extLst>
          </p:cNvPr>
          <p:cNvSpPr>
            <a:spLocks noGrp="1"/>
          </p:cNvSpPr>
          <p:nvPr>
            <p:ph type="ctrTitle"/>
          </p:nvPr>
        </p:nvSpPr>
        <p:spPr>
          <a:xfrm>
            <a:off x="2928400" y="346027"/>
            <a:ext cx="8574622" cy="2616199"/>
          </a:xfrm>
        </p:spPr>
        <p:txBody>
          <a:bodyPr/>
          <a:lstStyle/>
          <a:p>
            <a:pPr algn="ctr"/>
            <a:r>
              <a:rPr lang="en-US" dirty="0"/>
              <a:t>Maximizing Profit </a:t>
            </a:r>
            <a:br>
              <a:rPr lang="en-US" dirty="0"/>
            </a:br>
            <a:r>
              <a:rPr lang="en-US" dirty="0"/>
              <a:t>Data Review</a:t>
            </a:r>
          </a:p>
        </p:txBody>
      </p:sp>
      <p:sp>
        <p:nvSpPr>
          <p:cNvPr id="3" name="Subtitle 2">
            <a:extLst>
              <a:ext uri="{FF2B5EF4-FFF2-40B4-BE49-F238E27FC236}">
                <a16:creationId xmlns:a16="http://schemas.microsoft.com/office/drawing/2014/main" id="{25458152-B402-E2EB-A112-A2A2A3DB26B2}"/>
              </a:ext>
            </a:extLst>
          </p:cNvPr>
          <p:cNvSpPr>
            <a:spLocks noGrp="1"/>
          </p:cNvSpPr>
          <p:nvPr>
            <p:ph type="subTitle" idx="1"/>
          </p:nvPr>
        </p:nvSpPr>
        <p:spPr/>
        <p:txBody>
          <a:bodyPr/>
          <a:lstStyle/>
          <a:p>
            <a:r>
              <a:rPr lang="en-US" sz="2400" dirty="0"/>
              <a:t>Presented </a:t>
            </a:r>
            <a:r>
              <a:rPr lang="en-US" sz="2400"/>
              <a:t>for Lariat</a:t>
            </a:r>
            <a:endParaRPr lang="en-US" sz="2400" dirty="0"/>
          </a:p>
          <a:p>
            <a:endParaRPr lang="en-US" dirty="0"/>
          </a:p>
          <a:p>
            <a:r>
              <a:rPr lang="en-US" dirty="0"/>
              <a:t>Presented by Cory Lepage</a:t>
            </a:r>
          </a:p>
        </p:txBody>
      </p:sp>
    </p:spTree>
    <p:extLst>
      <p:ext uri="{BB962C8B-B14F-4D97-AF65-F5344CB8AC3E}">
        <p14:creationId xmlns:p14="http://schemas.microsoft.com/office/powerpoint/2010/main" val="11615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85F2-5BC2-FF5F-E795-1CFB818F8F01}"/>
              </a:ext>
            </a:extLst>
          </p:cNvPr>
          <p:cNvSpPr>
            <a:spLocks noGrp="1"/>
          </p:cNvSpPr>
          <p:nvPr>
            <p:ph type="title"/>
          </p:nvPr>
        </p:nvSpPr>
        <p:spPr/>
        <p:txBody>
          <a:bodyPr/>
          <a:lstStyle/>
          <a:p>
            <a:r>
              <a:rPr lang="en-US" dirty="0"/>
              <a:t>Call to Action</a:t>
            </a:r>
          </a:p>
        </p:txBody>
      </p:sp>
      <p:sp>
        <p:nvSpPr>
          <p:cNvPr id="3" name="Content Placeholder 2">
            <a:extLst>
              <a:ext uri="{FF2B5EF4-FFF2-40B4-BE49-F238E27FC236}">
                <a16:creationId xmlns:a16="http://schemas.microsoft.com/office/drawing/2014/main" id="{243E93C5-699D-D1DF-34B4-34F1DEE18089}"/>
              </a:ext>
            </a:extLst>
          </p:cNvPr>
          <p:cNvSpPr>
            <a:spLocks noGrp="1"/>
          </p:cNvSpPr>
          <p:nvPr>
            <p:ph idx="1"/>
          </p:nvPr>
        </p:nvSpPr>
        <p:spPr>
          <a:xfrm>
            <a:off x="1663771" y="2438399"/>
            <a:ext cx="10018713" cy="3124201"/>
          </a:xfrm>
        </p:spPr>
        <p:txBody>
          <a:bodyPr/>
          <a:lstStyle/>
          <a:p>
            <a:r>
              <a:rPr lang="en-US" dirty="0"/>
              <a:t>Client’s goal is to increase revenue and lower costs</a:t>
            </a:r>
          </a:p>
          <a:p>
            <a:r>
              <a:rPr lang="en-US" dirty="0"/>
              <a:t>Recommend replacing cars with little / no profit with cars shown to be profitable</a:t>
            </a:r>
          </a:p>
          <a:p>
            <a:r>
              <a:rPr lang="en-US" dirty="0"/>
              <a:t>If no action is taken, there will be cars in stock losing money every month</a:t>
            </a:r>
          </a:p>
        </p:txBody>
      </p:sp>
    </p:spTree>
    <p:extLst>
      <p:ext uri="{BB962C8B-B14F-4D97-AF65-F5344CB8AC3E}">
        <p14:creationId xmlns:p14="http://schemas.microsoft.com/office/powerpoint/2010/main" val="274983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2414-A567-D6FA-EE0D-0AC8097C7381}"/>
              </a:ext>
            </a:extLst>
          </p:cNvPr>
          <p:cNvSpPr>
            <a:spLocks noGrp="1"/>
          </p:cNvSpPr>
          <p:nvPr>
            <p:ph type="title"/>
          </p:nvPr>
        </p:nvSpPr>
        <p:spPr/>
        <p:txBody>
          <a:bodyPr/>
          <a:lstStyle/>
          <a:p>
            <a:r>
              <a:rPr lang="en-US" dirty="0"/>
              <a:t>Recommendation:</a:t>
            </a:r>
          </a:p>
        </p:txBody>
      </p:sp>
      <p:graphicFrame>
        <p:nvGraphicFramePr>
          <p:cNvPr id="11" name="Content Placeholder 10">
            <a:extLst>
              <a:ext uri="{FF2B5EF4-FFF2-40B4-BE49-F238E27FC236}">
                <a16:creationId xmlns:a16="http://schemas.microsoft.com/office/drawing/2014/main" id="{D601ACF3-8D88-5D97-9852-C4D081F44AE5}"/>
              </a:ext>
            </a:extLst>
          </p:cNvPr>
          <p:cNvGraphicFramePr>
            <a:graphicFrameLocks noGrp="1"/>
          </p:cNvGraphicFramePr>
          <p:nvPr>
            <p:ph idx="1"/>
            <p:extLst>
              <p:ext uri="{D42A27DB-BD31-4B8C-83A1-F6EECF244321}">
                <p14:modId xmlns:p14="http://schemas.microsoft.com/office/powerpoint/2010/main" val="1308906726"/>
              </p:ext>
            </p:extLst>
          </p:nvPr>
        </p:nvGraphicFramePr>
        <p:xfrm>
          <a:off x="2686050" y="2295525"/>
          <a:ext cx="6748507" cy="762000"/>
        </p:xfrm>
        <a:graphic>
          <a:graphicData uri="http://schemas.openxmlformats.org/drawingml/2006/table">
            <a:tbl>
              <a:tblPr>
                <a:tableStyleId>{5C22544A-7EE6-4342-B048-85BDC9FD1C3A}</a:tableStyleId>
              </a:tblPr>
              <a:tblGrid>
                <a:gridCol w="1907693">
                  <a:extLst>
                    <a:ext uri="{9D8B030D-6E8A-4147-A177-3AD203B41FA5}">
                      <a16:colId xmlns:a16="http://schemas.microsoft.com/office/drawing/2014/main" val="1602599041"/>
                    </a:ext>
                  </a:extLst>
                </a:gridCol>
                <a:gridCol w="1265137">
                  <a:extLst>
                    <a:ext uri="{9D8B030D-6E8A-4147-A177-3AD203B41FA5}">
                      <a16:colId xmlns:a16="http://schemas.microsoft.com/office/drawing/2014/main" val="4282033208"/>
                    </a:ext>
                  </a:extLst>
                </a:gridCol>
                <a:gridCol w="1428273">
                  <a:extLst>
                    <a:ext uri="{9D8B030D-6E8A-4147-A177-3AD203B41FA5}">
                      <a16:colId xmlns:a16="http://schemas.microsoft.com/office/drawing/2014/main" val="203904654"/>
                    </a:ext>
                  </a:extLst>
                </a:gridCol>
                <a:gridCol w="1268467">
                  <a:extLst>
                    <a:ext uri="{9D8B030D-6E8A-4147-A177-3AD203B41FA5}">
                      <a16:colId xmlns:a16="http://schemas.microsoft.com/office/drawing/2014/main" val="3069141597"/>
                    </a:ext>
                  </a:extLst>
                </a:gridCol>
                <a:gridCol w="878937">
                  <a:extLst>
                    <a:ext uri="{9D8B030D-6E8A-4147-A177-3AD203B41FA5}">
                      <a16:colId xmlns:a16="http://schemas.microsoft.com/office/drawing/2014/main" val="2668638587"/>
                    </a:ext>
                  </a:extLst>
                </a:gridCol>
              </a:tblGrid>
              <a:tr h="190500">
                <a:tc>
                  <a:txBody>
                    <a:bodyPr/>
                    <a:lstStyle/>
                    <a:p>
                      <a:pPr algn="l" fontAlgn="b"/>
                      <a:r>
                        <a:rPr lang="en-US" sz="1100" u="none" strike="noStrike">
                          <a:effectLst/>
                        </a:rPr>
                        <a:t>   </a:t>
                      </a:r>
                      <a:endParaRPr lang="en-US"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US" sz="1100" u="none" strike="noStrike">
                          <a:effectLst/>
                        </a:rPr>
                        <a:t> Yearly Cost </a:t>
                      </a:r>
                      <a:endParaRPr lang="en-US"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US" sz="1100" u="none" strike="noStrike">
                          <a:effectLst/>
                        </a:rPr>
                        <a:t>Yearly Revenue</a:t>
                      </a:r>
                      <a:endParaRPr lang="en-US"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US" sz="1100" u="none" strike="noStrike">
                          <a:effectLst/>
                        </a:rPr>
                        <a:t>Yearly Profit</a:t>
                      </a:r>
                      <a:endParaRPr lang="en-US"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US" sz="1100" u="none" strike="noStrike">
                          <a:effectLst/>
                        </a:rPr>
                        <a:t>% Increase</a:t>
                      </a:r>
                      <a:endParaRPr lang="en-US" sz="11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696854216"/>
                  </a:ext>
                </a:extLst>
              </a:tr>
              <a:tr h="190500">
                <a:tc>
                  <a:txBody>
                    <a:bodyPr/>
                    <a:lstStyle/>
                    <a:p>
                      <a:pPr algn="l" fontAlgn="b"/>
                      <a:r>
                        <a:rPr lang="en-US" sz="1100" u="none" strike="noStrike">
                          <a:effectLst/>
                        </a:rPr>
                        <a:t> Baseline </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a:effectLst/>
                        </a:rPr>
                        <a:t> $        33,076,688.64 </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a:effectLst/>
                        </a:rPr>
                        <a:t> $            240,684,314.35 </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a:effectLst/>
                        </a:rPr>
                        <a:t> $      207,607,625.71 </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57863063"/>
                  </a:ext>
                </a:extLst>
              </a:tr>
              <a:tr h="190500">
                <a:tc>
                  <a:txBody>
                    <a:bodyPr/>
                    <a:lstStyle/>
                    <a:p>
                      <a:pPr algn="ctr"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9212642"/>
                  </a:ext>
                </a:extLst>
              </a:tr>
              <a:tr h="190500">
                <a:tc>
                  <a:txBody>
                    <a:bodyPr/>
                    <a:lstStyle/>
                    <a:p>
                      <a:pPr algn="ctr"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a:effectLst/>
                        </a:rPr>
                        <a:t> $        33,057,325.56 </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a:effectLst/>
                        </a:rPr>
                        <a:t> $            240,786,025.35 </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a:effectLst/>
                        </a:rPr>
                        <a:t> $      207,728,699.79 </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5.83%</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34348044"/>
                  </a:ext>
                </a:extLst>
              </a:tr>
            </a:tbl>
          </a:graphicData>
        </a:graphic>
      </p:graphicFrame>
      <p:sp>
        <p:nvSpPr>
          <p:cNvPr id="12" name="TextBox 9">
            <a:extLst>
              <a:ext uri="{FF2B5EF4-FFF2-40B4-BE49-F238E27FC236}">
                <a16:creationId xmlns:a16="http://schemas.microsoft.com/office/drawing/2014/main" id="{54C7E18C-5534-7BFA-6F26-6D09102F5A96}"/>
              </a:ext>
            </a:extLst>
          </p:cNvPr>
          <p:cNvSpPr txBox="1"/>
          <p:nvPr/>
        </p:nvSpPr>
        <p:spPr>
          <a:xfrm>
            <a:off x="2624449" y="2657474"/>
            <a:ext cx="1866899" cy="66675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a:t>Replace Bottom 10 </a:t>
            </a:r>
          </a:p>
          <a:p>
            <a:r>
              <a:rPr lang="en-US" sz="1100" b="1"/>
              <a:t>Profitable models with Top 10</a:t>
            </a:r>
          </a:p>
        </p:txBody>
      </p:sp>
      <p:sp>
        <p:nvSpPr>
          <p:cNvPr id="21" name="Speech Bubble: Rectangle 20">
            <a:extLst>
              <a:ext uri="{FF2B5EF4-FFF2-40B4-BE49-F238E27FC236}">
                <a16:creationId xmlns:a16="http://schemas.microsoft.com/office/drawing/2014/main" id="{2871A378-7B7A-B504-A444-C03C3E1CF7C1}"/>
              </a:ext>
            </a:extLst>
          </p:cNvPr>
          <p:cNvSpPr/>
          <p:nvPr/>
        </p:nvSpPr>
        <p:spPr>
          <a:xfrm flipV="1">
            <a:off x="2686051" y="3204669"/>
            <a:ext cx="2834532" cy="110240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EBA0FD9-AE36-6C37-3B9D-0D2BF1117389}"/>
              </a:ext>
            </a:extLst>
          </p:cNvPr>
          <p:cNvSpPr txBox="1"/>
          <p:nvPr/>
        </p:nvSpPr>
        <p:spPr>
          <a:xfrm>
            <a:off x="2686049" y="3324224"/>
            <a:ext cx="2911445" cy="954107"/>
          </a:xfrm>
          <a:prstGeom prst="rect">
            <a:avLst/>
          </a:prstGeom>
          <a:noFill/>
        </p:spPr>
        <p:txBody>
          <a:bodyPr wrap="square" rtlCol="0">
            <a:spAutoFit/>
          </a:bodyPr>
          <a:lstStyle/>
          <a:p>
            <a:r>
              <a:rPr lang="en-US" sz="1400" dirty="0">
                <a:solidFill>
                  <a:schemeClr val="bg1"/>
                </a:solidFill>
              </a:rPr>
              <a:t>If we take the bottom ten models in terms of profitability and remove them from the fleet, replacing</a:t>
            </a:r>
            <a:r>
              <a:rPr lang="en-US" sz="1400" baseline="0" dirty="0">
                <a:solidFill>
                  <a:schemeClr val="bg1"/>
                </a:solidFill>
              </a:rPr>
              <a:t> them with one each of the top ten models</a:t>
            </a:r>
            <a:endParaRPr lang="en-US" sz="1400" dirty="0">
              <a:solidFill>
                <a:schemeClr val="bg1"/>
              </a:solidFill>
            </a:endParaRPr>
          </a:p>
        </p:txBody>
      </p:sp>
      <p:sp>
        <p:nvSpPr>
          <p:cNvPr id="23" name="Speech Bubble: Rectangle 22">
            <a:extLst>
              <a:ext uri="{FF2B5EF4-FFF2-40B4-BE49-F238E27FC236}">
                <a16:creationId xmlns:a16="http://schemas.microsoft.com/office/drawing/2014/main" id="{EE75F8AB-F257-316A-DB8E-F3FD30B019C8}"/>
              </a:ext>
            </a:extLst>
          </p:cNvPr>
          <p:cNvSpPr/>
          <p:nvPr/>
        </p:nvSpPr>
        <p:spPr>
          <a:xfrm flipV="1">
            <a:off x="8626978" y="3196032"/>
            <a:ext cx="1995443" cy="954106"/>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9500121-F0D9-8A87-9DEF-F30FABE2A0FE}"/>
              </a:ext>
            </a:extLst>
          </p:cNvPr>
          <p:cNvSpPr txBox="1"/>
          <p:nvPr/>
        </p:nvSpPr>
        <p:spPr>
          <a:xfrm>
            <a:off x="8725256" y="3324224"/>
            <a:ext cx="1811708" cy="738664"/>
          </a:xfrm>
          <a:prstGeom prst="rect">
            <a:avLst/>
          </a:prstGeom>
          <a:noFill/>
        </p:spPr>
        <p:txBody>
          <a:bodyPr wrap="square" rtlCol="0">
            <a:spAutoFit/>
          </a:bodyPr>
          <a:lstStyle/>
          <a:p>
            <a:r>
              <a:rPr lang="en-US" sz="1400" dirty="0">
                <a:solidFill>
                  <a:schemeClr val="bg1"/>
                </a:solidFill>
              </a:rPr>
              <a:t>We can see a result of an increase of yearly profit by 5.83%</a:t>
            </a:r>
          </a:p>
        </p:txBody>
      </p:sp>
      <p:sp>
        <p:nvSpPr>
          <p:cNvPr id="25" name="Rectangle: Rounded Corners 24">
            <a:extLst>
              <a:ext uri="{FF2B5EF4-FFF2-40B4-BE49-F238E27FC236}">
                <a16:creationId xmlns:a16="http://schemas.microsoft.com/office/drawing/2014/main" id="{544C9576-A8AE-EDAB-43A4-2B7E2C9791E7}"/>
              </a:ext>
            </a:extLst>
          </p:cNvPr>
          <p:cNvSpPr/>
          <p:nvPr/>
        </p:nvSpPr>
        <p:spPr>
          <a:xfrm>
            <a:off x="3717421" y="4862557"/>
            <a:ext cx="6392254" cy="140151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b="1" dirty="0"/>
              <a:t>Overall Recommendation:</a:t>
            </a:r>
          </a:p>
          <a:p>
            <a:pPr algn="ctr"/>
            <a:r>
              <a:rPr lang="en-US" sz="1800" dirty="0">
                <a:solidFill>
                  <a:schemeClr val="bg1"/>
                </a:solidFill>
              </a:rPr>
              <a:t>Replace the 10</a:t>
            </a:r>
            <a:r>
              <a:rPr lang="en-US" sz="1800" baseline="0" dirty="0">
                <a:solidFill>
                  <a:schemeClr val="bg1"/>
                </a:solidFill>
              </a:rPr>
              <a:t> least profitable car models with 1 each of the 10 most profitable car models for a reduction of cost and increase in revenue: resulting in a 5.83% increase in yearly profit</a:t>
            </a:r>
            <a:endParaRPr lang="en-US" sz="1800" dirty="0">
              <a:solidFill>
                <a:schemeClr val="bg1"/>
              </a:solidFill>
            </a:endParaRPr>
          </a:p>
        </p:txBody>
      </p:sp>
    </p:spTree>
    <p:extLst>
      <p:ext uri="{BB962C8B-B14F-4D97-AF65-F5344CB8AC3E}">
        <p14:creationId xmlns:p14="http://schemas.microsoft.com/office/powerpoint/2010/main" val="360747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8A2-6EF2-F93D-08E5-E5DEA39EA72D}"/>
              </a:ext>
            </a:extLst>
          </p:cNvPr>
          <p:cNvSpPr>
            <a:spLocks noGrp="1"/>
          </p:cNvSpPr>
          <p:nvPr>
            <p:ph type="title"/>
          </p:nvPr>
        </p:nvSpPr>
        <p:spPr/>
        <p:txBody>
          <a:bodyPr/>
          <a:lstStyle/>
          <a:p>
            <a:r>
              <a:rPr lang="en-US" dirty="0"/>
              <a:t>Business Objectives / Goals</a:t>
            </a:r>
          </a:p>
        </p:txBody>
      </p:sp>
      <p:sp>
        <p:nvSpPr>
          <p:cNvPr id="3" name="Content Placeholder 2">
            <a:extLst>
              <a:ext uri="{FF2B5EF4-FFF2-40B4-BE49-F238E27FC236}">
                <a16:creationId xmlns:a16="http://schemas.microsoft.com/office/drawing/2014/main" id="{97A41CC4-57FD-DE6C-7B8D-94D348B57E75}"/>
              </a:ext>
            </a:extLst>
          </p:cNvPr>
          <p:cNvSpPr>
            <a:spLocks noGrp="1"/>
          </p:cNvSpPr>
          <p:nvPr>
            <p:ph idx="1"/>
          </p:nvPr>
        </p:nvSpPr>
        <p:spPr>
          <a:xfrm>
            <a:off x="2338889" y="2438399"/>
            <a:ext cx="10018713" cy="3124201"/>
          </a:xfrm>
        </p:spPr>
        <p:txBody>
          <a:bodyPr/>
          <a:lstStyle/>
          <a:p>
            <a:r>
              <a:rPr lang="en-US" dirty="0"/>
              <a:t>Lower Costs</a:t>
            </a:r>
          </a:p>
          <a:p>
            <a:r>
              <a:rPr lang="en-US" dirty="0"/>
              <a:t>Increase Revenue</a:t>
            </a:r>
          </a:p>
        </p:txBody>
      </p:sp>
    </p:spTree>
    <p:extLst>
      <p:ext uri="{BB962C8B-B14F-4D97-AF65-F5344CB8AC3E}">
        <p14:creationId xmlns:p14="http://schemas.microsoft.com/office/powerpoint/2010/main" val="420734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1CD3-D24A-7E6B-F64A-E488750AD4E3}"/>
              </a:ext>
            </a:extLst>
          </p:cNvPr>
          <p:cNvSpPr>
            <a:spLocks noGrp="1"/>
          </p:cNvSpPr>
          <p:nvPr>
            <p:ph type="title"/>
          </p:nvPr>
        </p:nvSpPr>
        <p:spPr>
          <a:xfrm>
            <a:off x="1484310" y="446518"/>
            <a:ext cx="10018713" cy="1752599"/>
          </a:xfrm>
        </p:spPr>
        <p:txBody>
          <a:bodyPr/>
          <a:lstStyle/>
          <a:p>
            <a:r>
              <a:rPr lang="en-US" dirty="0"/>
              <a:t>Analyzing Monthly Maintenance / </a:t>
            </a:r>
            <a:br>
              <a:rPr lang="en-US" dirty="0"/>
            </a:br>
            <a:r>
              <a:rPr lang="en-US" dirty="0"/>
              <a:t>Insurance Costs</a:t>
            </a:r>
          </a:p>
        </p:txBody>
      </p:sp>
      <p:graphicFrame>
        <p:nvGraphicFramePr>
          <p:cNvPr id="4" name="Content Placeholder 3">
            <a:extLst>
              <a:ext uri="{FF2B5EF4-FFF2-40B4-BE49-F238E27FC236}">
                <a16:creationId xmlns:a16="http://schemas.microsoft.com/office/drawing/2014/main" id="{11F822C9-7EC0-1FDD-CC88-6749E5DE4CD4}"/>
              </a:ext>
            </a:extLst>
          </p:cNvPr>
          <p:cNvGraphicFramePr>
            <a:graphicFrameLocks noGrp="1"/>
          </p:cNvGraphicFramePr>
          <p:nvPr>
            <p:ph idx="1"/>
            <p:extLst>
              <p:ext uri="{D42A27DB-BD31-4B8C-83A1-F6EECF244321}">
                <p14:modId xmlns:p14="http://schemas.microsoft.com/office/powerpoint/2010/main" val="924784379"/>
              </p:ext>
            </p:extLst>
          </p:nvPr>
        </p:nvGraphicFramePr>
        <p:xfrm>
          <a:off x="2148192" y="3078800"/>
          <a:ext cx="2298700" cy="2095500"/>
        </p:xfrm>
        <a:graphic>
          <a:graphicData uri="http://schemas.openxmlformats.org/drawingml/2006/table">
            <a:tbl>
              <a:tblPr>
                <a:tableStyleId>{5C22544A-7EE6-4342-B048-85BDC9FD1C3A}</a:tableStyleId>
              </a:tblPr>
              <a:tblGrid>
                <a:gridCol w="1474339">
                  <a:extLst>
                    <a:ext uri="{9D8B030D-6E8A-4147-A177-3AD203B41FA5}">
                      <a16:colId xmlns:a16="http://schemas.microsoft.com/office/drawing/2014/main" val="430020988"/>
                    </a:ext>
                  </a:extLst>
                </a:gridCol>
                <a:gridCol w="824361">
                  <a:extLst>
                    <a:ext uri="{9D8B030D-6E8A-4147-A177-3AD203B41FA5}">
                      <a16:colId xmlns:a16="http://schemas.microsoft.com/office/drawing/2014/main" val="2037617945"/>
                    </a:ext>
                  </a:extLst>
                </a:gridCol>
              </a:tblGrid>
              <a:tr h="190500">
                <a:tc>
                  <a:txBody>
                    <a:bodyPr/>
                    <a:lstStyle/>
                    <a:p>
                      <a:pPr algn="l" fontAlgn="b"/>
                      <a:r>
                        <a:rPr lang="en-US" sz="1100" u="none" strike="noStrike">
                          <a:effectLst/>
                        </a:rPr>
                        <a:t>Make + Model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Cost</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2672450"/>
                  </a:ext>
                </a:extLst>
              </a:tr>
              <a:tr h="190500">
                <a:tc>
                  <a:txBody>
                    <a:bodyPr/>
                    <a:lstStyle/>
                    <a:p>
                      <a:pPr algn="l" fontAlgn="b"/>
                      <a:r>
                        <a:rPr lang="en-US" sz="1100" u="none" strike="noStrike">
                          <a:effectLst/>
                        </a:rPr>
                        <a:t>Buick Special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897.00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4486596"/>
                  </a:ext>
                </a:extLst>
              </a:tr>
              <a:tr h="190500">
                <a:tc>
                  <a:txBody>
                    <a:bodyPr/>
                    <a:lstStyle/>
                    <a:p>
                      <a:pPr algn="l" fontAlgn="b"/>
                      <a:r>
                        <a:rPr lang="en-US" sz="1100" u="none" strike="noStrike">
                          <a:effectLst/>
                        </a:rPr>
                        <a:t>Ford Tempo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891.10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827178"/>
                  </a:ext>
                </a:extLst>
              </a:tr>
              <a:tr h="190500">
                <a:tc>
                  <a:txBody>
                    <a:bodyPr/>
                    <a:lstStyle/>
                    <a:p>
                      <a:pPr algn="l" fontAlgn="b"/>
                      <a:r>
                        <a:rPr lang="en-US" sz="1100" u="none" strike="noStrike">
                          <a:effectLst/>
                        </a:rPr>
                        <a:t>Lincoln Zephyr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890.61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3576915"/>
                  </a:ext>
                </a:extLst>
              </a:tr>
              <a:tr h="190500">
                <a:tc>
                  <a:txBody>
                    <a:bodyPr/>
                    <a:lstStyle/>
                    <a:p>
                      <a:pPr algn="l" fontAlgn="b"/>
                      <a:r>
                        <a:rPr lang="en-US" sz="1100" u="none" strike="noStrike">
                          <a:effectLst/>
                        </a:rPr>
                        <a:t>Pontiac Aztek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879.43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1712868"/>
                  </a:ext>
                </a:extLst>
              </a:tr>
              <a:tr h="190500">
                <a:tc>
                  <a:txBody>
                    <a:bodyPr/>
                    <a:lstStyle/>
                    <a:p>
                      <a:pPr algn="l" fontAlgn="b"/>
                      <a:r>
                        <a:rPr lang="en-US" sz="1100" u="none" strike="noStrike">
                          <a:effectLst/>
                        </a:rPr>
                        <a:t>Volkswagen Jetta III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874.84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277239"/>
                  </a:ext>
                </a:extLst>
              </a:tr>
              <a:tr h="190500">
                <a:tc>
                  <a:txBody>
                    <a:bodyPr/>
                    <a:lstStyle/>
                    <a:p>
                      <a:pPr algn="l" fontAlgn="b"/>
                      <a:r>
                        <a:rPr lang="en-US" sz="1100" u="none" strike="noStrike">
                          <a:effectLst/>
                        </a:rPr>
                        <a:t>Pontiac Daewoo Kalos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873.74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1517160"/>
                  </a:ext>
                </a:extLst>
              </a:tr>
              <a:tr h="190500">
                <a:tc>
                  <a:txBody>
                    <a:bodyPr/>
                    <a:lstStyle/>
                    <a:p>
                      <a:pPr algn="l" fontAlgn="b"/>
                      <a:r>
                        <a:rPr lang="en-US" sz="1100" u="none" strike="noStrike">
                          <a:effectLst/>
                        </a:rPr>
                        <a:t>Audi Quattro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872.10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9149436"/>
                  </a:ext>
                </a:extLst>
              </a:tr>
              <a:tr h="190500">
                <a:tc>
                  <a:txBody>
                    <a:bodyPr/>
                    <a:lstStyle/>
                    <a:p>
                      <a:pPr algn="l" fontAlgn="b"/>
                      <a:r>
                        <a:rPr lang="en-US" sz="1100" u="none" strike="noStrike">
                          <a:effectLst/>
                        </a:rPr>
                        <a:t>Oldsmobile Cutlass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855.50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9932271"/>
                  </a:ext>
                </a:extLst>
              </a:tr>
              <a:tr h="190500">
                <a:tc>
                  <a:txBody>
                    <a:bodyPr/>
                    <a:lstStyle/>
                    <a:p>
                      <a:pPr algn="l" fontAlgn="b"/>
                      <a:r>
                        <a:rPr lang="en-US" sz="1100" u="none" strike="noStrike">
                          <a:effectLst/>
                        </a:rPr>
                        <a:t>Cadillac Brougham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854.29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2529218"/>
                  </a:ext>
                </a:extLst>
              </a:tr>
              <a:tr h="190500">
                <a:tc>
                  <a:txBody>
                    <a:bodyPr/>
                    <a:lstStyle/>
                    <a:p>
                      <a:pPr algn="l" fontAlgn="b"/>
                      <a:r>
                        <a:rPr lang="en-US" sz="1100" u="none" strike="noStrike">
                          <a:effectLst/>
                        </a:rPr>
                        <a:t>GMC Sierra 3500HD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         852.82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913916"/>
                  </a:ext>
                </a:extLst>
              </a:tr>
            </a:tbl>
          </a:graphicData>
        </a:graphic>
      </p:graphicFrame>
      <p:sp>
        <p:nvSpPr>
          <p:cNvPr id="5" name="TextBox 4">
            <a:extLst>
              <a:ext uri="{FF2B5EF4-FFF2-40B4-BE49-F238E27FC236}">
                <a16:creationId xmlns:a16="http://schemas.microsoft.com/office/drawing/2014/main" id="{EBE32D29-C453-1BF2-C271-32ABAD11510B}"/>
              </a:ext>
            </a:extLst>
          </p:cNvPr>
          <p:cNvSpPr txBox="1"/>
          <p:nvPr/>
        </p:nvSpPr>
        <p:spPr>
          <a:xfrm>
            <a:off x="1984223" y="2481578"/>
            <a:ext cx="2626638" cy="369332"/>
          </a:xfrm>
          <a:prstGeom prst="rect">
            <a:avLst/>
          </a:prstGeom>
          <a:noFill/>
        </p:spPr>
        <p:txBody>
          <a:bodyPr wrap="square" rtlCol="0">
            <a:spAutoFit/>
          </a:bodyPr>
          <a:lstStyle/>
          <a:p>
            <a:r>
              <a:rPr lang="en-US" dirty="0"/>
              <a:t>Top Ten Most Costly Cars</a:t>
            </a:r>
          </a:p>
        </p:txBody>
      </p:sp>
      <p:graphicFrame>
        <p:nvGraphicFramePr>
          <p:cNvPr id="6" name="Chart 5">
            <a:extLst>
              <a:ext uri="{FF2B5EF4-FFF2-40B4-BE49-F238E27FC236}">
                <a16:creationId xmlns:a16="http://schemas.microsoft.com/office/drawing/2014/main" id="{B09E0BCB-2EF3-E8B7-DDDB-BB6EC6B9D7B8}"/>
              </a:ext>
            </a:extLst>
          </p:cNvPr>
          <p:cNvGraphicFramePr>
            <a:graphicFrameLocks/>
          </p:cNvGraphicFramePr>
          <p:nvPr>
            <p:extLst>
              <p:ext uri="{D42A27DB-BD31-4B8C-83A1-F6EECF244321}">
                <p14:modId xmlns:p14="http://schemas.microsoft.com/office/powerpoint/2010/main" val="3578367344"/>
              </p:ext>
            </p:extLst>
          </p:nvPr>
        </p:nvGraphicFramePr>
        <p:xfrm>
          <a:off x="5044772" y="2481578"/>
          <a:ext cx="6261314" cy="40645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A402DBCF-5C6A-DC26-F8EC-A83A5F57EE0D}"/>
              </a:ext>
            </a:extLst>
          </p:cNvPr>
          <p:cNvGraphicFramePr>
            <a:graphicFrameLocks noGrp="1"/>
          </p:cNvGraphicFramePr>
          <p:nvPr>
            <p:extLst>
              <p:ext uri="{D42A27DB-BD31-4B8C-83A1-F6EECF244321}">
                <p14:modId xmlns:p14="http://schemas.microsoft.com/office/powerpoint/2010/main" val="4605169"/>
              </p:ext>
            </p:extLst>
          </p:nvPr>
        </p:nvGraphicFramePr>
        <p:xfrm>
          <a:off x="8719558" y="1959348"/>
          <a:ext cx="18288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326854538"/>
                    </a:ext>
                  </a:extLst>
                </a:gridCol>
                <a:gridCol w="609600">
                  <a:extLst>
                    <a:ext uri="{9D8B030D-6E8A-4147-A177-3AD203B41FA5}">
                      <a16:colId xmlns:a16="http://schemas.microsoft.com/office/drawing/2014/main" val="4093176850"/>
                    </a:ext>
                  </a:extLst>
                </a:gridCol>
                <a:gridCol w="609600">
                  <a:extLst>
                    <a:ext uri="{9D8B030D-6E8A-4147-A177-3AD203B41FA5}">
                      <a16:colId xmlns:a16="http://schemas.microsoft.com/office/drawing/2014/main" val="2834111152"/>
                    </a:ext>
                  </a:extLst>
                </a:gridCol>
              </a:tblGrid>
              <a:tr h="190500">
                <a:tc gridSpan="3">
                  <a:txBody>
                    <a:bodyPr/>
                    <a:lstStyle/>
                    <a:p>
                      <a:pPr algn="l" fontAlgn="b"/>
                      <a:r>
                        <a:rPr lang="en-US" sz="1100" u="none" strike="noStrike" dirty="0">
                          <a:effectLst/>
                        </a:rPr>
                        <a:t>Overall Average Monthly Cost</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280901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689.10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4181176"/>
                  </a:ext>
                </a:extLst>
              </a:tr>
            </a:tbl>
          </a:graphicData>
        </a:graphic>
      </p:graphicFrame>
      <p:sp>
        <p:nvSpPr>
          <p:cNvPr id="3" name="Rectangle: Rounded Corners 2">
            <a:extLst>
              <a:ext uri="{FF2B5EF4-FFF2-40B4-BE49-F238E27FC236}">
                <a16:creationId xmlns:a16="http://schemas.microsoft.com/office/drawing/2014/main" id="{AD5BEECC-9424-A08D-D1A0-138856969E50}"/>
              </a:ext>
            </a:extLst>
          </p:cNvPr>
          <p:cNvSpPr/>
          <p:nvPr/>
        </p:nvSpPr>
        <p:spPr>
          <a:xfrm>
            <a:off x="1643642" y="1444239"/>
            <a:ext cx="2803250" cy="9827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Given the goal of lowering costs, you can see that these models are definitely above average monthly maintenance costs</a:t>
            </a:r>
          </a:p>
        </p:txBody>
      </p:sp>
      <p:sp>
        <p:nvSpPr>
          <p:cNvPr id="8" name="Rectangle: Rounded Corners 7">
            <a:extLst>
              <a:ext uri="{FF2B5EF4-FFF2-40B4-BE49-F238E27FC236}">
                <a16:creationId xmlns:a16="http://schemas.microsoft.com/office/drawing/2014/main" id="{C8DDDCC8-2618-5D0A-F45C-78E15F63AD19}"/>
              </a:ext>
            </a:extLst>
          </p:cNvPr>
          <p:cNvSpPr/>
          <p:nvPr/>
        </p:nvSpPr>
        <p:spPr>
          <a:xfrm>
            <a:off x="1984223" y="5512036"/>
            <a:ext cx="2462669" cy="707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To lower costs overall, consider cutting these models</a:t>
            </a:r>
          </a:p>
        </p:txBody>
      </p:sp>
      <p:sp>
        <p:nvSpPr>
          <p:cNvPr id="12" name="Arrow: Down 11">
            <a:extLst>
              <a:ext uri="{FF2B5EF4-FFF2-40B4-BE49-F238E27FC236}">
                <a16:creationId xmlns:a16="http://schemas.microsoft.com/office/drawing/2014/main" id="{DF9B914D-08F8-2215-2F81-9A71F67C7059}"/>
              </a:ext>
            </a:extLst>
          </p:cNvPr>
          <p:cNvSpPr/>
          <p:nvPr/>
        </p:nvSpPr>
        <p:spPr>
          <a:xfrm flipV="1">
            <a:off x="3083097" y="5210708"/>
            <a:ext cx="264919" cy="2649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35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66DCE5-D8A9-9145-B409-20092D98E824}"/>
              </a:ext>
            </a:extLst>
          </p:cNvPr>
          <p:cNvGraphicFramePr>
            <a:graphicFrameLocks noGrp="1"/>
          </p:cNvGraphicFramePr>
          <p:nvPr>
            <p:ph idx="1"/>
            <p:extLst>
              <p:ext uri="{D42A27DB-BD31-4B8C-83A1-F6EECF244321}">
                <p14:modId xmlns:p14="http://schemas.microsoft.com/office/powerpoint/2010/main" val="822800546"/>
              </p:ext>
            </p:extLst>
          </p:nvPr>
        </p:nvGraphicFramePr>
        <p:xfrm>
          <a:off x="5489248" y="843896"/>
          <a:ext cx="18288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844539531"/>
                    </a:ext>
                  </a:extLst>
                </a:gridCol>
                <a:gridCol w="609600">
                  <a:extLst>
                    <a:ext uri="{9D8B030D-6E8A-4147-A177-3AD203B41FA5}">
                      <a16:colId xmlns:a16="http://schemas.microsoft.com/office/drawing/2014/main" val="2524105635"/>
                    </a:ext>
                  </a:extLst>
                </a:gridCol>
                <a:gridCol w="609600">
                  <a:extLst>
                    <a:ext uri="{9D8B030D-6E8A-4147-A177-3AD203B41FA5}">
                      <a16:colId xmlns:a16="http://schemas.microsoft.com/office/drawing/2014/main" val="3095126226"/>
                    </a:ext>
                  </a:extLst>
                </a:gridCol>
              </a:tblGrid>
              <a:tr h="190500">
                <a:tc gridSpan="3">
                  <a:txBody>
                    <a:bodyPr/>
                    <a:lstStyle/>
                    <a:p>
                      <a:pPr algn="l" fontAlgn="b"/>
                      <a:r>
                        <a:rPr lang="en-US" sz="1100" u="none" strike="noStrike">
                          <a:effectLst/>
                        </a:rPr>
                        <a:t>Overall Average Monthly Cost</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1719415"/>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689.10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72167"/>
                  </a:ext>
                </a:extLst>
              </a:tr>
            </a:tbl>
          </a:graphicData>
        </a:graphic>
      </p:graphicFrame>
      <p:graphicFrame>
        <p:nvGraphicFramePr>
          <p:cNvPr id="5" name="Table 4">
            <a:extLst>
              <a:ext uri="{FF2B5EF4-FFF2-40B4-BE49-F238E27FC236}">
                <a16:creationId xmlns:a16="http://schemas.microsoft.com/office/drawing/2014/main" id="{12DC64FD-7C97-2261-1C36-529654E551DB}"/>
              </a:ext>
            </a:extLst>
          </p:cNvPr>
          <p:cNvGraphicFramePr>
            <a:graphicFrameLocks noGrp="1"/>
          </p:cNvGraphicFramePr>
          <p:nvPr>
            <p:extLst>
              <p:ext uri="{D42A27DB-BD31-4B8C-83A1-F6EECF244321}">
                <p14:modId xmlns:p14="http://schemas.microsoft.com/office/powerpoint/2010/main" val="367869056"/>
              </p:ext>
            </p:extLst>
          </p:nvPr>
        </p:nvGraphicFramePr>
        <p:xfrm>
          <a:off x="2553754" y="1866899"/>
          <a:ext cx="1941038" cy="3124201"/>
        </p:xfrm>
        <a:graphic>
          <a:graphicData uri="http://schemas.openxmlformats.org/drawingml/2006/table">
            <a:tbl>
              <a:tblPr>
                <a:tableStyleId>{5C22544A-7EE6-4342-B048-85BDC9FD1C3A}</a:tableStyleId>
              </a:tblPr>
              <a:tblGrid>
                <a:gridCol w="1231499">
                  <a:extLst>
                    <a:ext uri="{9D8B030D-6E8A-4147-A177-3AD203B41FA5}">
                      <a16:colId xmlns:a16="http://schemas.microsoft.com/office/drawing/2014/main" val="1958015201"/>
                    </a:ext>
                  </a:extLst>
                </a:gridCol>
                <a:gridCol w="709539">
                  <a:extLst>
                    <a:ext uri="{9D8B030D-6E8A-4147-A177-3AD203B41FA5}">
                      <a16:colId xmlns:a16="http://schemas.microsoft.com/office/drawing/2014/main" val="3762815436"/>
                    </a:ext>
                  </a:extLst>
                </a:gridCol>
              </a:tblGrid>
              <a:tr h="163571">
                <a:tc>
                  <a:txBody>
                    <a:bodyPr/>
                    <a:lstStyle/>
                    <a:p>
                      <a:pPr algn="l" fontAlgn="b"/>
                      <a:r>
                        <a:rPr lang="en-US" sz="900" u="none" strike="noStrike">
                          <a:effectLst/>
                        </a:rPr>
                        <a:t>Make + Model</a:t>
                      </a:r>
                      <a:endParaRPr lang="en-US" sz="900" b="1"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Total Cost</a:t>
                      </a:r>
                      <a:endParaRPr lang="en-US" sz="900" b="1"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778130131"/>
                  </a:ext>
                </a:extLst>
              </a:tr>
              <a:tr h="296063">
                <a:tc>
                  <a:txBody>
                    <a:bodyPr/>
                    <a:lstStyle/>
                    <a:p>
                      <a:pPr algn="l" fontAlgn="b"/>
                      <a:r>
                        <a:rPr lang="en-US" sz="900" u="none" strike="noStrike">
                          <a:effectLst/>
                        </a:rPr>
                        <a:t>Renault Alliance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532.09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197298110"/>
                  </a:ext>
                </a:extLst>
              </a:tr>
              <a:tr h="296063">
                <a:tc>
                  <a:txBody>
                    <a:bodyPr/>
                    <a:lstStyle/>
                    <a:p>
                      <a:pPr algn="l" fontAlgn="b"/>
                      <a:r>
                        <a:rPr lang="en-US" sz="900" u="none" strike="noStrike">
                          <a:effectLst/>
                        </a:rPr>
                        <a:t>Mazda Mazda6 Sport</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529.16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4087942636"/>
                  </a:ext>
                </a:extLst>
              </a:tr>
              <a:tr h="296063">
                <a:tc>
                  <a:txBody>
                    <a:bodyPr/>
                    <a:lstStyle/>
                    <a:p>
                      <a:pPr algn="l" fontAlgn="b"/>
                      <a:r>
                        <a:rPr lang="en-US" sz="900" u="none" strike="noStrike">
                          <a:effectLst/>
                        </a:rPr>
                        <a:t>Aston Martin Virage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524.47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532415756"/>
                  </a:ext>
                </a:extLst>
              </a:tr>
              <a:tr h="296063">
                <a:tc>
                  <a:txBody>
                    <a:bodyPr/>
                    <a:lstStyle/>
                    <a:p>
                      <a:pPr algn="l" fontAlgn="b"/>
                      <a:r>
                        <a:rPr lang="en-US" sz="900" u="none" strike="noStrike">
                          <a:effectLst/>
                        </a:rPr>
                        <a:t>BMW M5</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520.18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352112345"/>
                  </a:ext>
                </a:extLst>
              </a:tr>
              <a:tr h="296063">
                <a:tc>
                  <a:txBody>
                    <a:bodyPr/>
                    <a:lstStyle/>
                    <a:p>
                      <a:pPr algn="l" fontAlgn="b"/>
                      <a:r>
                        <a:rPr lang="en-US" sz="900" u="none" strike="noStrike">
                          <a:effectLst/>
                        </a:rPr>
                        <a:t>BMW M</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518.35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535308917"/>
                  </a:ext>
                </a:extLst>
              </a:tr>
              <a:tr h="296063">
                <a:tc>
                  <a:txBody>
                    <a:bodyPr/>
                    <a:lstStyle/>
                    <a:p>
                      <a:pPr algn="l" fontAlgn="b"/>
                      <a:r>
                        <a:rPr lang="en-US" sz="900" u="none" strike="noStrike">
                          <a:effectLst/>
                        </a:rPr>
                        <a:t>Acura RSX</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517.77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4768042"/>
                  </a:ext>
                </a:extLst>
              </a:tr>
              <a:tr h="296063">
                <a:tc>
                  <a:txBody>
                    <a:bodyPr/>
                    <a:lstStyle/>
                    <a:p>
                      <a:pPr algn="l" fontAlgn="b"/>
                      <a:r>
                        <a:rPr lang="en-US" sz="900" u="none" strike="noStrike">
                          <a:effectLst/>
                        </a:rPr>
                        <a:t>GMC Vandura G1500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514.80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925522446"/>
                  </a:ext>
                </a:extLst>
              </a:tr>
              <a:tr h="296063">
                <a:tc>
                  <a:txBody>
                    <a:bodyPr/>
                    <a:lstStyle/>
                    <a:p>
                      <a:pPr algn="l" fontAlgn="b"/>
                      <a:r>
                        <a:rPr lang="en-US" sz="900" u="none" strike="noStrike">
                          <a:effectLst/>
                        </a:rPr>
                        <a:t>Chrysler LeBaron</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500.71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714252094"/>
                  </a:ext>
                </a:extLst>
              </a:tr>
              <a:tr h="296063">
                <a:tc>
                  <a:txBody>
                    <a:bodyPr/>
                    <a:lstStyle/>
                    <a:p>
                      <a:pPr algn="l" fontAlgn="b"/>
                      <a:r>
                        <a:rPr lang="en-US" sz="900" u="none" strike="noStrike">
                          <a:effectLst/>
                        </a:rPr>
                        <a:t>Isuzu Oasis</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498.68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711942431"/>
                  </a:ext>
                </a:extLst>
              </a:tr>
              <a:tr h="296063">
                <a:tc>
                  <a:txBody>
                    <a:bodyPr/>
                    <a:lstStyle/>
                    <a:p>
                      <a:pPr algn="l" fontAlgn="b"/>
                      <a:r>
                        <a:rPr lang="en-US" sz="900" u="none" strike="noStrike">
                          <a:effectLst/>
                        </a:rPr>
                        <a:t>Toyota Prius c</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dirty="0">
                          <a:effectLst/>
                        </a:rPr>
                        <a:t> $          486.06 </a:t>
                      </a:r>
                      <a:endParaRPr lang="en-US" sz="900" b="0" i="0" u="none" strike="noStrike" dirty="0">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86804806"/>
                  </a:ext>
                </a:extLst>
              </a:tr>
            </a:tbl>
          </a:graphicData>
        </a:graphic>
      </p:graphicFrame>
      <p:sp>
        <p:nvSpPr>
          <p:cNvPr id="6" name="TextBox 5">
            <a:extLst>
              <a:ext uri="{FF2B5EF4-FFF2-40B4-BE49-F238E27FC236}">
                <a16:creationId xmlns:a16="http://schemas.microsoft.com/office/drawing/2014/main" id="{144BA517-2B1E-6996-0285-4D5B91700F26}"/>
              </a:ext>
            </a:extLst>
          </p:cNvPr>
          <p:cNvSpPr txBox="1"/>
          <p:nvPr/>
        </p:nvSpPr>
        <p:spPr>
          <a:xfrm>
            <a:off x="2212493" y="1370174"/>
            <a:ext cx="2623559" cy="369332"/>
          </a:xfrm>
          <a:prstGeom prst="rect">
            <a:avLst/>
          </a:prstGeom>
          <a:noFill/>
        </p:spPr>
        <p:txBody>
          <a:bodyPr wrap="square" rtlCol="0">
            <a:spAutoFit/>
          </a:bodyPr>
          <a:lstStyle/>
          <a:p>
            <a:r>
              <a:rPr lang="en-US" dirty="0"/>
              <a:t>Top Ten Least Costly Cars </a:t>
            </a:r>
          </a:p>
        </p:txBody>
      </p:sp>
      <p:graphicFrame>
        <p:nvGraphicFramePr>
          <p:cNvPr id="7" name="Chart 6">
            <a:extLst>
              <a:ext uri="{FF2B5EF4-FFF2-40B4-BE49-F238E27FC236}">
                <a16:creationId xmlns:a16="http://schemas.microsoft.com/office/drawing/2014/main" id="{96AC5182-5D19-987A-4EB7-AAA0788A891F}"/>
              </a:ext>
            </a:extLst>
          </p:cNvPr>
          <p:cNvGraphicFramePr>
            <a:graphicFrameLocks/>
          </p:cNvGraphicFramePr>
          <p:nvPr>
            <p:extLst>
              <p:ext uri="{D42A27DB-BD31-4B8C-83A1-F6EECF244321}">
                <p14:modId xmlns:p14="http://schemas.microsoft.com/office/powerpoint/2010/main" val="2665243786"/>
              </p:ext>
            </p:extLst>
          </p:nvPr>
        </p:nvGraphicFramePr>
        <p:xfrm>
          <a:off x="4836052" y="1607342"/>
          <a:ext cx="6105525" cy="3643313"/>
        </p:xfrm>
        <a:graphic>
          <a:graphicData uri="http://schemas.openxmlformats.org/drawingml/2006/chart">
            <c:chart xmlns:c="http://schemas.openxmlformats.org/drawingml/2006/chart" xmlns:r="http://schemas.openxmlformats.org/officeDocument/2006/relationships" r:id="rId2"/>
          </a:graphicData>
        </a:graphic>
      </p:graphicFrame>
      <p:sp>
        <p:nvSpPr>
          <p:cNvPr id="2" name="Flowchart: Alternate Process 1">
            <a:extLst>
              <a:ext uri="{FF2B5EF4-FFF2-40B4-BE49-F238E27FC236}">
                <a16:creationId xmlns:a16="http://schemas.microsoft.com/office/drawing/2014/main" id="{D10ECE6B-C349-1038-2AFE-70FD2009D3BA}"/>
              </a:ext>
            </a:extLst>
          </p:cNvPr>
          <p:cNvSpPr/>
          <p:nvPr/>
        </p:nvSpPr>
        <p:spPr>
          <a:xfrm>
            <a:off x="7793764" y="316194"/>
            <a:ext cx="3147813" cy="129114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These models, on the other hand, are well below average monthly cost. If wanting to keep roughly the same number of cars in stock, consider replacing higher costing models with ones from this list</a:t>
            </a:r>
          </a:p>
        </p:txBody>
      </p:sp>
      <p:sp>
        <p:nvSpPr>
          <p:cNvPr id="3" name="Arrow: Bent-Up 2">
            <a:extLst>
              <a:ext uri="{FF2B5EF4-FFF2-40B4-BE49-F238E27FC236}">
                <a16:creationId xmlns:a16="http://schemas.microsoft.com/office/drawing/2014/main" id="{A293E694-7970-94A7-2C50-AA602D915111}"/>
              </a:ext>
            </a:extLst>
          </p:cNvPr>
          <p:cNvSpPr/>
          <p:nvPr/>
        </p:nvSpPr>
        <p:spPr>
          <a:xfrm rot="10800000">
            <a:off x="3315766" y="589657"/>
            <a:ext cx="4383993" cy="780515"/>
          </a:xfrm>
          <a:prstGeom prst="bentUpArrow">
            <a:avLst>
              <a:gd name="adj1" fmla="val 21667"/>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64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CCC4-DA5B-750D-3247-A766CF56F55D}"/>
              </a:ext>
            </a:extLst>
          </p:cNvPr>
          <p:cNvSpPr>
            <a:spLocks noGrp="1"/>
          </p:cNvSpPr>
          <p:nvPr>
            <p:ph type="title"/>
          </p:nvPr>
        </p:nvSpPr>
        <p:spPr>
          <a:xfrm>
            <a:off x="1544131" y="403789"/>
            <a:ext cx="10018713" cy="1752599"/>
          </a:xfrm>
        </p:spPr>
        <p:txBody>
          <a:bodyPr/>
          <a:lstStyle/>
          <a:p>
            <a:r>
              <a:rPr lang="en-US" dirty="0"/>
              <a:t>Analyzing Yearly Revenue</a:t>
            </a:r>
          </a:p>
        </p:txBody>
      </p:sp>
      <p:graphicFrame>
        <p:nvGraphicFramePr>
          <p:cNvPr id="4" name="Content Placeholder 3">
            <a:extLst>
              <a:ext uri="{FF2B5EF4-FFF2-40B4-BE49-F238E27FC236}">
                <a16:creationId xmlns:a16="http://schemas.microsoft.com/office/drawing/2014/main" id="{3E06E7E0-6262-720E-9A9F-936CB19A5522}"/>
              </a:ext>
            </a:extLst>
          </p:cNvPr>
          <p:cNvGraphicFramePr>
            <a:graphicFrameLocks noGrp="1"/>
          </p:cNvGraphicFramePr>
          <p:nvPr>
            <p:ph idx="1"/>
            <p:extLst>
              <p:ext uri="{D42A27DB-BD31-4B8C-83A1-F6EECF244321}">
                <p14:modId xmlns:p14="http://schemas.microsoft.com/office/powerpoint/2010/main" val="1060892983"/>
              </p:ext>
            </p:extLst>
          </p:nvPr>
        </p:nvGraphicFramePr>
        <p:xfrm>
          <a:off x="2450803" y="2632817"/>
          <a:ext cx="1744754" cy="3124201"/>
        </p:xfrm>
        <a:graphic>
          <a:graphicData uri="http://schemas.openxmlformats.org/drawingml/2006/table">
            <a:tbl>
              <a:tblPr>
                <a:tableStyleId>{5C22544A-7EE6-4342-B048-85BDC9FD1C3A}</a:tableStyleId>
              </a:tblPr>
              <a:tblGrid>
                <a:gridCol w="871016">
                  <a:extLst>
                    <a:ext uri="{9D8B030D-6E8A-4147-A177-3AD203B41FA5}">
                      <a16:colId xmlns:a16="http://schemas.microsoft.com/office/drawing/2014/main" val="3173809304"/>
                    </a:ext>
                  </a:extLst>
                </a:gridCol>
                <a:gridCol w="873738">
                  <a:extLst>
                    <a:ext uri="{9D8B030D-6E8A-4147-A177-3AD203B41FA5}">
                      <a16:colId xmlns:a16="http://schemas.microsoft.com/office/drawing/2014/main" val="2462519608"/>
                    </a:ext>
                  </a:extLst>
                </a:gridCol>
              </a:tblGrid>
              <a:tr h="163571">
                <a:tc>
                  <a:txBody>
                    <a:bodyPr/>
                    <a:lstStyle/>
                    <a:p>
                      <a:pPr algn="l" fontAlgn="b"/>
                      <a:r>
                        <a:rPr lang="en-US" sz="900" u="none" strike="noStrike">
                          <a:effectLst/>
                        </a:rPr>
                        <a:t>Make + Model</a:t>
                      </a:r>
                      <a:endParaRPr lang="en-US" sz="900" b="1"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Revenue</a:t>
                      </a:r>
                      <a:endParaRPr lang="en-US" sz="900" b="1"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013711945"/>
                  </a:ext>
                </a:extLst>
              </a:tr>
              <a:tr h="296063">
                <a:tc>
                  <a:txBody>
                    <a:bodyPr/>
                    <a:lstStyle/>
                    <a:p>
                      <a:pPr algn="l" fontAlgn="b"/>
                      <a:r>
                        <a:rPr lang="en-US" sz="900" u="none" strike="noStrike">
                          <a:effectLst/>
                        </a:rPr>
                        <a:t>Pontiac Grand Prix</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307,612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4015255669"/>
                  </a:ext>
                </a:extLst>
              </a:tr>
              <a:tr h="296063">
                <a:tc>
                  <a:txBody>
                    <a:bodyPr/>
                    <a:lstStyle/>
                    <a:p>
                      <a:pPr algn="l" fontAlgn="b"/>
                      <a:r>
                        <a:rPr lang="en-US" sz="900" u="none" strike="noStrike">
                          <a:effectLst/>
                        </a:rPr>
                        <a:t>Mercury Grand Marquis</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307,571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400312387"/>
                  </a:ext>
                </a:extLst>
              </a:tr>
              <a:tr h="296063">
                <a:tc>
                  <a:txBody>
                    <a:bodyPr/>
                    <a:lstStyle/>
                    <a:p>
                      <a:pPr algn="l" fontAlgn="b"/>
                      <a:r>
                        <a:rPr lang="en-US" sz="900" u="none" strike="noStrike">
                          <a:effectLst/>
                        </a:rPr>
                        <a:t>Ford Ranger</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305,946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607982011"/>
                  </a:ext>
                </a:extLst>
              </a:tr>
              <a:tr h="296063">
                <a:tc>
                  <a:txBody>
                    <a:bodyPr/>
                    <a:lstStyle/>
                    <a:p>
                      <a:pPr algn="l" fontAlgn="b"/>
                      <a:r>
                        <a:rPr lang="en-US" sz="900" u="none" strike="noStrike">
                          <a:effectLst/>
                        </a:rPr>
                        <a:t>Chevrolet Express 3500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272,950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33348299"/>
                  </a:ext>
                </a:extLst>
              </a:tr>
              <a:tr h="296063">
                <a:tc>
                  <a:txBody>
                    <a:bodyPr/>
                    <a:lstStyle/>
                    <a:p>
                      <a:pPr algn="l" fontAlgn="b"/>
                      <a:r>
                        <a:rPr lang="en-US" sz="900" u="none" strike="noStrike">
                          <a:effectLst/>
                        </a:rPr>
                        <a:t>Lincoln Town Car</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272,552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620106348"/>
                  </a:ext>
                </a:extLst>
              </a:tr>
              <a:tr h="296063">
                <a:tc>
                  <a:txBody>
                    <a:bodyPr/>
                    <a:lstStyle/>
                    <a:p>
                      <a:pPr algn="l" fontAlgn="b"/>
                      <a:r>
                        <a:rPr lang="en-US" sz="900" u="none" strike="noStrike">
                          <a:effectLst/>
                        </a:rPr>
                        <a:t>Honda Accord</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272,190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956730377"/>
                  </a:ext>
                </a:extLst>
              </a:tr>
              <a:tr h="296063">
                <a:tc>
                  <a:txBody>
                    <a:bodyPr/>
                    <a:lstStyle/>
                    <a:p>
                      <a:pPr algn="l" fontAlgn="b"/>
                      <a:r>
                        <a:rPr lang="en-US" sz="900" u="none" strike="noStrike">
                          <a:effectLst/>
                        </a:rPr>
                        <a:t>Chevrolet Corvette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268,733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773016772"/>
                  </a:ext>
                </a:extLst>
              </a:tr>
              <a:tr h="296063">
                <a:tc>
                  <a:txBody>
                    <a:bodyPr/>
                    <a:lstStyle/>
                    <a:p>
                      <a:pPr algn="l" fontAlgn="b"/>
                      <a:r>
                        <a:rPr lang="en-US" sz="900" u="none" strike="noStrike">
                          <a:effectLst/>
                        </a:rPr>
                        <a:t>Mercury Sable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258,363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701710427"/>
                  </a:ext>
                </a:extLst>
              </a:tr>
              <a:tr h="296063">
                <a:tc>
                  <a:txBody>
                    <a:bodyPr/>
                    <a:lstStyle/>
                    <a:p>
                      <a:pPr algn="l" fontAlgn="b"/>
                      <a:r>
                        <a:rPr lang="en-US" sz="900" u="none" strike="noStrike">
                          <a:effectLst/>
                        </a:rPr>
                        <a:t>Ford Mustang</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256,429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718861058"/>
                  </a:ext>
                </a:extLst>
              </a:tr>
              <a:tr h="296063">
                <a:tc>
                  <a:txBody>
                    <a:bodyPr/>
                    <a:lstStyle/>
                    <a:p>
                      <a:pPr algn="l" fontAlgn="b"/>
                      <a:r>
                        <a:rPr lang="en-US" sz="900" u="none" strike="noStrike">
                          <a:effectLst/>
                        </a:rPr>
                        <a:t>Ford F-Series</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dirty="0">
                          <a:effectLst/>
                        </a:rPr>
                        <a:t> $              255,821 </a:t>
                      </a:r>
                      <a:endParaRPr lang="en-US" sz="900" b="0" i="0" u="none" strike="noStrike" dirty="0">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640588306"/>
                  </a:ext>
                </a:extLst>
              </a:tr>
            </a:tbl>
          </a:graphicData>
        </a:graphic>
      </p:graphicFrame>
      <p:sp>
        <p:nvSpPr>
          <p:cNvPr id="5" name="TextBox 4">
            <a:extLst>
              <a:ext uri="{FF2B5EF4-FFF2-40B4-BE49-F238E27FC236}">
                <a16:creationId xmlns:a16="http://schemas.microsoft.com/office/drawing/2014/main" id="{D000E499-B9C0-2DAF-A7F7-B44C9AD7AB16}"/>
              </a:ext>
            </a:extLst>
          </p:cNvPr>
          <p:cNvSpPr txBox="1"/>
          <p:nvPr/>
        </p:nvSpPr>
        <p:spPr>
          <a:xfrm>
            <a:off x="2016807" y="2093554"/>
            <a:ext cx="2649197" cy="369332"/>
          </a:xfrm>
          <a:prstGeom prst="rect">
            <a:avLst/>
          </a:prstGeom>
          <a:noFill/>
        </p:spPr>
        <p:txBody>
          <a:bodyPr wrap="square" rtlCol="0">
            <a:spAutoFit/>
          </a:bodyPr>
          <a:lstStyle/>
          <a:p>
            <a:r>
              <a:rPr lang="en-US" dirty="0"/>
              <a:t>Top Ten Yearly Revenue</a:t>
            </a:r>
          </a:p>
        </p:txBody>
      </p:sp>
      <p:graphicFrame>
        <p:nvGraphicFramePr>
          <p:cNvPr id="6" name="Table 5">
            <a:extLst>
              <a:ext uri="{FF2B5EF4-FFF2-40B4-BE49-F238E27FC236}">
                <a16:creationId xmlns:a16="http://schemas.microsoft.com/office/drawing/2014/main" id="{B81A5ADD-0641-7FF7-A91B-0659B94EC99D}"/>
              </a:ext>
            </a:extLst>
          </p:cNvPr>
          <p:cNvGraphicFramePr>
            <a:graphicFrameLocks noGrp="1"/>
          </p:cNvGraphicFramePr>
          <p:nvPr>
            <p:extLst>
              <p:ext uri="{D42A27DB-BD31-4B8C-83A1-F6EECF244321}">
                <p14:modId xmlns:p14="http://schemas.microsoft.com/office/powerpoint/2010/main" val="2006944466"/>
              </p:ext>
            </p:extLst>
          </p:nvPr>
        </p:nvGraphicFramePr>
        <p:xfrm>
          <a:off x="5921004" y="2156388"/>
          <a:ext cx="2193420" cy="381000"/>
        </p:xfrm>
        <a:graphic>
          <a:graphicData uri="http://schemas.openxmlformats.org/drawingml/2006/table">
            <a:tbl>
              <a:tblPr>
                <a:tableStyleId>{5C22544A-7EE6-4342-B048-85BDC9FD1C3A}</a:tableStyleId>
              </a:tblPr>
              <a:tblGrid>
                <a:gridCol w="731140">
                  <a:extLst>
                    <a:ext uri="{9D8B030D-6E8A-4147-A177-3AD203B41FA5}">
                      <a16:colId xmlns:a16="http://schemas.microsoft.com/office/drawing/2014/main" val="3665147850"/>
                    </a:ext>
                  </a:extLst>
                </a:gridCol>
                <a:gridCol w="731140">
                  <a:extLst>
                    <a:ext uri="{9D8B030D-6E8A-4147-A177-3AD203B41FA5}">
                      <a16:colId xmlns:a16="http://schemas.microsoft.com/office/drawing/2014/main" val="1880498252"/>
                    </a:ext>
                  </a:extLst>
                </a:gridCol>
                <a:gridCol w="731140">
                  <a:extLst>
                    <a:ext uri="{9D8B030D-6E8A-4147-A177-3AD203B41FA5}">
                      <a16:colId xmlns:a16="http://schemas.microsoft.com/office/drawing/2014/main" val="2270455929"/>
                    </a:ext>
                  </a:extLst>
                </a:gridCol>
              </a:tblGrid>
              <a:tr h="190500">
                <a:tc gridSpan="3">
                  <a:txBody>
                    <a:bodyPr/>
                    <a:lstStyle/>
                    <a:p>
                      <a:pPr algn="l" fontAlgn="b"/>
                      <a:r>
                        <a:rPr lang="en-US" sz="1100" u="none" strike="noStrike">
                          <a:effectLst/>
                        </a:rPr>
                        <a:t>Overall Yearly Revenue Average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343925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60,171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266078"/>
                  </a:ext>
                </a:extLst>
              </a:tr>
            </a:tbl>
          </a:graphicData>
        </a:graphic>
      </p:graphicFrame>
      <p:graphicFrame>
        <p:nvGraphicFramePr>
          <p:cNvPr id="7" name="Chart 6">
            <a:extLst>
              <a:ext uri="{FF2B5EF4-FFF2-40B4-BE49-F238E27FC236}">
                <a16:creationId xmlns:a16="http://schemas.microsoft.com/office/drawing/2014/main" id="{EBC9B1B3-62C8-7C02-8B96-4941BBA1BA3C}"/>
              </a:ext>
            </a:extLst>
          </p:cNvPr>
          <p:cNvGraphicFramePr>
            <a:graphicFrameLocks/>
          </p:cNvGraphicFramePr>
          <p:nvPr>
            <p:extLst>
              <p:ext uri="{D42A27DB-BD31-4B8C-83A1-F6EECF244321}">
                <p14:modId xmlns:p14="http://schemas.microsoft.com/office/powerpoint/2010/main" val="1782197433"/>
              </p:ext>
            </p:extLst>
          </p:nvPr>
        </p:nvGraphicFramePr>
        <p:xfrm>
          <a:off x="4666004" y="2751746"/>
          <a:ext cx="6315342" cy="3005271"/>
        </p:xfrm>
        <a:graphic>
          <a:graphicData uri="http://schemas.openxmlformats.org/drawingml/2006/chart">
            <c:chart xmlns:c="http://schemas.openxmlformats.org/drawingml/2006/chart" xmlns:r="http://schemas.openxmlformats.org/officeDocument/2006/relationships" r:id="rId2"/>
          </a:graphicData>
        </a:graphic>
      </p:graphicFrame>
      <p:sp>
        <p:nvSpPr>
          <p:cNvPr id="3" name="Flowchart: Alternate Process 2">
            <a:extLst>
              <a:ext uri="{FF2B5EF4-FFF2-40B4-BE49-F238E27FC236}">
                <a16:creationId xmlns:a16="http://schemas.microsoft.com/office/drawing/2014/main" id="{847A4487-CA9C-7BC4-C6B4-1A0A17E80695}"/>
              </a:ext>
            </a:extLst>
          </p:cNvPr>
          <p:cNvSpPr/>
          <p:nvPr/>
        </p:nvSpPr>
        <p:spPr>
          <a:xfrm>
            <a:off x="8947447" y="2025353"/>
            <a:ext cx="2760291" cy="72639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Given the goal of increasing revenue, these models are generating well above average</a:t>
            </a:r>
          </a:p>
        </p:txBody>
      </p:sp>
      <p:sp>
        <p:nvSpPr>
          <p:cNvPr id="8" name="Flowchart: Alternate Process 7">
            <a:extLst>
              <a:ext uri="{FF2B5EF4-FFF2-40B4-BE49-F238E27FC236}">
                <a16:creationId xmlns:a16="http://schemas.microsoft.com/office/drawing/2014/main" id="{9733A0D4-4185-E630-1E86-D5A94A29FBC2}"/>
              </a:ext>
            </a:extLst>
          </p:cNvPr>
          <p:cNvSpPr/>
          <p:nvPr/>
        </p:nvSpPr>
        <p:spPr>
          <a:xfrm>
            <a:off x="4289989" y="6058968"/>
            <a:ext cx="2649197" cy="48711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Consider keeping more of these models in stock</a:t>
            </a:r>
          </a:p>
        </p:txBody>
      </p:sp>
      <p:sp>
        <p:nvSpPr>
          <p:cNvPr id="9" name="Arrow: Bent 8">
            <a:extLst>
              <a:ext uri="{FF2B5EF4-FFF2-40B4-BE49-F238E27FC236}">
                <a16:creationId xmlns:a16="http://schemas.microsoft.com/office/drawing/2014/main" id="{144C8510-A676-DC30-7EFC-F83B03BE37E6}"/>
              </a:ext>
            </a:extLst>
          </p:cNvPr>
          <p:cNvSpPr/>
          <p:nvPr/>
        </p:nvSpPr>
        <p:spPr>
          <a:xfrm rot="16200000">
            <a:off x="3142469" y="5528882"/>
            <a:ext cx="598206" cy="125245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589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C1DC0B1-85E6-1EB2-6100-8820C0B0CDE6}"/>
              </a:ext>
            </a:extLst>
          </p:cNvPr>
          <p:cNvGraphicFramePr>
            <a:graphicFrameLocks noGrp="1"/>
          </p:cNvGraphicFramePr>
          <p:nvPr>
            <p:ph idx="1"/>
            <p:extLst>
              <p:ext uri="{D42A27DB-BD31-4B8C-83A1-F6EECF244321}">
                <p14:modId xmlns:p14="http://schemas.microsoft.com/office/powerpoint/2010/main" val="45352165"/>
              </p:ext>
            </p:extLst>
          </p:nvPr>
        </p:nvGraphicFramePr>
        <p:xfrm>
          <a:off x="5237436" y="1115938"/>
          <a:ext cx="2086308" cy="381000"/>
        </p:xfrm>
        <a:graphic>
          <a:graphicData uri="http://schemas.openxmlformats.org/drawingml/2006/table">
            <a:tbl>
              <a:tblPr>
                <a:tableStyleId>{5C22544A-7EE6-4342-B048-85BDC9FD1C3A}</a:tableStyleId>
              </a:tblPr>
              <a:tblGrid>
                <a:gridCol w="695436">
                  <a:extLst>
                    <a:ext uri="{9D8B030D-6E8A-4147-A177-3AD203B41FA5}">
                      <a16:colId xmlns:a16="http://schemas.microsoft.com/office/drawing/2014/main" val="655306203"/>
                    </a:ext>
                  </a:extLst>
                </a:gridCol>
                <a:gridCol w="695436">
                  <a:extLst>
                    <a:ext uri="{9D8B030D-6E8A-4147-A177-3AD203B41FA5}">
                      <a16:colId xmlns:a16="http://schemas.microsoft.com/office/drawing/2014/main" val="1032855639"/>
                    </a:ext>
                  </a:extLst>
                </a:gridCol>
                <a:gridCol w="695436">
                  <a:extLst>
                    <a:ext uri="{9D8B030D-6E8A-4147-A177-3AD203B41FA5}">
                      <a16:colId xmlns:a16="http://schemas.microsoft.com/office/drawing/2014/main" val="51831096"/>
                    </a:ext>
                  </a:extLst>
                </a:gridCol>
              </a:tblGrid>
              <a:tr h="190500">
                <a:tc gridSpan="3">
                  <a:txBody>
                    <a:bodyPr/>
                    <a:lstStyle/>
                    <a:p>
                      <a:pPr algn="l" fontAlgn="b"/>
                      <a:r>
                        <a:rPr lang="en-US" sz="1100" u="none" strike="noStrike">
                          <a:effectLst/>
                        </a:rPr>
                        <a:t>Overall Yearly Revenue Average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4109645"/>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60,171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4285744"/>
                  </a:ext>
                </a:extLst>
              </a:tr>
            </a:tbl>
          </a:graphicData>
        </a:graphic>
      </p:graphicFrame>
      <p:graphicFrame>
        <p:nvGraphicFramePr>
          <p:cNvPr id="5" name="Table 4">
            <a:extLst>
              <a:ext uri="{FF2B5EF4-FFF2-40B4-BE49-F238E27FC236}">
                <a16:creationId xmlns:a16="http://schemas.microsoft.com/office/drawing/2014/main" id="{9664FE80-6B59-0031-7D2C-A50FFE34185B}"/>
              </a:ext>
            </a:extLst>
          </p:cNvPr>
          <p:cNvGraphicFramePr>
            <a:graphicFrameLocks noGrp="1"/>
          </p:cNvGraphicFramePr>
          <p:nvPr>
            <p:extLst>
              <p:ext uri="{D42A27DB-BD31-4B8C-83A1-F6EECF244321}">
                <p14:modId xmlns:p14="http://schemas.microsoft.com/office/powerpoint/2010/main" val="811503884"/>
              </p:ext>
            </p:extLst>
          </p:nvPr>
        </p:nvGraphicFramePr>
        <p:xfrm>
          <a:off x="2506900" y="2140365"/>
          <a:ext cx="1744754" cy="3124201"/>
        </p:xfrm>
        <a:graphic>
          <a:graphicData uri="http://schemas.openxmlformats.org/drawingml/2006/table">
            <a:tbl>
              <a:tblPr>
                <a:tableStyleId>{5C22544A-7EE6-4342-B048-85BDC9FD1C3A}</a:tableStyleId>
              </a:tblPr>
              <a:tblGrid>
                <a:gridCol w="871016">
                  <a:extLst>
                    <a:ext uri="{9D8B030D-6E8A-4147-A177-3AD203B41FA5}">
                      <a16:colId xmlns:a16="http://schemas.microsoft.com/office/drawing/2014/main" val="3021098989"/>
                    </a:ext>
                  </a:extLst>
                </a:gridCol>
                <a:gridCol w="873738">
                  <a:extLst>
                    <a:ext uri="{9D8B030D-6E8A-4147-A177-3AD203B41FA5}">
                      <a16:colId xmlns:a16="http://schemas.microsoft.com/office/drawing/2014/main" val="1028106464"/>
                    </a:ext>
                  </a:extLst>
                </a:gridCol>
              </a:tblGrid>
              <a:tr h="163571">
                <a:tc>
                  <a:txBody>
                    <a:bodyPr/>
                    <a:lstStyle/>
                    <a:p>
                      <a:pPr algn="l" fontAlgn="b"/>
                      <a:r>
                        <a:rPr lang="en-US" sz="900" u="none" strike="noStrike">
                          <a:effectLst/>
                        </a:rPr>
                        <a:t>Make + Model</a:t>
                      </a:r>
                      <a:endParaRPr lang="en-US" sz="900" b="1"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Revenue</a:t>
                      </a:r>
                      <a:endParaRPr lang="en-US" sz="900" b="1"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327287780"/>
                  </a:ext>
                </a:extLst>
              </a:tr>
              <a:tr h="296063">
                <a:tc>
                  <a:txBody>
                    <a:bodyPr/>
                    <a:lstStyle/>
                    <a:p>
                      <a:pPr algn="l" fontAlgn="b"/>
                      <a:r>
                        <a:rPr lang="en-US" sz="900" u="none" strike="noStrike">
                          <a:effectLst/>
                        </a:rPr>
                        <a:t>Saturn Relay</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8,381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977407426"/>
                  </a:ext>
                </a:extLst>
              </a:tr>
              <a:tr h="296063">
                <a:tc>
                  <a:txBody>
                    <a:bodyPr/>
                    <a:lstStyle/>
                    <a:p>
                      <a:pPr algn="l" fontAlgn="b"/>
                      <a:r>
                        <a:rPr lang="en-US" sz="900" u="none" strike="noStrike">
                          <a:effectLst/>
                        </a:rPr>
                        <a:t>BMW M Roadster</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8,146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575603367"/>
                  </a:ext>
                </a:extLst>
              </a:tr>
              <a:tr h="296063">
                <a:tc>
                  <a:txBody>
                    <a:bodyPr/>
                    <a:lstStyle/>
                    <a:p>
                      <a:pPr algn="l" fontAlgn="b"/>
                      <a:r>
                        <a:rPr lang="en-US" sz="900" u="none" strike="noStrike">
                          <a:effectLst/>
                        </a:rPr>
                        <a:t>Fiat 500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7,949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967879689"/>
                  </a:ext>
                </a:extLst>
              </a:tr>
              <a:tr h="296063">
                <a:tc>
                  <a:txBody>
                    <a:bodyPr/>
                    <a:lstStyle/>
                    <a:p>
                      <a:pPr algn="l" fontAlgn="b"/>
                      <a:r>
                        <a:rPr lang="en-US" sz="900" u="none" strike="noStrike">
                          <a:effectLst/>
                        </a:rPr>
                        <a:t>Dodge Sprinter</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7,731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725885486"/>
                  </a:ext>
                </a:extLst>
              </a:tr>
              <a:tr h="296063">
                <a:tc>
                  <a:txBody>
                    <a:bodyPr/>
                    <a:lstStyle/>
                    <a:p>
                      <a:pPr algn="l" fontAlgn="b"/>
                      <a:r>
                        <a:rPr lang="en-US" sz="900" u="none" strike="noStrike">
                          <a:effectLst/>
                        </a:rPr>
                        <a:t>Mazda B2600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7,641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906170175"/>
                  </a:ext>
                </a:extLst>
              </a:tr>
              <a:tr h="296063">
                <a:tc>
                  <a:txBody>
                    <a:bodyPr/>
                    <a:lstStyle/>
                    <a:p>
                      <a:pPr algn="l" fontAlgn="b"/>
                      <a:r>
                        <a:rPr lang="en-US" sz="900" u="none" strike="noStrike">
                          <a:effectLst/>
                        </a:rPr>
                        <a:t>Chevrolet Lumina APV</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7,630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257448056"/>
                  </a:ext>
                </a:extLst>
              </a:tr>
              <a:tr h="296063">
                <a:tc>
                  <a:txBody>
                    <a:bodyPr/>
                    <a:lstStyle/>
                    <a:p>
                      <a:pPr algn="l" fontAlgn="b"/>
                      <a:r>
                        <a:rPr lang="en-US" sz="900" u="none" strike="noStrike">
                          <a:effectLst/>
                        </a:rPr>
                        <a:t>Plymouth Volare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7,608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46130196"/>
                  </a:ext>
                </a:extLst>
              </a:tr>
              <a:tr h="296063">
                <a:tc>
                  <a:txBody>
                    <a:bodyPr/>
                    <a:lstStyle/>
                    <a:p>
                      <a:pPr algn="l" fontAlgn="b"/>
                      <a:r>
                        <a:rPr lang="en-US" sz="900" u="none" strike="noStrike">
                          <a:effectLst/>
                        </a:rPr>
                        <a:t>Ford Aspire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7,300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22989501"/>
                  </a:ext>
                </a:extLst>
              </a:tr>
              <a:tr h="296063">
                <a:tc>
                  <a:txBody>
                    <a:bodyPr/>
                    <a:lstStyle/>
                    <a:p>
                      <a:pPr algn="l" fontAlgn="b"/>
                      <a:r>
                        <a:rPr lang="en-US" sz="900" u="none" strike="noStrike">
                          <a:effectLst/>
                        </a:rPr>
                        <a:t>Audi 5000CS</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7,206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037487469"/>
                  </a:ext>
                </a:extLst>
              </a:tr>
              <a:tr h="296063">
                <a:tc>
                  <a:txBody>
                    <a:bodyPr/>
                    <a:lstStyle/>
                    <a:p>
                      <a:pPr algn="l" fontAlgn="b"/>
                      <a:r>
                        <a:rPr lang="en-US" sz="900" u="none" strike="noStrike">
                          <a:effectLst/>
                        </a:rPr>
                        <a:t>Daewoo Nubira</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dirty="0">
                          <a:effectLst/>
                        </a:rPr>
                        <a:t> $                   5,921 </a:t>
                      </a:r>
                      <a:endParaRPr lang="en-US" sz="900" b="0" i="0" u="none" strike="noStrike" dirty="0">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378847525"/>
                  </a:ext>
                </a:extLst>
              </a:tr>
            </a:tbl>
          </a:graphicData>
        </a:graphic>
      </p:graphicFrame>
      <p:sp>
        <p:nvSpPr>
          <p:cNvPr id="6" name="TextBox 5">
            <a:extLst>
              <a:ext uri="{FF2B5EF4-FFF2-40B4-BE49-F238E27FC236}">
                <a16:creationId xmlns:a16="http://schemas.microsoft.com/office/drawing/2014/main" id="{645CD767-5ACB-06C0-0D5C-9FECEB4925F5}"/>
              </a:ext>
            </a:extLst>
          </p:cNvPr>
          <p:cNvSpPr txBox="1"/>
          <p:nvPr/>
        </p:nvSpPr>
        <p:spPr>
          <a:xfrm>
            <a:off x="2136449" y="1572426"/>
            <a:ext cx="2726108" cy="369332"/>
          </a:xfrm>
          <a:prstGeom prst="rect">
            <a:avLst/>
          </a:prstGeom>
          <a:noFill/>
        </p:spPr>
        <p:txBody>
          <a:bodyPr wrap="square" rtlCol="0">
            <a:spAutoFit/>
          </a:bodyPr>
          <a:lstStyle/>
          <a:p>
            <a:r>
              <a:rPr lang="en-US" dirty="0"/>
              <a:t>Bottom 10 Yearly Revenue</a:t>
            </a:r>
          </a:p>
        </p:txBody>
      </p:sp>
      <p:graphicFrame>
        <p:nvGraphicFramePr>
          <p:cNvPr id="7" name="Chart 6">
            <a:extLst>
              <a:ext uri="{FF2B5EF4-FFF2-40B4-BE49-F238E27FC236}">
                <a16:creationId xmlns:a16="http://schemas.microsoft.com/office/drawing/2014/main" id="{E51D43D2-058F-83D9-A3F0-6187A7143CAB}"/>
              </a:ext>
            </a:extLst>
          </p:cNvPr>
          <p:cNvGraphicFramePr>
            <a:graphicFrameLocks/>
          </p:cNvGraphicFramePr>
          <p:nvPr>
            <p:extLst>
              <p:ext uri="{D42A27DB-BD31-4B8C-83A1-F6EECF244321}">
                <p14:modId xmlns:p14="http://schemas.microsoft.com/office/powerpoint/2010/main" val="2031939577"/>
              </p:ext>
            </p:extLst>
          </p:nvPr>
        </p:nvGraphicFramePr>
        <p:xfrm>
          <a:off x="4695780" y="2140364"/>
          <a:ext cx="6610306" cy="3124201"/>
        </p:xfrm>
        <a:graphic>
          <a:graphicData uri="http://schemas.openxmlformats.org/drawingml/2006/chart">
            <c:chart xmlns:c="http://schemas.openxmlformats.org/drawingml/2006/chart" xmlns:r="http://schemas.openxmlformats.org/officeDocument/2006/relationships" r:id="rId2"/>
          </a:graphicData>
        </a:graphic>
      </p:graphicFrame>
      <p:sp>
        <p:nvSpPr>
          <p:cNvPr id="2" name="Flowchart: Alternate Process 1">
            <a:extLst>
              <a:ext uri="{FF2B5EF4-FFF2-40B4-BE49-F238E27FC236}">
                <a16:creationId xmlns:a16="http://schemas.microsoft.com/office/drawing/2014/main" id="{43305EE3-0BD2-B498-0CBC-97CE6B861FA2}"/>
              </a:ext>
            </a:extLst>
          </p:cNvPr>
          <p:cNvSpPr/>
          <p:nvPr/>
        </p:nvSpPr>
        <p:spPr>
          <a:xfrm>
            <a:off x="8545794" y="922946"/>
            <a:ext cx="2982483" cy="85457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Conversely, these models are making well below average</a:t>
            </a:r>
          </a:p>
        </p:txBody>
      </p:sp>
      <p:sp>
        <p:nvSpPr>
          <p:cNvPr id="3" name="Rectangle: Rounded Corners 2">
            <a:extLst>
              <a:ext uri="{FF2B5EF4-FFF2-40B4-BE49-F238E27FC236}">
                <a16:creationId xmlns:a16="http://schemas.microsoft.com/office/drawing/2014/main" id="{6B46F5D8-D9DB-24C1-9F6B-A2F5E4D9946F}"/>
              </a:ext>
            </a:extLst>
          </p:cNvPr>
          <p:cNvSpPr/>
          <p:nvPr/>
        </p:nvSpPr>
        <p:spPr>
          <a:xfrm>
            <a:off x="4251654" y="5606041"/>
            <a:ext cx="2995180" cy="743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Wanting to increase revenue, consider replacing these models with ones from the prior slide</a:t>
            </a:r>
          </a:p>
        </p:txBody>
      </p:sp>
      <p:sp>
        <p:nvSpPr>
          <p:cNvPr id="8" name="Arrow: Bent 7">
            <a:extLst>
              <a:ext uri="{FF2B5EF4-FFF2-40B4-BE49-F238E27FC236}">
                <a16:creationId xmlns:a16="http://schemas.microsoft.com/office/drawing/2014/main" id="{13753E10-2CED-C8BC-E85E-9011AF558F4D}"/>
              </a:ext>
            </a:extLst>
          </p:cNvPr>
          <p:cNvSpPr/>
          <p:nvPr/>
        </p:nvSpPr>
        <p:spPr>
          <a:xfrm rot="16200000">
            <a:off x="3063669" y="5085953"/>
            <a:ext cx="743483" cy="128186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445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58B599-942C-74D1-37DE-3BB3B09FB8A9}"/>
              </a:ext>
            </a:extLst>
          </p:cNvPr>
          <p:cNvGraphicFramePr>
            <a:graphicFrameLocks noGrp="1"/>
          </p:cNvGraphicFramePr>
          <p:nvPr>
            <p:extLst>
              <p:ext uri="{D42A27DB-BD31-4B8C-83A1-F6EECF244321}">
                <p14:modId xmlns:p14="http://schemas.microsoft.com/office/powerpoint/2010/main" val="3604839315"/>
              </p:ext>
            </p:extLst>
          </p:nvPr>
        </p:nvGraphicFramePr>
        <p:xfrm>
          <a:off x="8116308" y="905498"/>
          <a:ext cx="1206500" cy="381000"/>
        </p:xfrm>
        <a:graphic>
          <a:graphicData uri="http://schemas.openxmlformats.org/drawingml/2006/table">
            <a:tbl>
              <a:tblPr>
                <a:tableStyleId>{5C22544A-7EE6-4342-B048-85BDC9FD1C3A}</a:tableStyleId>
              </a:tblPr>
              <a:tblGrid>
                <a:gridCol w="1206500">
                  <a:extLst>
                    <a:ext uri="{9D8B030D-6E8A-4147-A177-3AD203B41FA5}">
                      <a16:colId xmlns:a16="http://schemas.microsoft.com/office/drawing/2014/main" val="4001959760"/>
                    </a:ext>
                  </a:extLst>
                </a:gridCol>
              </a:tblGrid>
              <a:tr h="190500">
                <a:tc>
                  <a:txBody>
                    <a:bodyPr/>
                    <a:lstStyle/>
                    <a:p>
                      <a:pPr algn="ctr" fontAlgn="b"/>
                      <a:r>
                        <a:rPr lang="en-US" sz="1100" u="none" strike="noStrike">
                          <a:effectLst/>
                        </a:rPr>
                        <a:t> Yearly Cost </a:t>
                      </a:r>
                      <a:endParaRPr lang="en-US"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982137"/>
                  </a:ext>
                </a:extLst>
              </a:tr>
              <a:tr h="190500">
                <a:tc>
                  <a:txBody>
                    <a:bodyPr/>
                    <a:lstStyle/>
                    <a:p>
                      <a:pPr algn="r" fontAlgn="b"/>
                      <a:r>
                        <a:rPr lang="en-US" sz="1100" u="none" strike="noStrike" dirty="0">
                          <a:effectLst/>
                        </a:rPr>
                        <a:t> $        33,076,688.64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5006652"/>
                  </a:ext>
                </a:extLst>
              </a:tr>
            </a:tbl>
          </a:graphicData>
        </a:graphic>
      </p:graphicFrame>
      <p:sp>
        <p:nvSpPr>
          <p:cNvPr id="5" name="Flowchart: Alternate Process 4">
            <a:extLst>
              <a:ext uri="{FF2B5EF4-FFF2-40B4-BE49-F238E27FC236}">
                <a16:creationId xmlns:a16="http://schemas.microsoft.com/office/drawing/2014/main" id="{0D113589-3C31-19EF-A1E3-BD3AD17F5A79}"/>
              </a:ext>
            </a:extLst>
          </p:cNvPr>
          <p:cNvSpPr/>
          <p:nvPr/>
        </p:nvSpPr>
        <p:spPr>
          <a:xfrm>
            <a:off x="3888336" y="726393"/>
            <a:ext cx="3161944" cy="81185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This is the total amount spent on maintenance and insurance in one year</a:t>
            </a:r>
          </a:p>
        </p:txBody>
      </p:sp>
      <p:sp>
        <p:nvSpPr>
          <p:cNvPr id="6" name="Arrow: Right 5">
            <a:extLst>
              <a:ext uri="{FF2B5EF4-FFF2-40B4-BE49-F238E27FC236}">
                <a16:creationId xmlns:a16="http://schemas.microsoft.com/office/drawing/2014/main" id="{147A4B65-524B-9DBA-070B-B5F6620EB81F}"/>
              </a:ext>
            </a:extLst>
          </p:cNvPr>
          <p:cNvSpPr/>
          <p:nvPr/>
        </p:nvSpPr>
        <p:spPr>
          <a:xfrm>
            <a:off x="7237189" y="972084"/>
            <a:ext cx="692209" cy="247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F164378-CDF4-4222-63A7-37C3B60D95C1}"/>
              </a:ext>
            </a:extLst>
          </p:cNvPr>
          <p:cNvSpPr txBox="1"/>
          <p:nvPr/>
        </p:nvSpPr>
        <p:spPr>
          <a:xfrm>
            <a:off x="6848029" y="2015876"/>
            <a:ext cx="3743058" cy="584775"/>
          </a:xfrm>
          <a:prstGeom prst="rect">
            <a:avLst/>
          </a:prstGeom>
          <a:noFill/>
        </p:spPr>
        <p:txBody>
          <a:bodyPr wrap="square">
            <a:spAutoFit/>
          </a:bodyPr>
          <a:lstStyle/>
          <a:p>
            <a:pPr algn="ctr"/>
            <a:r>
              <a:rPr lang="en-US" sz="1600" b="0" i="0" u="none" strike="noStrike" dirty="0">
                <a:solidFill>
                  <a:srgbClr val="000000"/>
                </a:solidFill>
                <a:effectLst/>
                <a:latin typeface="Calibri" panose="020F0502020204030204" pitchFamily="34" charset="0"/>
              </a:rPr>
              <a:t>Yearly Total</a:t>
            </a:r>
            <a:r>
              <a:rPr lang="en-US" sz="1600" dirty="0">
                <a:solidFill>
                  <a:srgbClr val="000000"/>
                </a:solidFill>
                <a:latin typeface="Calibri" panose="020F0502020204030204" pitchFamily="34" charset="0"/>
              </a:rPr>
              <a:t> of ten most costly models:</a:t>
            </a:r>
            <a:r>
              <a:rPr lang="en-US" sz="1600" dirty="0"/>
              <a:t> </a:t>
            </a:r>
            <a:r>
              <a:rPr lang="en-US" sz="1600" b="0" i="0" u="none" strike="noStrike" dirty="0">
                <a:solidFill>
                  <a:srgbClr val="000000"/>
                </a:solidFill>
                <a:effectLst/>
                <a:latin typeface="Calibri" panose="020F0502020204030204" pitchFamily="34" charset="0"/>
              </a:rPr>
              <a:t> </a:t>
            </a:r>
          </a:p>
          <a:p>
            <a:pPr algn="ctr"/>
            <a:r>
              <a:rPr lang="en-US" sz="1600" b="0" i="0" u="none" strike="noStrike" dirty="0">
                <a:solidFill>
                  <a:srgbClr val="000000"/>
                </a:solidFill>
                <a:effectLst/>
                <a:latin typeface="Calibri" panose="020F0502020204030204" pitchFamily="34" charset="0"/>
              </a:rPr>
              <a:t>$ 104,897.16 </a:t>
            </a:r>
            <a:endParaRPr lang="en-US" sz="1600" dirty="0"/>
          </a:p>
        </p:txBody>
      </p:sp>
      <p:sp>
        <p:nvSpPr>
          <p:cNvPr id="9" name="Flowchart: Alternate Process 8">
            <a:extLst>
              <a:ext uri="{FF2B5EF4-FFF2-40B4-BE49-F238E27FC236}">
                <a16:creationId xmlns:a16="http://schemas.microsoft.com/office/drawing/2014/main" id="{409EEE58-1F3F-2A0D-F904-AB9A232B8ED4}"/>
              </a:ext>
            </a:extLst>
          </p:cNvPr>
          <p:cNvSpPr/>
          <p:nvPr/>
        </p:nvSpPr>
        <p:spPr>
          <a:xfrm>
            <a:off x="2862841" y="2015876"/>
            <a:ext cx="3819970" cy="64633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If the goal is simply to cut costs, cutting the top ten most costly models would be recommended</a:t>
            </a:r>
          </a:p>
        </p:txBody>
      </p:sp>
      <p:graphicFrame>
        <p:nvGraphicFramePr>
          <p:cNvPr id="11" name="Table 10">
            <a:extLst>
              <a:ext uri="{FF2B5EF4-FFF2-40B4-BE49-F238E27FC236}">
                <a16:creationId xmlns:a16="http://schemas.microsoft.com/office/drawing/2014/main" id="{543A9854-A70C-B5AA-D545-978DF161F9D6}"/>
              </a:ext>
            </a:extLst>
          </p:cNvPr>
          <p:cNvGraphicFramePr>
            <a:graphicFrameLocks noGrp="1"/>
          </p:cNvGraphicFramePr>
          <p:nvPr>
            <p:extLst>
              <p:ext uri="{D42A27DB-BD31-4B8C-83A1-F6EECF244321}">
                <p14:modId xmlns:p14="http://schemas.microsoft.com/office/powerpoint/2010/main" val="2261425461"/>
              </p:ext>
            </p:extLst>
          </p:nvPr>
        </p:nvGraphicFramePr>
        <p:xfrm>
          <a:off x="8040108" y="3139529"/>
          <a:ext cx="1358900" cy="381000"/>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3875882088"/>
                    </a:ext>
                  </a:extLst>
                </a:gridCol>
              </a:tblGrid>
              <a:tr h="190500">
                <a:tc>
                  <a:txBody>
                    <a:bodyPr/>
                    <a:lstStyle/>
                    <a:p>
                      <a:pPr algn="ctr" fontAlgn="b"/>
                      <a:r>
                        <a:rPr lang="en-US" sz="1100" u="none" strike="noStrike">
                          <a:effectLst/>
                        </a:rPr>
                        <a:t> Yearly Revenue </a:t>
                      </a:r>
                      <a:endParaRPr lang="en-US"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2461147"/>
                  </a:ext>
                </a:extLst>
              </a:tr>
              <a:tr h="190500">
                <a:tc>
                  <a:txBody>
                    <a:bodyPr/>
                    <a:lstStyle/>
                    <a:p>
                      <a:pPr algn="r" fontAlgn="b"/>
                      <a:r>
                        <a:rPr lang="en-US" sz="1100" u="none" strike="noStrike" dirty="0">
                          <a:effectLst/>
                        </a:rPr>
                        <a:t> $            240,684,314.35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825033"/>
                  </a:ext>
                </a:extLst>
              </a:tr>
            </a:tbl>
          </a:graphicData>
        </a:graphic>
      </p:graphicFrame>
      <p:sp>
        <p:nvSpPr>
          <p:cNvPr id="12" name="Flowchart: Alternate Process 11">
            <a:extLst>
              <a:ext uri="{FF2B5EF4-FFF2-40B4-BE49-F238E27FC236}">
                <a16:creationId xmlns:a16="http://schemas.microsoft.com/office/drawing/2014/main" id="{1A8BA9B2-13EC-CA4F-1698-DEA794B96B9A}"/>
              </a:ext>
            </a:extLst>
          </p:cNvPr>
          <p:cNvSpPr/>
          <p:nvPr/>
        </p:nvSpPr>
        <p:spPr>
          <a:xfrm>
            <a:off x="3888336" y="3006863"/>
            <a:ext cx="3161944" cy="64633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This is the amount of revenue generated in one year</a:t>
            </a:r>
          </a:p>
        </p:txBody>
      </p:sp>
      <p:sp>
        <p:nvSpPr>
          <p:cNvPr id="14" name="Arrow: Right 13">
            <a:extLst>
              <a:ext uri="{FF2B5EF4-FFF2-40B4-BE49-F238E27FC236}">
                <a16:creationId xmlns:a16="http://schemas.microsoft.com/office/drawing/2014/main" id="{F9D4AC40-A0CF-533E-B812-33648EC8A5D3}"/>
              </a:ext>
            </a:extLst>
          </p:cNvPr>
          <p:cNvSpPr/>
          <p:nvPr/>
        </p:nvSpPr>
        <p:spPr>
          <a:xfrm>
            <a:off x="7199089" y="3206114"/>
            <a:ext cx="692209" cy="247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7A8960A-2E59-DEF3-490D-1635B1EEC09C}"/>
              </a:ext>
            </a:extLst>
          </p:cNvPr>
          <p:cNvSpPr txBox="1"/>
          <p:nvPr/>
        </p:nvSpPr>
        <p:spPr>
          <a:xfrm>
            <a:off x="6848029" y="4192072"/>
            <a:ext cx="3743058" cy="615553"/>
          </a:xfrm>
          <a:prstGeom prst="rect">
            <a:avLst/>
          </a:prstGeom>
          <a:noFill/>
        </p:spPr>
        <p:txBody>
          <a:bodyPr wrap="square">
            <a:spAutoFit/>
          </a:bodyPr>
          <a:lstStyle/>
          <a:p>
            <a:pPr algn="ctr"/>
            <a:r>
              <a:rPr lang="en-US" sz="1600" b="0" i="0" u="none" strike="noStrike" dirty="0">
                <a:solidFill>
                  <a:srgbClr val="000000"/>
                </a:solidFill>
                <a:effectLst/>
                <a:latin typeface="Calibri" panose="020F0502020204030204" pitchFamily="34" charset="0"/>
              </a:rPr>
              <a:t>Yearly Total</a:t>
            </a:r>
            <a:r>
              <a:rPr lang="en-US" sz="1600" dirty="0">
                <a:solidFill>
                  <a:srgbClr val="000000"/>
                </a:solidFill>
                <a:latin typeface="Calibri" panose="020F0502020204030204" pitchFamily="34" charset="0"/>
              </a:rPr>
              <a:t> of ten highest revenue models:</a:t>
            </a:r>
            <a:r>
              <a:rPr lang="en-US" sz="1600" dirty="0"/>
              <a:t> </a:t>
            </a:r>
            <a:r>
              <a:rPr lang="en-US" sz="1600" b="0" i="0" u="none" strike="noStrike" dirty="0">
                <a:solidFill>
                  <a:srgbClr val="000000"/>
                </a:solidFill>
                <a:effectLst/>
                <a:latin typeface="Calibri" panose="020F0502020204030204" pitchFamily="34" charset="0"/>
              </a:rPr>
              <a:t> </a:t>
            </a:r>
          </a:p>
          <a:p>
            <a:pPr algn="ctr"/>
            <a:r>
              <a:rPr lang="en-US" sz="1600" b="0" i="0" u="none" strike="noStrike" dirty="0">
                <a:solidFill>
                  <a:srgbClr val="000000"/>
                </a:solidFill>
                <a:effectLst/>
                <a:latin typeface="Calibri" panose="020F0502020204030204" pitchFamily="34" charset="0"/>
              </a:rPr>
              <a:t>$ 2,778,167</a:t>
            </a:r>
            <a:r>
              <a:rPr lang="en-US" sz="1800" b="0" i="0" u="none" strike="noStrike" dirty="0">
                <a:solidFill>
                  <a:srgbClr val="000000"/>
                </a:solidFill>
                <a:effectLst/>
                <a:latin typeface="Calibri" panose="020F0502020204030204" pitchFamily="34" charset="0"/>
              </a:rPr>
              <a:t> </a:t>
            </a:r>
            <a:endParaRPr lang="en-US" sz="1600" dirty="0"/>
          </a:p>
        </p:txBody>
      </p:sp>
      <p:sp>
        <p:nvSpPr>
          <p:cNvPr id="16" name="Flowchart: Alternate Process 15">
            <a:extLst>
              <a:ext uri="{FF2B5EF4-FFF2-40B4-BE49-F238E27FC236}">
                <a16:creationId xmlns:a16="http://schemas.microsoft.com/office/drawing/2014/main" id="{CBC40464-BC21-7F9E-3C17-9765B99CE9FD}"/>
              </a:ext>
            </a:extLst>
          </p:cNvPr>
          <p:cNvSpPr/>
          <p:nvPr/>
        </p:nvSpPr>
        <p:spPr>
          <a:xfrm>
            <a:off x="2862841" y="4192072"/>
            <a:ext cx="3819970" cy="75594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If the goal is simply to increase revenue, stocking more of the ten highest revenue generating models would be recommended</a:t>
            </a:r>
          </a:p>
        </p:txBody>
      </p:sp>
      <p:sp>
        <p:nvSpPr>
          <p:cNvPr id="17" name="Rectangle: Rounded Corners 16">
            <a:extLst>
              <a:ext uri="{FF2B5EF4-FFF2-40B4-BE49-F238E27FC236}">
                <a16:creationId xmlns:a16="http://schemas.microsoft.com/office/drawing/2014/main" id="{7A5917DE-68A7-C136-ACA8-2355F38B142F}"/>
              </a:ext>
            </a:extLst>
          </p:cNvPr>
          <p:cNvSpPr/>
          <p:nvPr/>
        </p:nvSpPr>
        <p:spPr>
          <a:xfrm>
            <a:off x="4317050" y="5486893"/>
            <a:ext cx="4731522" cy="11481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Keeping both objectives in mind, I’d like to discuss overall profitability</a:t>
            </a:r>
            <a:endParaRPr lang="en-US" sz="1800" dirty="0">
              <a:solidFill>
                <a:schemeClr val="bg1"/>
              </a:solidFill>
            </a:endParaRPr>
          </a:p>
        </p:txBody>
      </p:sp>
    </p:spTree>
    <p:extLst>
      <p:ext uri="{BB962C8B-B14F-4D97-AF65-F5344CB8AC3E}">
        <p14:creationId xmlns:p14="http://schemas.microsoft.com/office/powerpoint/2010/main" val="168043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EB44-8A2D-5AB4-4B8C-4A4EDA8D20EF}"/>
              </a:ext>
            </a:extLst>
          </p:cNvPr>
          <p:cNvSpPr>
            <a:spLocks noGrp="1"/>
          </p:cNvSpPr>
          <p:nvPr>
            <p:ph type="title"/>
          </p:nvPr>
        </p:nvSpPr>
        <p:spPr>
          <a:xfrm>
            <a:off x="1484307" y="-367470"/>
            <a:ext cx="10018713" cy="1772183"/>
          </a:xfrm>
        </p:spPr>
        <p:txBody>
          <a:bodyPr/>
          <a:lstStyle/>
          <a:p>
            <a:r>
              <a:rPr lang="en-US" dirty="0"/>
              <a:t>Analyzing Profit</a:t>
            </a:r>
          </a:p>
        </p:txBody>
      </p:sp>
      <p:graphicFrame>
        <p:nvGraphicFramePr>
          <p:cNvPr id="5" name="Chart 4">
            <a:extLst>
              <a:ext uri="{FF2B5EF4-FFF2-40B4-BE49-F238E27FC236}">
                <a16:creationId xmlns:a16="http://schemas.microsoft.com/office/drawing/2014/main" id="{4A83EC43-C047-ACA5-C4E4-833DF6E1C49D}"/>
              </a:ext>
            </a:extLst>
          </p:cNvPr>
          <p:cNvGraphicFramePr>
            <a:graphicFrameLocks/>
          </p:cNvGraphicFramePr>
          <p:nvPr>
            <p:extLst>
              <p:ext uri="{D42A27DB-BD31-4B8C-83A1-F6EECF244321}">
                <p14:modId xmlns:p14="http://schemas.microsoft.com/office/powerpoint/2010/main" val="1761012746"/>
              </p:ext>
            </p:extLst>
          </p:nvPr>
        </p:nvGraphicFramePr>
        <p:xfrm>
          <a:off x="2351328" y="833279"/>
          <a:ext cx="827507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548DF084-EE29-2909-52A8-C10AD8AABF8E}"/>
              </a:ext>
            </a:extLst>
          </p:cNvPr>
          <p:cNvGraphicFramePr>
            <a:graphicFrameLocks noGrp="1"/>
          </p:cNvGraphicFramePr>
          <p:nvPr>
            <p:ph idx="1"/>
            <p:extLst>
              <p:ext uri="{D42A27DB-BD31-4B8C-83A1-F6EECF244321}">
                <p14:modId xmlns:p14="http://schemas.microsoft.com/office/powerpoint/2010/main" val="538232326"/>
              </p:ext>
            </p:extLst>
          </p:nvPr>
        </p:nvGraphicFramePr>
        <p:xfrm>
          <a:off x="2884856" y="3576479"/>
          <a:ext cx="7208013" cy="3124201"/>
        </p:xfrm>
        <a:graphic>
          <a:graphicData uri="http://schemas.openxmlformats.org/drawingml/2006/table">
            <a:tbl>
              <a:tblPr>
                <a:tableStyleId>{5C22544A-7EE6-4342-B048-85BDC9FD1C3A}</a:tableStyleId>
              </a:tblPr>
              <a:tblGrid>
                <a:gridCol w="1299404">
                  <a:extLst>
                    <a:ext uri="{9D8B030D-6E8A-4147-A177-3AD203B41FA5}">
                      <a16:colId xmlns:a16="http://schemas.microsoft.com/office/drawing/2014/main" val="1518555649"/>
                    </a:ext>
                  </a:extLst>
                </a:gridCol>
                <a:gridCol w="1495540">
                  <a:extLst>
                    <a:ext uri="{9D8B030D-6E8A-4147-A177-3AD203B41FA5}">
                      <a16:colId xmlns:a16="http://schemas.microsoft.com/office/drawing/2014/main" val="23586132"/>
                    </a:ext>
                  </a:extLst>
                </a:gridCol>
                <a:gridCol w="1634470">
                  <a:extLst>
                    <a:ext uri="{9D8B030D-6E8A-4147-A177-3AD203B41FA5}">
                      <a16:colId xmlns:a16="http://schemas.microsoft.com/office/drawing/2014/main" val="2327135462"/>
                    </a:ext>
                  </a:extLst>
                </a:gridCol>
                <a:gridCol w="958889">
                  <a:extLst>
                    <a:ext uri="{9D8B030D-6E8A-4147-A177-3AD203B41FA5}">
                      <a16:colId xmlns:a16="http://schemas.microsoft.com/office/drawing/2014/main" val="2285017112"/>
                    </a:ext>
                  </a:extLst>
                </a:gridCol>
                <a:gridCol w="806339">
                  <a:extLst>
                    <a:ext uri="{9D8B030D-6E8A-4147-A177-3AD203B41FA5}">
                      <a16:colId xmlns:a16="http://schemas.microsoft.com/office/drawing/2014/main" val="3536146540"/>
                    </a:ext>
                  </a:extLst>
                </a:gridCol>
                <a:gridCol w="1013371">
                  <a:extLst>
                    <a:ext uri="{9D8B030D-6E8A-4147-A177-3AD203B41FA5}">
                      <a16:colId xmlns:a16="http://schemas.microsoft.com/office/drawing/2014/main" val="873865233"/>
                    </a:ext>
                  </a:extLst>
                </a:gridCol>
              </a:tblGrid>
              <a:tr h="163571">
                <a:tc>
                  <a:txBody>
                    <a:bodyPr/>
                    <a:lstStyle/>
                    <a:p>
                      <a:pPr algn="l" fontAlgn="b"/>
                      <a:endParaRPr lang="en-US" sz="900" b="1" i="0" u="none" strike="noStrike" dirty="0">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Average of Monthly Profit </a:t>
                      </a:r>
                      <a:endParaRPr lang="en-US" sz="900" b="1"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Number of Models in Fleet</a:t>
                      </a:r>
                      <a:endParaRPr lang="en-US" sz="900" b="1" i="0" u="none" strike="noStrike">
                        <a:solidFill>
                          <a:srgbClr val="FFFFFF"/>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Profit</a:t>
                      </a:r>
                      <a:endParaRPr lang="en-US" sz="900" b="1" i="0" u="none" strike="noStrike">
                        <a:solidFill>
                          <a:srgbClr val="FFFFFF"/>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Cost</a:t>
                      </a:r>
                      <a:endParaRPr lang="en-US" sz="900" b="1" i="0" u="none" strike="noStrike">
                        <a:solidFill>
                          <a:srgbClr val="FFFFFF"/>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Revenue</a:t>
                      </a:r>
                      <a:endParaRPr lang="en-US" sz="900" b="1" i="0" u="none" strike="noStrike">
                        <a:solidFill>
                          <a:srgbClr val="FFFFFF"/>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955764824"/>
                  </a:ext>
                </a:extLst>
              </a:tr>
              <a:tr h="296063">
                <a:tc>
                  <a:txBody>
                    <a:bodyPr/>
                    <a:lstStyle/>
                    <a:p>
                      <a:pPr algn="l" fontAlgn="b"/>
                      <a:r>
                        <a:rPr lang="en-US" sz="900" u="none" strike="noStrike">
                          <a:effectLst/>
                        </a:rPr>
                        <a:t>Chevrolet HHR</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794.28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9,531.36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6,461.64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15,993.00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398389898"/>
                  </a:ext>
                </a:extLst>
              </a:tr>
              <a:tr h="296063">
                <a:tc>
                  <a:txBody>
                    <a:bodyPr/>
                    <a:lstStyle/>
                    <a:p>
                      <a:pPr algn="l" fontAlgn="b"/>
                      <a:r>
                        <a:rPr lang="en-US" sz="900" u="none" strike="noStrike">
                          <a:effectLst/>
                        </a:rPr>
                        <a:t>Honda CR-X</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794.32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9,531.84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8,561.16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18,093.00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982452248"/>
                  </a:ext>
                </a:extLst>
              </a:tr>
              <a:tr h="296063">
                <a:tc>
                  <a:txBody>
                    <a:bodyPr/>
                    <a:lstStyle/>
                    <a:p>
                      <a:pPr algn="l" fontAlgn="b"/>
                      <a:r>
                        <a:rPr lang="en-US" sz="900" u="none" strike="noStrike">
                          <a:effectLst/>
                        </a:rPr>
                        <a:t>BMW M</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825.15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9,901.80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6,220.20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16,122.00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34986377"/>
                  </a:ext>
                </a:extLst>
              </a:tr>
              <a:tr h="296063">
                <a:tc>
                  <a:txBody>
                    <a:bodyPr/>
                    <a:lstStyle/>
                    <a:p>
                      <a:pPr algn="l" fontAlgn="b"/>
                      <a:r>
                        <a:rPr lang="en-US" sz="900" u="none" strike="noStrike">
                          <a:effectLst/>
                        </a:rPr>
                        <a:t>Acura Vigor</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847.40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10,168.84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6,422.16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16,591.00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682379978"/>
                  </a:ext>
                </a:extLst>
              </a:tr>
              <a:tr h="296063">
                <a:tc>
                  <a:txBody>
                    <a:bodyPr/>
                    <a:lstStyle/>
                    <a:p>
                      <a:pPr algn="l" fontAlgn="b"/>
                      <a:r>
                        <a:rPr lang="en-US" sz="900" u="none" strike="noStrike">
                          <a:effectLst/>
                        </a:rPr>
                        <a:t>Chevrolet G-Series 3500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908.73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10,904.72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7,406.28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18,311.00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198561294"/>
                  </a:ext>
                </a:extLst>
              </a:tr>
              <a:tr h="296063">
                <a:tc>
                  <a:txBody>
                    <a:bodyPr/>
                    <a:lstStyle/>
                    <a:p>
                      <a:pPr algn="l" fontAlgn="b"/>
                      <a:r>
                        <a:rPr lang="en-US" sz="900" u="none" strike="noStrike">
                          <a:effectLst/>
                        </a:rPr>
                        <a:t>Audi 4000CS Quattro</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914.65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10,975.84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6,599.16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17,575.00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4266681824"/>
                  </a:ext>
                </a:extLst>
              </a:tr>
              <a:tr h="296063">
                <a:tc>
                  <a:txBody>
                    <a:bodyPr/>
                    <a:lstStyle/>
                    <a:p>
                      <a:pPr algn="l" fontAlgn="b"/>
                      <a:r>
                        <a:rPr lang="en-US" sz="900" u="none" strike="noStrike">
                          <a:effectLst/>
                        </a:rPr>
                        <a:t>Volkswagen CC</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945.93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11,351.12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8,576.88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19,928.00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357512643"/>
                  </a:ext>
                </a:extLst>
              </a:tr>
              <a:tr h="296063">
                <a:tc>
                  <a:txBody>
                    <a:bodyPr/>
                    <a:lstStyle/>
                    <a:p>
                      <a:pPr algn="l" fontAlgn="b"/>
                      <a:r>
                        <a:rPr lang="en-US" sz="900" u="none" strike="noStrike">
                          <a:effectLst/>
                        </a:rPr>
                        <a:t>Dodge Ram Van B250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971.13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11,653.52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6,615.48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18,269.00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176718056"/>
                  </a:ext>
                </a:extLst>
              </a:tr>
              <a:tr h="296063">
                <a:tc>
                  <a:txBody>
                    <a:bodyPr/>
                    <a:lstStyle/>
                    <a:p>
                      <a:pPr algn="l" fontAlgn="b"/>
                      <a:r>
                        <a:rPr lang="en-US" sz="900" u="none" strike="noStrike">
                          <a:effectLst/>
                        </a:rPr>
                        <a:t>Pontiac G5</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994.45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11,933.40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7,809.60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19,743.00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707050469"/>
                  </a:ext>
                </a:extLst>
              </a:tr>
              <a:tr h="296063">
                <a:tc>
                  <a:txBody>
                    <a:bodyPr/>
                    <a:lstStyle/>
                    <a:p>
                      <a:pPr algn="l" fontAlgn="b"/>
                      <a:r>
                        <a:rPr lang="en-US" sz="900" u="none" strike="noStrike">
                          <a:effectLst/>
                        </a:rPr>
                        <a:t>Lotus Evora</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1,176.36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14,116.28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7,542.72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dirty="0">
                          <a:effectLst/>
                        </a:rPr>
                        <a:t> $                21,659.00 </a:t>
                      </a:r>
                      <a:endParaRPr lang="en-US" sz="900" b="0" i="0" u="none" strike="noStrike" dirty="0">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6508401"/>
                  </a:ext>
                </a:extLst>
              </a:tr>
            </a:tbl>
          </a:graphicData>
        </a:graphic>
      </p:graphicFrame>
      <p:graphicFrame>
        <p:nvGraphicFramePr>
          <p:cNvPr id="3" name="Table 2">
            <a:extLst>
              <a:ext uri="{FF2B5EF4-FFF2-40B4-BE49-F238E27FC236}">
                <a16:creationId xmlns:a16="http://schemas.microsoft.com/office/drawing/2014/main" id="{C279E109-F7DF-3714-7150-F5F2832970A6}"/>
              </a:ext>
            </a:extLst>
          </p:cNvPr>
          <p:cNvGraphicFramePr>
            <a:graphicFrameLocks noGrp="1"/>
          </p:cNvGraphicFramePr>
          <p:nvPr>
            <p:extLst>
              <p:ext uri="{D42A27DB-BD31-4B8C-83A1-F6EECF244321}">
                <p14:modId xmlns:p14="http://schemas.microsoft.com/office/powerpoint/2010/main" val="2227149729"/>
              </p:ext>
            </p:extLst>
          </p:nvPr>
        </p:nvGraphicFramePr>
        <p:xfrm>
          <a:off x="978791" y="4757579"/>
          <a:ext cx="1739900" cy="381000"/>
        </p:xfrm>
        <a:graphic>
          <a:graphicData uri="http://schemas.openxmlformats.org/drawingml/2006/table">
            <a:tbl>
              <a:tblPr>
                <a:tableStyleId>{5C22544A-7EE6-4342-B048-85BDC9FD1C3A}</a:tableStyleId>
              </a:tblPr>
              <a:tblGrid>
                <a:gridCol w="1739900">
                  <a:extLst>
                    <a:ext uri="{9D8B030D-6E8A-4147-A177-3AD203B41FA5}">
                      <a16:colId xmlns:a16="http://schemas.microsoft.com/office/drawing/2014/main" val="810848197"/>
                    </a:ext>
                  </a:extLst>
                </a:gridCol>
              </a:tblGrid>
              <a:tr h="190500">
                <a:tc>
                  <a:txBody>
                    <a:bodyPr/>
                    <a:lstStyle/>
                    <a:p>
                      <a:pPr algn="ctr" fontAlgn="b"/>
                      <a:r>
                        <a:rPr lang="en-US" sz="1100" u="none" strike="noStrike">
                          <a:effectLst/>
                        </a:rPr>
                        <a:t>Average Monthly Profit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9506155"/>
                  </a:ext>
                </a:extLst>
              </a:tr>
              <a:tr h="190500">
                <a:tc>
                  <a:txBody>
                    <a:bodyPr/>
                    <a:lstStyle/>
                    <a:p>
                      <a:pPr algn="l" fontAlgn="b"/>
                      <a:r>
                        <a:rPr lang="en-US" sz="1100" u="none" strike="noStrike" dirty="0">
                          <a:effectLst/>
                        </a:rPr>
                        <a:t> $                                          411.53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9750487"/>
                  </a:ext>
                </a:extLst>
              </a:tr>
            </a:tbl>
          </a:graphicData>
        </a:graphic>
      </p:graphicFrame>
      <p:sp>
        <p:nvSpPr>
          <p:cNvPr id="4" name="Flowchart: Alternate Process 3">
            <a:extLst>
              <a:ext uri="{FF2B5EF4-FFF2-40B4-BE49-F238E27FC236}">
                <a16:creationId xmlns:a16="http://schemas.microsoft.com/office/drawing/2014/main" id="{54D19D05-270F-47CB-2826-5B3E8FC8C0F6}"/>
              </a:ext>
            </a:extLst>
          </p:cNvPr>
          <p:cNvSpPr/>
          <p:nvPr/>
        </p:nvSpPr>
        <p:spPr>
          <a:xfrm>
            <a:off x="1145136" y="3640508"/>
            <a:ext cx="1573555" cy="96567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These models are quite profitable compared to the average</a:t>
            </a:r>
          </a:p>
        </p:txBody>
      </p:sp>
    </p:spTree>
    <p:extLst>
      <p:ext uri="{BB962C8B-B14F-4D97-AF65-F5344CB8AC3E}">
        <p14:creationId xmlns:p14="http://schemas.microsoft.com/office/powerpoint/2010/main" val="334615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9241D9E-77D3-2615-6B10-399E75BC689C}"/>
              </a:ext>
            </a:extLst>
          </p:cNvPr>
          <p:cNvGraphicFramePr>
            <a:graphicFrameLocks noGrp="1"/>
          </p:cNvGraphicFramePr>
          <p:nvPr>
            <p:ph idx="1"/>
            <p:extLst>
              <p:ext uri="{D42A27DB-BD31-4B8C-83A1-F6EECF244321}">
                <p14:modId xmlns:p14="http://schemas.microsoft.com/office/powerpoint/2010/main" val="2077053480"/>
              </p:ext>
            </p:extLst>
          </p:nvPr>
        </p:nvGraphicFramePr>
        <p:xfrm>
          <a:off x="2889660" y="3431136"/>
          <a:ext cx="7208013" cy="3124201"/>
        </p:xfrm>
        <a:graphic>
          <a:graphicData uri="http://schemas.openxmlformats.org/drawingml/2006/table">
            <a:tbl>
              <a:tblPr>
                <a:tableStyleId>{5C22544A-7EE6-4342-B048-85BDC9FD1C3A}</a:tableStyleId>
              </a:tblPr>
              <a:tblGrid>
                <a:gridCol w="1299404">
                  <a:extLst>
                    <a:ext uri="{9D8B030D-6E8A-4147-A177-3AD203B41FA5}">
                      <a16:colId xmlns:a16="http://schemas.microsoft.com/office/drawing/2014/main" val="3109374403"/>
                    </a:ext>
                  </a:extLst>
                </a:gridCol>
                <a:gridCol w="1495540">
                  <a:extLst>
                    <a:ext uri="{9D8B030D-6E8A-4147-A177-3AD203B41FA5}">
                      <a16:colId xmlns:a16="http://schemas.microsoft.com/office/drawing/2014/main" val="3588506560"/>
                    </a:ext>
                  </a:extLst>
                </a:gridCol>
                <a:gridCol w="1634470">
                  <a:extLst>
                    <a:ext uri="{9D8B030D-6E8A-4147-A177-3AD203B41FA5}">
                      <a16:colId xmlns:a16="http://schemas.microsoft.com/office/drawing/2014/main" val="69289620"/>
                    </a:ext>
                  </a:extLst>
                </a:gridCol>
                <a:gridCol w="958889">
                  <a:extLst>
                    <a:ext uri="{9D8B030D-6E8A-4147-A177-3AD203B41FA5}">
                      <a16:colId xmlns:a16="http://schemas.microsoft.com/office/drawing/2014/main" val="3971988484"/>
                    </a:ext>
                  </a:extLst>
                </a:gridCol>
                <a:gridCol w="806339">
                  <a:extLst>
                    <a:ext uri="{9D8B030D-6E8A-4147-A177-3AD203B41FA5}">
                      <a16:colId xmlns:a16="http://schemas.microsoft.com/office/drawing/2014/main" val="1990071999"/>
                    </a:ext>
                  </a:extLst>
                </a:gridCol>
                <a:gridCol w="1013371">
                  <a:extLst>
                    <a:ext uri="{9D8B030D-6E8A-4147-A177-3AD203B41FA5}">
                      <a16:colId xmlns:a16="http://schemas.microsoft.com/office/drawing/2014/main" val="2766505305"/>
                    </a:ext>
                  </a:extLst>
                </a:gridCol>
              </a:tblGrid>
              <a:tr h="163571">
                <a:tc>
                  <a:txBody>
                    <a:bodyPr/>
                    <a:lstStyle/>
                    <a:p>
                      <a:pPr algn="l" fontAlgn="b"/>
                      <a:endParaRPr lang="en-US" sz="900" b="1" i="0" u="none" strike="noStrike" dirty="0">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Average of Monthly Profit </a:t>
                      </a:r>
                      <a:endParaRPr lang="en-US" sz="900" b="1"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Number of Models in Fleet</a:t>
                      </a:r>
                      <a:endParaRPr lang="en-US" sz="900" b="1" i="0" u="none" strike="noStrike">
                        <a:solidFill>
                          <a:srgbClr val="FFFFFF"/>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Profit</a:t>
                      </a:r>
                      <a:endParaRPr lang="en-US" sz="900" b="1" i="0" u="none" strike="noStrike">
                        <a:solidFill>
                          <a:srgbClr val="FFFFFF"/>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Cost</a:t>
                      </a:r>
                      <a:endParaRPr lang="en-US" sz="900" b="1" i="0" u="none" strike="noStrike">
                        <a:solidFill>
                          <a:srgbClr val="FFFFFF"/>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Yearly Revenue</a:t>
                      </a:r>
                      <a:endParaRPr lang="en-US" sz="900" b="1" i="0" u="none" strike="noStrike">
                        <a:solidFill>
                          <a:srgbClr val="FFFFFF"/>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556754188"/>
                  </a:ext>
                </a:extLst>
              </a:tr>
              <a:tr h="296063">
                <a:tc>
                  <a:txBody>
                    <a:bodyPr/>
                    <a:lstStyle/>
                    <a:p>
                      <a:pPr algn="l" fontAlgn="b"/>
                      <a:r>
                        <a:rPr lang="en-US" sz="900" u="none" strike="noStrike">
                          <a:effectLst/>
                        </a:rPr>
                        <a:t>Daewoo Nubira</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(342.24)</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(4,106.92)</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10,027.92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5,921.00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3491060315"/>
                  </a:ext>
                </a:extLst>
              </a:tr>
              <a:tr h="296063">
                <a:tc>
                  <a:txBody>
                    <a:bodyPr/>
                    <a:lstStyle/>
                    <a:p>
                      <a:pPr algn="l" fontAlgn="b"/>
                      <a:r>
                        <a:rPr lang="en-US" sz="900" u="none" strike="noStrike">
                          <a:effectLst/>
                        </a:rPr>
                        <a:t>Audi 5000CS</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(233.90)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(2,806.80)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10,012.80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7,206.00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119321286"/>
                  </a:ext>
                </a:extLst>
              </a:tr>
              <a:tr h="296063">
                <a:tc>
                  <a:txBody>
                    <a:bodyPr/>
                    <a:lstStyle/>
                    <a:p>
                      <a:pPr algn="l" fontAlgn="b"/>
                      <a:r>
                        <a:rPr lang="en-US" sz="900" u="none" strike="noStrike">
                          <a:effectLst/>
                        </a:rPr>
                        <a:t>Saturn Relay</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(108.06)</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(1,296.76)</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9,677.76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8,381.00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005465034"/>
                  </a:ext>
                </a:extLst>
              </a:tr>
              <a:tr h="296063">
                <a:tc>
                  <a:txBody>
                    <a:bodyPr/>
                    <a:lstStyle/>
                    <a:p>
                      <a:pPr algn="l" fontAlgn="b"/>
                      <a:r>
                        <a:rPr lang="en-US" sz="900" u="none" strike="noStrike">
                          <a:effectLst/>
                        </a:rPr>
                        <a:t>Plymouth Volare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(93.36)</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(1,120.32)</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8,728.32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7,608.00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355834477"/>
                  </a:ext>
                </a:extLst>
              </a:tr>
              <a:tr h="296063">
                <a:tc>
                  <a:txBody>
                    <a:bodyPr/>
                    <a:lstStyle/>
                    <a:p>
                      <a:pPr algn="l" fontAlgn="b"/>
                      <a:r>
                        <a:rPr lang="en-US" sz="900" u="none" strike="noStrike">
                          <a:effectLst/>
                        </a:rPr>
                        <a:t>Dodge D150 Club</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(47.02)</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(564.28)</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9,296.28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8,732.00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156758758"/>
                  </a:ext>
                </a:extLst>
              </a:tr>
              <a:tr h="296063">
                <a:tc>
                  <a:txBody>
                    <a:bodyPr/>
                    <a:lstStyle/>
                    <a:p>
                      <a:pPr algn="l" fontAlgn="b"/>
                      <a:r>
                        <a:rPr lang="en-US" sz="900" u="none" strike="noStrike">
                          <a:effectLst/>
                        </a:rPr>
                        <a:t>Mercedes-Benz SLS-Class</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(46.30)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(555.64)</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9,296.64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8,741.00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447758167"/>
                  </a:ext>
                </a:extLst>
              </a:tr>
              <a:tr h="296063">
                <a:tc>
                  <a:txBody>
                    <a:bodyPr/>
                    <a:lstStyle/>
                    <a:p>
                      <a:pPr algn="l" fontAlgn="b"/>
                      <a:r>
                        <a:rPr lang="en-US" sz="900" u="none" strike="noStrike">
                          <a:effectLst/>
                        </a:rPr>
                        <a:t>Ford Aspire</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(28.15)</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(337.76)</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7,637.76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7,300.00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698978063"/>
                  </a:ext>
                </a:extLst>
              </a:tr>
              <a:tr h="296063">
                <a:tc>
                  <a:txBody>
                    <a:bodyPr/>
                    <a:lstStyle/>
                    <a:p>
                      <a:pPr algn="l" fontAlgn="b"/>
                      <a:r>
                        <a:rPr lang="en-US" sz="900" u="none" strike="noStrike">
                          <a:effectLst/>
                        </a:rPr>
                        <a:t>Fiat 500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(22.60)</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(271.24)</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8,220.24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7,949.00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392294529"/>
                  </a:ext>
                </a:extLst>
              </a:tr>
              <a:tr h="296063">
                <a:tc>
                  <a:txBody>
                    <a:bodyPr/>
                    <a:lstStyle/>
                    <a:p>
                      <a:pPr algn="l" fontAlgn="b"/>
                      <a:r>
                        <a:rPr lang="en-US" sz="900" u="none" strike="noStrike">
                          <a:effectLst/>
                        </a:rPr>
                        <a:t>Maserati GranTurismo</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0.15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1.76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9,600.24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9,602.00 </a:t>
                      </a:r>
                      <a:endParaRPr lang="en-US" sz="900" b="0" i="0" u="none" strike="noStrike">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1428995249"/>
                  </a:ext>
                </a:extLst>
              </a:tr>
              <a:tr h="296063">
                <a:tc>
                  <a:txBody>
                    <a:bodyPr/>
                    <a:lstStyle/>
                    <a:p>
                      <a:pPr algn="l" fontAlgn="b"/>
                      <a:r>
                        <a:rPr lang="en-US" sz="900" u="none" strike="noStrike">
                          <a:effectLst/>
                        </a:rPr>
                        <a:t>Porsche 914</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4.38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52.60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a:effectLst/>
                        </a:rPr>
                        <a:t> $          9,080.40 </a:t>
                      </a:r>
                      <a:endParaRPr lang="en-US" sz="900" b="0" i="0" u="none" strike="noStrike">
                        <a:solidFill>
                          <a:srgbClr val="000000"/>
                        </a:solidFill>
                        <a:effectLst/>
                        <a:latin typeface="Calibri" panose="020F0502020204030204" pitchFamily="34" charset="0"/>
                      </a:endParaRPr>
                    </a:p>
                  </a:txBody>
                  <a:tcPr marL="8179" marR="8179" marT="8179" marB="0" anchor="b"/>
                </a:tc>
                <a:tc>
                  <a:txBody>
                    <a:bodyPr/>
                    <a:lstStyle/>
                    <a:p>
                      <a:pPr algn="l" fontAlgn="b"/>
                      <a:r>
                        <a:rPr lang="en-US" sz="900" u="none" strike="noStrike" dirty="0">
                          <a:effectLst/>
                        </a:rPr>
                        <a:t> $                  9,133.00 </a:t>
                      </a:r>
                      <a:endParaRPr lang="en-US" sz="900" b="0" i="0" u="none" strike="noStrike" dirty="0">
                        <a:solidFill>
                          <a:srgbClr val="000000"/>
                        </a:solidFill>
                        <a:effectLst/>
                        <a:latin typeface="Calibri" panose="020F0502020204030204" pitchFamily="34" charset="0"/>
                      </a:endParaRPr>
                    </a:p>
                  </a:txBody>
                  <a:tcPr marL="8179" marR="8179" marT="8179" marB="0" anchor="b"/>
                </a:tc>
                <a:extLst>
                  <a:ext uri="{0D108BD9-81ED-4DB2-BD59-A6C34878D82A}">
                    <a16:rowId xmlns:a16="http://schemas.microsoft.com/office/drawing/2014/main" val="2158855558"/>
                  </a:ext>
                </a:extLst>
              </a:tr>
            </a:tbl>
          </a:graphicData>
        </a:graphic>
      </p:graphicFrame>
      <p:graphicFrame>
        <p:nvGraphicFramePr>
          <p:cNvPr id="5" name="Chart 4">
            <a:extLst>
              <a:ext uri="{FF2B5EF4-FFF2-40B4-BE49-F238E27FC236}">
                <a16:creationId xmlns:a16="http://schemas.microsoft.com/office/drawing/2014/main" id="{0A0FAD3A-D3FA-D348-867E-9BF76B5B40F7}"/>
              </a:ext>
            </a:extLst>
          </p:cNvPr>
          <p:cNvGraphicFramePr>
            <a:graphicFrameLocks/>
          </p:cNvGraphicFramePr>
          <p:nvPr>
            <p:extLst>
              <p:ext uri="{D42A27DB-BD31-4B8C-83A1-F6EECF244321}">
                <p14:modId xmlns:p14="http://schemas.microsoft.com/office/powerpoint/2010/main" val="1008670926"/>
              </p:ext>
            </p:extLst>
          </p:nvPr>
        </p:nvGraphicFramePr>
        <p:xfrm>
          <a:off x="2315695" y="502065"/>
          <a:ext cx="835594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9C88DA99-69A1-1450-7167-A3A4D8B61AA2}"/>
              </a:ext>
            </a:extLst>
          </p:cNvPr>
          <p:cNvGraphicFramePr>
            <a:graphicFrameLocks noGrp="1"/>
          </p:cNvGraphicFramePr>
          <p:nvPr>
            <p:extLst>
              <p:ext uri="{D42A27DB-BD31-4B8C-83A1-F6EECF244321}">
                <p14:modId xmlns:p14="http://schemas.microsoft.com/office/powerpoint/2010/main" val="3658501078"/>
              </p:ext>
            </p:extLst>
          </p:nvPr>
        </p:nvGraphicFramePr>
        <p:xfrm>
          <a:off x="970244" y="4802736"/>
          <a:ext cx="1739900" cy="381000"/>
        </p:xfrm>
        <a:graphic>
          <a:graphicData uri="http://schemas.openxmlformats.org/drawingml/2006/table">
            <a:tbl>
              <a:tblPr>
                <a:tableStyleId>{5C22544A-7EE6-4342-B048-85BDC9FD1C3A}</a:tableStyleId>
              </a:tblPr>
              <a:tblGrid>
                <a:gridCol w="1739900">
                  <a:extLst>
                    <a:ext uri="{9D8B030D-6E8A-4147-A177-3AD203B41FA5}">
                      <a16:colId xmlns:a16="http://schemas.microsoft.com/office/drawing/2014/main" val="2641375220"/>
                    </a:ext>
                  </a:extLst>
                </a:gridCol>
              </a:tblGrid>
              <a:tr h="190500">
                <a:tc>
                  <a:txBody>
                    <a:bodyPr/>
                    <a:lstStyle/>
                    <a:p>
                      <a:pPr algn="ctr" fontAlgn="b"/>
                      <a:r>
                        <a:rPr lang="en-US" sz="1100" u="none" strike="noStrike">
                          <a:effectLst/>
                        </a:rPr>
                        <a:t>Average Monthly Profit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0828527"/>
                  </a:ext>
                </a:extLst>
              </a:tr>
              <a:tr h="190500">
                <a:tc>
                  <a:txBody>
                    <a:bodyPr/>
                    <a:lstStyle/>
                    <a:p>
                      <a:pPr algn="l" fontAlgn="b"/>
                      <a:r>
                        <a:rPr lang="en-US" sz="1100" u="none" strike="noStrike" dirty="0">
                          <a:effectLst/>
                        </a:rPr>
                        <a:t> $                                          411.53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735482"/>
                  </a:ext>
                </a:extLst>
              </a:tr>
            </a:tbl>
          </a:graphicData>
        </a:graphic>
      </p:graphicFrame>
      <p:sp>
        <p:nvSpPr>
          <p:cNvPr id="3" name="Flowchart: Alternate Process 2">
            <a:extLst>
              <a:ext uri="{FF2B5EF4-FFF2-40B4-BE49-F238E27FC236}">
                <a16:creationId xmlns:a16="http://schemas.microsoft.com/office/drawing/2014/main" id="{4C6787DF-8AE8-D8C3-6EC8-76BAEEE9E3A2}"/>
              </a:ext>
            </a:extLst>
          </p:cNvPr>
          <p:cNvSpPr/>
          <p:nvPr/>
        </p:nvSpPr>
        <p:spPr>
          <a:xfrm>
            <a:off x="10340412" y="3934270"/>
            <a:ext cx="1640792" cy="173693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These models are either making essentially nothing or losing money every month to keep in stock</a:t>
            </a:r>
          </a:p>
        </p:txBody>
      </p:sp>
    </p:spTree>
    <p:extLst>
      <p:ext uri="{BB962C8B-B14F-4D97-AF65-F5344CB8AC3E}">
        <p14:creationId xmlns:p14="http://schemas.microsoft.com/office/powerpoint/2010/main" val="1936247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250</TotalTime>
  <Words>1167</Words>
  <Application>Microsoft Office PowerPoint</Application>
  <PresentationFormat>Widescreen</PresentationFormat>
  <Paragraphs>297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Maximizing Profit  Data Review</vt:lpstr>
      <vt:lpstr>Business Objectives / Goals</vt:lpstr>
      <vt:lpstr>Analyzing Monthly Maintenance /  Insurance Costs</vt:lpstr>
      <vt:lpstr>PowerPoint Presentation</vt:lpstr>
      <vt:lpstr>Analyzing Yearly Revenue</vt:lpstr>
      <vt:lpstr>PowerPoint Presentation</vt:lpstr>
      <vt:lpstr>PowerPoint Presentation</vt:lpstr>
      <vt:lpstr>Analyzing Profit</vt:lpstr>
      <vt:lpstr>PowerPoint Presentation</vt:lpstr>
      <vt:lpstr>Call to Action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Profit  Data Review</dc:title>
  <dc:creator>Cory Sagen</dc:creator>
  <cp:lastModifiedBy>Cory Sagen</cp:lastModifiedBy>
  <cp:revision>6</cp:revision>
  <dcterms:created xsi:type="dcterms:W3CDTF">2023-09-15T16:51:53Z</dcterms:created>
  <dcterms:modified xsi:type="dcterms:W3CDTF">2023-09-25T18:15:40Z</dcterms:modified>
</cp:coreProperties>
</file>