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D367E-B7B7-4A73-AAB2-17AE9DEE8E1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0FF07FD-073A-4539-A384-B228E615D07B}"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725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367E-B7B7-4A73-AAB2-17AE9DEE8E1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394255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367E-B7B7-4A73-AAB2-17AE9DEE8E1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184711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367E-B7B7-4A73-AAB2-17AE9DEE8E1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7FD-073A-4539-A384-B228E615D07B}"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7703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D367E-B7B7-4A73-AAB2-17AE9DEE8E1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379829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D367E-B7B7-4A73-AAB2-17AE9DEE8E1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7FD-073A-4539-A384-B228E615D07B}"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9040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D367E-B7B7-4A73-AAB2-17AE9DEE8E1E}"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339264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D367E-B7B7-4A73-AAB2-17AE9DEE8E1E}"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F07FD-073A-4539-A384-B228E615D07B}"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0089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BFD367E-B7B7-4A73-AAB2-17AE9DEE8E1E}"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140179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FD367E-B7B7-4A73-AAB2-17AE9DEE8E1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333250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FD367E-B7B7-4A73-AAB2-17AE9DEE8E1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F07FD-073A-4539-A384-B228E615D07B}" type="slidenum">
              <a:rPr lang="en-US" smtClean="0"/>
              <a:t>‹#›</a:t>
            </a:fld>
            <a:endParaRPr lang="en-US"/>
          </a:p>
        </p:txBody>
      </p:sp>
    </p:spTree>
    <p:extLst>
      <p:ext uri="{BB962C8B-B14F-4D97-AF65-F5344CB8AC3E}">
        <p14:creationId xmlns:p14="http://schemas.microsoft.com/office/powerpoint/2010/main" val="387889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BFD367E-B7B7-4A73-AAB2-17AE9DEE8E1E}" type="datetimeFigureOut">
              <a:rPr lang="en-US" smtClean="0"/>
              <a:t>1/11/2024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0FF07FD-073A-4539-A384-B228E615D07B}"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7101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nikhil7280/student-performance-multiple-linear-reg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eZYOBXj-LQ_w7lY6Vz1LkZIFQz8adwr5?usp=sharing" TargetMode="External"/><Relationship Id="rId2" Type="http://schemas.openxmlformats.org/officeDocument/2006/relationships/hyperlink" Target="https://docs.google.com/document/d/1bVW7ZQsjI1HYh_-leK3ou80CmAf7ltmJ/edit?usp=sharing&amp;ouid=113984475249236302051&amp;rtpof=true&amp;sd=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515C-BD13-7E84-90CB-92282439AA90}"/>
              </a:ext>
            </a:extLst>
          </p:cNvPr>
          <p:cNvSpPr>
            <a:spLocks noGrp="1"/>
          </p:cNvSpPr>
          <p:nvPr>
            <p:ph type="ctrTitle"/>
          </p:nvPr>
        </p:nvSpPr>
        <p:spPr>
          <a:xfrm>
            <a:off x="2298934" y="942171"/>
            <a:ext cx="5518066" cy="2268559"/>
          </a:xfrm>
        </p:spPr>
        <p:txBody>
          <a:bodyPr/>
          <a:lstStyle/>
          <a:p>
            <a:pPr algn="ctr"/>
            <a:r>
              <a:rPr lang="en-US" dirty="0"/>
              <a:t>Capstone III</a:t>
            </a:r>
            <a:br>
              <a:rPr lang="en-US" dirty="0"/>
            </a:br>
            <a:r>
              <a:rPr lang="en-US" dirty="0"/>
              <a:t>Presentation</a:t>
            </a:r>
          </a:p>
        </p:txBody>
      </p:sp>
      <p:sp>
        <p:nvSpPr>
          <p:cNvPr id="3" name="Subtitle 2">
            <a:extLst>
              <a:ext uri="{FF2B5EF4-FFF2-40B4-BE49-F238E27FC236}">
                <a16:creationId xmlns:a16="http://schemas.microsoft.com/office/drawing/2014/main" id="{45114533-0EA6-2D8C-9100-CD558C5BF27E}"/>
              </a:ext>
            </a:extLst>
          </p:cNvPr>
          <p:cNvSpPr>
            <a:spLocks noGrp="1"/>
          </p:cNvSpPr>
          <p:nvPr>
            <p:ph type="subTitle" idx="1"/>
          </p:nvPr>
        </p:nvSpPr>
        <p:spPr>
          <a:xfrm>
            <a:off x="2379167" y="4025069"/>
            <a:ext cx="5357600" cy="1472013"/>
          </a:xfrm>
        </p:spPr>
        <p:txBody>
          <a:bodyPr anchor="t"/>
          <a:lstStyle/>
          <a:p>
            <a:pPr algn="ctr"/>
            <a:r>
              <a:rPr lang="en-US" dirty="0"/>
              <a:t>Project: Student Performance Analysis</a:t>
            </a:r>
          </a:p>
          <a:p>
            <a:pPr algn="ctr"/>
            <a:r>
              <a:rPr lang="en-US" dirty="0"/>
              <a:t>Presented by: Cory Lepage</a:t>
            </a:r>
          </a:p>
        </p:txBody>
      </p:sp>
    </p:spTree>
    <p:extLst>
      <p:ext uri="{BB962C8B-B14F-4D97-AF65-F5344CB8AC3E}">
        <p14:creationId xmlns:p14="http://schemas.microsoft.com/office/powerpoint/2010/main" val="295047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D8A1-DA44-B597-5ED7-9FA2680A515F}"/>
              </a:ext>
            </a:extLst>
          </p:cNvPr>
          <p:cNvSpPr>
            <a:spLocks noGrp="1"/>
          </p:cNvSpPr>
          <p:nvPr>
            <p:ph type="title"/>
          </p:nvPr>
        </p:nvSpPr>
        <p:spPr/>
        <p:txBody>
          <a:bodyPr/>
          <a:lstStyle/>
          <a:p>
            <a:pPr algn="ctr"/>
            <a:r>
              <a:rPr lang="en-US" dirty="0"/>
              <a:t>- What Does it Mean? -</a:t>
            </a:r>
          </a:p>
        </p:txBody>
      </p:sp>
      <p:sp>
        <p:nvSpPr>
          <p:cNvPr id="3" name="Content Placeholder 2">
            <a:extLst>
              <a:ext uri="{FF2B5EF4-FFF2-40B4-BE49-F238E27FC236}">
                <a16:creationId xmlns:a16="http://schemas.microsoft.com/office/drawing/2014/main" id="{55AF0808-14D8-85C5-6AE3-9B6DBCB78547}"/>
              </a:ext>
            </a:extLst>
          </p:cNvPr>
          <p:cNvSpPr>
            <a:spLocks noGrp="1"/>
          </p:cNvSpPr>
          <p:nvPr>
            <p:ph idx="1"/>
          </p:nvPr>
        </p:nvSpPr>
        <p:spPr/>
        <p:txBody>
          <a:bodyPr>
            <a:normAutofit fontScale="92500" lnSpcReduction="20000"/>
          </a:bodyPr>
          <a:lstStyle/>
          <a:p>
            <a:r>
              <a:rPr lang="en-US" dirty="0"/>
              <a:t>When looking at the correlation matrix, there appears to be a weak positive correlation between performance, sleep hours, and practice papers completed. There does appear to be a much stronger positive correlation when it comes to performance and hours studied, so I would definitely recommend that as the key variable to be aware of.</a:t>
            </a:r>
          </a:p>
          <a:p>
            <a:r>
              <a:rPr lang="en-US" dirty="0"/>
              <a:t>As per the testing, there is enough of a difference in the average performance of students (between those who participate in extracurricular activities and those who do not) that I would also give my recommendation to trying out any extracurricular activity that might interest an individual, given the means and opportunity are available.</a:t>
            </a:r>
          </a:p>
        </p:txBody>
      </p:sp>
      <p:sp>
        <p:nvSpPr>
          <p:cNvPr id="4" name="TextBox 3">
            <a:extLst>
              <a:ext uri="{FF2B5EF4-FFF2-40B4-BE49-F238E27FC236}">
                <a16:creationId xmlns:a16="http://schemas.microsoft.com/office/drawing/2014/main" id="{CB3B420F-D894-D005-0091-FAFA63F71B97}"/>
              </a:ext>
            </a:extLst>
          </p:cNvPr>
          <p:cNvSpPr txBox="1"/>
          <p:nvPr/>
        </p:nvSpPr>
        <p:spPr>
          <a:xfrm>
            <a:off x="5375305" y="6216775"/>
            <a:ext cx="5904135" cy="461665"/>
          </a:xfrm>
          <a:prstGeom prst="rect">
            <a:avLst/>
          </a:prstGeom>
          <a:noFill/>
        </p:spPr>
        <p:txBody>
          <a:bodyPr wrap="square" rtlCol="0">
            <a:spAutoFit/>
          </a:bodyPr>
          <a:lstStyle/>
          <a:p>
            <a:r>
              <a:rPr lang="en-US" sz="2400" dirty="0"/>
              <a:t>Thank you for attending my presentation!</a:t>
            </a:r>
          </a:p>
        </p:txBody>
      </p:sp>
    </p:spTree>
    <p:extLst>
      <p:ext uri="{BB962C8B-B14F-4D97-AF65-F5344CB8AC3E}">
        <p14:creationId xmlns:p14="http://schemas.microsoft.com/office/powerpoint/2010/main" val="262148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16A4-2C56-2502-F6F6-2CDBA84824F2}"/>
              </a:ext>
            </a:extLst>
          </p:cNvPr>
          <p:cNvSpPr>
            <a:spLocks noGrp="1"/>
          </p:cNvSpPr>
          <p:nvPr>
            <p:ph type="title"/>
          </p:nvPr>
        </p:nvSpPr>
        <p:spPr/>
        <p:txBody>
          <a:bodyPr/>
          <a:lstStyle/>
          <a:p>
            <a:pPr algn="ctr"/>
            <a:r>
              <a:rPr lang="en-US" dirty="0"/>
              <a:t>- Dataset -</a:t>
            </a:r>
          </a:p>
        </p:txBody>
      </p:sp>
      <p:sp>
        <p:nvSpPr>
          <p:cNvPr id="3" name="Content Placeholder 2">
            <a:extLst>
              <a:ext uri="{FF2B5EF4-FFF2-40B4-BE49-F238E27FC236}">
                <a16:creationId xmlns:a16="http://schemas.microsoft.com/office/drawing/2014/main" id="{A9A02E64-FFEF-0C13-4EE5-2DBF08D3768A}"/>
              </a:ext>
            </a:extLst>
          </p:cNvPr>
          <p:cNvSpPr>
            <a:spLocks noGrp="1"/>
          </p:cNvSpPr>
          <p:nvPr>
            <p:ph idx="1"/>
          </p:nvPr>
        </p:nvSpPr>
        <p:spPr>
          <a:xfrm>
            <a:off x="1409136" y="1777525"/>
            <a:ext cx="9373728" cy="4580546"/>
          </a:xfrm>
        </p:spPr>
        <p:txBody>
          <a:bodyPr>
            <a:normAutofit fontScale="85000" lnSpcReduction="20000"/>
          </a:bodyPr>
          <a:lstStyle/>
          <a:p>
            <a:pPr algn="ctr"/>
            <a:r>
              <a:rPr lang="en-US" dirty="0"/>
              <a:t>The dataset consists of 10,000 student records, across six fields, with each record containing information about various predictors and a performance index. The dataset can be found </a:t>
            </a:r>
            <a:r>
              <a:rPr lang="en-US" dirty="0">
                <a:hlinkClick r:id="rId2"/>
              </a:rPr>
              <a:t>here</a:t>
            </a:r>
            <a:endParaRPr lang="en-US" dirty="0"/>
          </a:p>
          <a:p>
            <a:pPr algn="ctr"/>
            <a:r>
              <a:rPr lang="en-US" dirty="0"/>
              <a:t>Data compiled by Nikhil Narayan.</a:t>
            </a:r>
          </a:p>
          <a:p>
            <a:pPr algn="ctr"/>
            <a:r>
              <a:rPr lang="en-US" dirty="0"/>
              <a:t>The most important field used for this analysis is the “Performance Index”, but the other fields will come into the analysis as well. (Fields are: Hours Studied, Previous Scores, Extracurricular Activities, Sleep Hours, Sample Question Papers Practiced, and the Performance Index.)</a:t>
            </a:r>
          </a:p>
          <a:p>
            <a:pPr marL="0" indent="0" algn="ctr">
              <a:buNone/>
            </a:pPr>
            <a:r>
              <a:rPr lang="en-US" dirty="0"/>
              <a:t>For reference: </a:t>
            </a:r>
          </a:p>
          <a:p>
            <a:pPr algn="ctr"/>
            <a:r>
              <a:rPr lang="en-US" dirty="0"/>
              <a:t>The "Performance Index" is: A measure of the overall performance of each student. The performance index represents the student's academic performance and has been rounded to the nearest integer. The index ranges from 10 to 100, with higher values indicating better performance.</a:t>
            </a:r>
          </a:p>
        </p:txBody>
      </p:sp>
    </p:spTree>
    <p:extLst>
      <p:ext uri="{BB962C8B-B14F-4D97-AF65-F5344CB8AC3E}">
        <p14:creationId xmlns:p14="http://schemas.microsoft.com/office/powerpoint/2010/main" val="7535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7169-0FDA-46E1-3076-7FE2E61A2381}"/>
              </a:ext>
            </a:extLst>
          </p:cNvPr>
          <p:cNvSpPr>
            <a:spLocks noGrp="1"/>
          </p:cNvSpPr>
          <p:nvPr>
            <p:ph type="title"/>
          </p:nvPr>
        </p:nvSpPr>
        <p:spPr/>
        <p:txBody>
          <a:bodyPr/>
          <a:lstStyle/>
          <a:p>
            <a:pPr algn="ctr"/>
            <a:r>
              <a:rPr lang="en-US" dirty="0"/>
              <a:t>- Research Questions -</a:t>
            </a:r>
          </a:p>
        </p:txBody>
      </p:sp>
      <p:sp>
        <p:nvSpPr>
          <p:cNvPr id="3" name="Content Placeholder 2">
            <a:extLst>
              <a:ext uri="{FF2B5EF4-FFF2-40B4-BE49-F238E27FC236}">
                <a16:creationId xmlns:a16="http://schemas.microsoft.com/office/drawing/2014/main" id="{0C396A58-1FF1-7968-C6D1-491641F81FEF}"/>
              </a:ext>
            </a:extLst>
          </p:cNvPr>
          <p:cNvSpPr>
            <a:spLocks noGrp="1"/>
          </p:cNvSpPr>
          <p:nvPr>
            <p:ph idx="1"/>
          </p:nvPr>
        </p:nvSpPr>
        <p:spPr>
          <a:xfrm>
            <a:off x="2773599" y="1885285"/>
            <a:ext cx="7796540" cy="3997828"/>
          </a:xfrm>
        </p:spPr>
        <p:txBody>
          <a:bodyPr/>
          <a:lstStyle/>
          <a:p>
            <a:pPr algn="ctr"/>
            <a:r>
              <a:rPr lang="en-US" dirty="0"/>
              <a:t>There are two questions this analysis will address:</a:t>
            </a:r>
          </a:p>
          <a:p>
            <a:pPr algn="ctr"/>
            <a:r>
              <a:rPr lang="en-US" dirty="0"/>
              <a:t>1. What is the relationship between “Sleep Hours” and a student’s performance?</a:t>
            </a:r>
          </a:p>
          <a:p>
            <a:pPr algn="ctr"/>
            <a:r>
              <a:rPr lang="en-US" dirty="0"/>
              <a:t>2. Is there a significant difference in the performance of students based on their involvement in extracurricular activities?</a:t>
            </a:r>
          </a:p>
        </p:txBody>
      </p:sp>
    </p:spTree>
    <p:extLst>
      <p:ext uri="{BB962C8B-B14F-4D97-AF65-F5344CB8AC3E}">
        <p14:creationId xmlns:p14="http://schemas.microsoft.com/office/powerpoint/2010/main" val="214042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A031-5B14-83AD-9A86-5490BA547E05}"/>
              </a:ext>
            </a:extLst>
          </p:cNvPr>
          <p:cNvSpPr>
            <a:spLocks noGrp="1"/>
          </p:cNvSpPr>
          <p:nvPr>
            <p:ph type="title"/>
          </p:nvPr>
        </p:nvSpPr>
        <p:spPr/>
        <p:txBody>
          <a:bodyPr/>
          <a:lstStyle/>
          <a:p>
            <a:pPr algn="ctr"/>
            <a:r>
              <a:rPr lang="en-US" dirty="0"/>
              <a:t>- The Hypotheses -</a:t>
            </a:r>
          </a:p>
        </p:txBody>
      </p:sp>
      <p:sp>
        <p:nvSpPr>
          <p:cNvPr id="3" name="Content Placeholder 2">
            <a:extLst>
              <a:ext uri="{FF2B5EF4-FFF2-40B4-BE49-F238E27FC236}">
                <a16:creationId xmlns:a16="http://schemas.microsoft.com/office/drawing/2014/main" id="{A4322B6F-F9AA-B65A-6576-864D3802FBDC}"/>
              </a:ext>
            </a:extLst>
          </p:cNvPr>
          <p:cNvSpPr>
            <a:spLocks noGrp="1"/>
          </p:cNvSpPr>
          <p:nvPr>
            <p:ph idx="1"/>
          </p:nvPr>
        </p:nvSpPr>
        <p:spPr>
          <a:xfrm>
            <a:off x="2384277" y="1563879"/>
            <a:ext cx="8185862" cy="4862557"/>
          </a:xfrm>
        </p:spPr>
        <p:txBody>
          <a:bodyPr>
            <a:normAutofit fontScale="85000" lnSpcReduction="20000"/>
          </a:bodyPr>
          <a:lstStyle/>
          <a:p>
            <a:pPr algn="ctr"/>
            <a:r>
              <a:rPr lang="en-US" sz="2200" dirty="0"/>
              <a:t>There are two hypotheses in relation to the two research questions:</a:t>
            </a:r>
          </a:p>
          <a:p>
            <a:pPr algn="ctr"/>
            <a:r>
              <a:rPr lang="en-US" dirty="0"/>
              <a:t>Hypothesis 1: </a:t>
            </a:r>
            <a:endParaRPr lang="en-US" sz="1600" dirty="0"/>
          </a:p>
          <a:p>
            <a:pPr algn="ctr"/>
            <a:r>
              <a:rPr lang="en-US" sz="1600" dirty="0"/>
              <a:t>Null Hypothesis: There is no correlation between "Sleep Hours" and the "Performance Index"</a:t>
            </a:r>
          </a:p>
          <a:p>
            <a:pPr algn="ctr"/>
            <a:r>
              <a:rPr lang="en-US" sz="1600" dirty="0"/>
              <a:t>Alternative Hypothesis: There is a significant correlation between "Sleep Hours" and the "Performance Index“</a:t>
            </a:r>
          </a:p>
          <a:p>
            <a:pPr algn="ctr"/>
            <a:r>
              <a:rPr lang="en-US" dirty="0"/>
              <a:t>Hypothesis 2:</a:t>
            </a:r>
          </a:p>
          <a:p>
            <a:pPr algn="ctr"/>
            <a:r>
              <a:rPr lang="en-US" sz="1600" dirty="0"/>
              <a:t>Null hypothesis: There is no significant difference in the performance of students who participate in extracurricular activities and those who do not</a:t>
            </a:r>
          </a:p>
          <a:p>
            <a:pPr algn="ctr"/>
            <a:r>
              <a:rPr lang="en-US" sz="1600" dirty="0"/>
              <a:t>Alternate Hypothesis: There is a significant difference in the performance of students who participate in extracurricular activities and those who do not.</a:t>
            </a:r>
          </a:p>
          <a:p>
            <a:pPr algn="ctr"/>
            <a:endParaRPr lang="en-US" dirty="0"/>
          </a:p>
          <a:p>
            <a:pPr algn="ctr"/>
            <a:r>
              <a:rPr lang="en-US" sz="1900" dirty="0"/>
              <a:t>(I would define "Extracurricular Activities" as optional activities in relation to one's school such as sports, music, clubs, etc.)</a:t>
            </a:r>
          </a:p>
        </p:txBody>
      </p:sp>
    </p:spTree>
    <p:extLst>
      <p:ext uri="{BB962C8B-B14F-4D97-AF65-F5344CB8AC3E}">
        <p14:creationId xmlns:p14="http://schemas.microsoft.com/office/powerpoint/2010/main" val="152671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DFDE-85E8-962C-3CFF-BEA3F9345C5A}"/>
              </a:ext>
            </a:extLst>
          </p:cNvPr>
          <p:cNvSpPr>
            <a:spLocks noGrp="1"/>
          </p:cNvSpPr>
          <p:nvPr>
            <p:ph type="title"/>
          </p:nvPr>
        </p:nvSpPr>
        <p:spPr/>
        <p:txBody>
          <a:bodyPr/>
          <a:lstStyle/>
          <a:p>
            <a:pPr algn="ctr"/>
            <a:r>
              <a:rPr lang="en-US" dirty="0"/>
              <a:t>- Hypothesis Testing -</a:t>
            </a:r>
          </a:p>
        </p:txBody>
      </p:sp>
      <p:sp>
        <p:nvSpPr>
          <p:cNvPr id="3" name="Content Placeholder 2">
            <a:extLst>
              <a:ext uri="{FF2B5EF4-FFF2-40B4-BE49-F238E27FC236}">
                <a16:creationId xmlns:a16="http://schemas.microsoft.com/office/drawing/2014/main" id="{4B37EEB2-C84B-B83F-003D-C1F996048B08}"/>
              </a:ext>
            </a:extLst>
          </p:cNvPr>
          <p:cNvSpPr>
            <a:spLocks noGrp="1"/>
          </p:cNvSpPr>
          <p:nvPr>
            <p:ph idx="1"/>
          </p:nvPr>
        </p:nvSpPr>
        <p:spPr/>
        <p:txBody>
          <a:bodyPr/>
          <a:lstStyle/>
          <a:p>
            <a:pPr algn="ctr"/>
            <a:r>
              <a:rPr lang="en-US" dirty="0"/>
              <a:t>The data will be used to test the hypothesis as such:</a:t>
            </a:r>
          </a:p>
          <a:p>
            <a:pPr algn="ctr"/>
            <a:r>
              <a:rPr lang="en-US" dirty="0"/>
              <a:t>Visualizations and the Pearson Correlation Coefficient will be used to show the relationship between “Sleep Hours” and the “Performance Index”</a:t>
            </a:r>
          </a:p>
          <a:p>
            <a:pPr algn="ctr"/>
            <a:r>
              <a:rPr lang="en-US" dirty="0"/>
              <a:t>Visualizations and an independent-sample t-test will be used to determine if there is a significant difference in performance between students who participate in extracurricular activities and those who do not</a:t>
            </a:r>
          </a:p>
        </p:txBody>
      </p:sp>
    </p:spTree>
    <p:extLst>
      <p:ext uri="{BB962C8B-B14F-4D97-AF65-F5344CB8AC3E}">
        <p14:creationId xmlns:p14="http://schemas.microsoft.com/office/powerpoint/2010/main" val="21988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A3B7-4392-DF94-5973-6BD34D9AA4AC}"/>
              </a:ext>
            </a:extLst>
          </p:cNvPr>
          <p:cNvSpPr>
            <a:spLocks noGrp="1"/>
          </p:cNvSpPr>
          <p:nvPr>
            <p:ph type="title"/>
          </p:nvPr>
        </p:nvSpPr>
        <p:spPr/>
        <p:txBody>
          <a:bodyPr/>
          <a:lstStyle/>
          <a:p>
            <a:pPr algn="ctr"/>
            <a:r>
              <a:rPr lang="en-US" dirty="0"/>
              <a:t>- Usefulness of the studies’ findings -</a:t>
            </a:r>
          </a:p>
        </p:txBody>
      </p:sp>
      <p:sp>
        <p:nvSpPr>
          <p:cNvPr id="3" name="Content Placeholder 2">
            <a:extLst>
              <a:ext uri="{FF2B5EF4-FFF2-40B4-BE49-F238E27FC236}">
                <a16:creationId xmlns:a16="http://schemas.microsoft.com/office/drawing/2014/main" id="{23C7EDDE-4E12-9EED-1EF4-204D906B3AC6}"/>
              </a:ext>
            </a:extLst>
          </p:cNvPr>
          <p:cNvSpPr>
            <a:spLocks noGrp="1"/>
          </p:cNvSpPr>
          <p:nvPr>
            <p:ph idx="1"/>
          </p:nvPr>
        </p:nvSpPr>
        <p:spPr>
          <a:xfrm>
            <a:off x="2298819" y="2052116"/>
            <a:ext cx="8271320" cy="3100998"/>
          </a:xfrm>
        </p:spPr>
        <p:txBody>
          <a:bodyPr/>
          <a:lstStyle/>
          <a:p>
            <a:pPr algn="ctr"/>
            <a:r>
              <a:rPr lang="en-US" dirty="0"/>
              <a:t>Throughout this look at the data, I had hoped to be able to determine the relative value of certain metrics when it comes to how well a student can perform. I hope students, parents, or related professionals can find value in the exploration of the data when it comes to what variables have the biggest impact on performance.</a:t>
            </a:r>
          </a:p>
        </p:txBody>
      </p:sp>
    </p:spTree>
    <p:extLst>
      <p:ext uri="{BB962C8B-B14F-4D97-AF65-F5344CB8AC3E}">
        <p14:creationId xmlns:p14="http://schemas.microsoft.com/office/powerpoint/2010/main" val="218943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DE35-16E3-0BD0-4EED-7B3F4C2E91E2}"/>
              </a:ext>
            </a:extLst>
          </p:cNvPr>
          <p:cNvSpPr>
            <a:spLocks noGrp="1"/>
          </p:cNvSpPr>
          <p:nvPr>
            <p:ph type="title"/>
          </p:nvPr>
        </p:nvSpPr>
        <p:spPr/>
        <p:txBody>
          <a:bodyPr/>
          <a:lstStyle/>
          <a:p>
            <a:pPr algn="ctr"/>
            <a:r>
              <a:rPr lang="en-US" dirty="0"/>
              <a:t>- Hypothesis 1 Analysis -</a:t>
            </a:r>
          </a:p>
        </p:txBody>
      </p:sp>
      <p:pic>
        <p:nvPicPr>
          <p:cNvPr id="1026" name="Picture 2">
            <a:extLst>
              <a:ext uri="{FF2B5EF4-FFF2-40B4-BE49-F238E27FC236}">
                <a16:creationId xmlns:a16="http://schemas.microsoft.com/office/drawing/2014/main" id="{78831161-7C85-403A-E705-8732B6218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388" y="2023000"/>
            <a:ext cx="5273411" cy="47025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06E514-78A6-FDA4-A3D3-99AF7099D215}"/>
              </a:ext>
            </a:extLst>
          </p:cNvPr>
          <p:cNvSpPr txBox="1"/>
          <p:nvPr/>
        </p:nvSpPr>
        <p:spPr>
          <a:xfrm>
            <a:off x="6590973" y="1612005"/>
            <a:ext cx="4210910" cy="5078313"/>
          </a:xfrm>
          <a:prstGeom prst="rect">
            <a:avLst/>
          </a:prstGeom>
          <a:noFill/>
        </p:spPr>
        <p:txBody>
          <a:bodyPr wrap="square" rtlCol="0">
            <a:spAutoFit/>
          </a:bodyPr>
          <a:lstStyle/>
          <a:p>
            <a:pPr algn="ctr"/>
            <a:r>
              <a:rPr lang="en-US" dirty="0"/>
              <a:t>Taking a look at the individual Pearson correlation coefficient shows a pretty clear picture when it comes to the relationship between the two variables. It's what I would call a positive relationship, but quite a weak one. As such I find it difficult to accept the alternative hypothesis of there being a "significant" correlation between the two and have a much easier time accepting the null hypothesis: There being essentially no correlation between "Sleep Hours" and "Performance Index“</a:t>
            </a:r>
          </a:p>
          <a:p>
            <a:pPr algn="ctr"/>
            <a:endParaRPr lang="en-US" dirty="0"/>
          </a:p>
          <a:p>
            <a:pPr algn="ctr"/>
            <a:r>
              <a:rPr lang="en-US" dirty="0"/>
              <a:t>(Notably, the correlation coefficient between performance and hours studied is much stronger)</a:t>
            </a:r>
          </a:p>
        </p:txBody>
      </p:sp>
      <p:sp>
        <p:nvSpPr>
          <p:cNvPr id="5" name="TextBox 4">
            <a:extLst>
              <a:ext uri="{FF2B5EF4-FFF2-40B4-BE49-F238E27FC236}">
                <a16:creationId xmlns:a16="http://schemas.microsoft.com/office/drawing/2014/main" id="{2C42E463-FEE6-93CE-623D-AFF53D4529E3}"/>
              </a:ext>
            </a:extLst>
          </p:cNvPr>
          <p:cNvSpPr txBox="1"/>
          <p:nvPr/>
        </p:nvSpPr>
        <p:spPr>
          <a:xfrm>
            <a:off x="1127389" y="1407265"/>
            <a:ext cx="5565478" cy="646331"/>
          </a:xfrm>
          <a:prstGeom prst="rect">
            <a:avLst/>
          </a:prstGeom>
          <a:noFill/>
        </p:spPr>
        <p:txBody>
          <a:bodyPr wrap="square" rtlCol="0">
            <a:spAutoFit/>
          </a:bodyPr>
          <a:lstStyle/>
          <a:p>
            <a:r>
              <a:rPr lang="en-US" dirty="0"/>
              <a:t>Pearson R Result (statistic = 0.04810583543435261, P Value = 1.4885369617939595e-06)</a:t>
            </a:r>
          </a:p>
        </p:txBody>
      </p:sp>
    </p:spTree>
    <p:extLst>
      <p:ext uri="{BB962C8B-B14F-4D97-AF65-F5344CB8AC3E}">
        <p14:creationId xmlns:p14="http://schemas.microsoft.com/office/powerpoint/2010/main" val="294513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D716-0472-6C9C-94C2-A9A0330BC215}"/>
              </a:ext>
            </a:extLst>
          </p:cNvPr>
          <p:cNvSpPr>
            <a:spLocks noGrp="1"/>
          </p:cNvSpPr>
          <p:nvPr>
            <p:ph type="title"/>
          </p:nvPr>
        </p:nvSpPr>
        <p:spPr>
          <a:xfrm>
            <a:off x="2346888" y="692935"/>
            <a:ext cx="7958331" cy="1077229"/>
          </a:xfrm>
        </p:spPr>
        <p:txBody>
          <a:bodyPr/>
          <a:lstStyle/>
          <a:p>
            <a:pPr algn="ctr"/>
            <a:r>
              <a:rPr lang="en-US" dirty="0"/>
              <a:t>- Hypothesis 2 Analysis -</a:t>
            </a:r>
          </a:p>
        </p:txBody>
      </p:sp>
      <p:pic>
        <p:nvPicPr>
          <p:cNvPr id="2050" name="Picture 2">
            <a:extLst>
              <a:ext uri="{FF2B5EF4-FFF2-40B4-BE49-F238E27FC236}">
                <a16:creationId xmlns:a16="http://schemas.microsoft.com/office/drawing/2014/main" id="{81D77B4A-F2FC-0BD5-9769-7F4E481B0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436" y="1589517"/>
            <a:ext cx="3671032" cy="2777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2DCA8B-311B-2FF2-2DE2-C0866ED0EEFA}"/>
              </a:ext>
            </a:extLst>
          </p:cNvPr>
          <p:cNvSpPr txBox="1"/>
          <p:nvPr/>
        </p:nvSpPr>
        <p:spPr>
          <a:xfrm>
            <a:off x="5093293" y="1366369"/>
            <a:ext cx="6021938" cy="2462213"/>
          </a:xfrm>
          <a:prstGeom prst="rect">
            <a:avLst/>
          </a:prstGeom>
          <a:noFill/>
        </p:spPr>
        <p:txBody>
          <a:bodyPr wrap="square" rtlCol="0">
            <a:spAutoFit/>
          </a:bodyPr>
          <a:lstStyle/>
          <a:p>
            <a:r>
              <a:rPr lang="en-US" sz="1400" dirty="0"/>
              <a:t>Splitting the dataset into those that participated in extracurricular activities and those who did not, I ran an independent-samples t-test on the two groups in relation to the “Performance Index”</a:t>
            </a:r>
          </a:p>
          <a:p>
            <a:endParaRPr lang="en-US" sz="1400" dirty="0"/>
          </a:p>
          <a:p>
            <a:r>
              <a:rPr lang="en-US" sz="1400" dirty="0"/>
              <a:t>The sample sizes ended up being 4948 who did participate in extracurricular activities and 5052 who did not.</a:t>
            </a:r>
          </a:p>
          <a:p>
            <a:endParaRPr lang="en-US" sz="1400" dirty="0"/>
          </a:p>
          <a:p>
            <a:r>
              <a:rPr lang="en-US" sz="1400" dirty="0"/>
              <a:t>The sample sizes of the two are close enough to each other in size and large enough in general that I should be able to get a good idea of a significant difference in means by running an independent-samples t-test on the two groups. The results are as follows:</a:t>
            </a:r>
          </a:p>
        </p:txBody>
      </p:sp>
      <p:sp>
        <p:nvSpPr>
          <p:cNvPr id="5" name="TextBox 4">
            <a:extLst>
              <a:ext uri="{FF2B5EF4-FFF2-40B4-BE49-F238E27FC236}">
                <a16:creationId xmlns:a16="http://schemas.microsoft.com/office/drawing/2014/main" id="{4E494BDA-B05E-3A83-EF8C-9340A5A084A9}"/>
              </a:ext>
            </a:extLst>
          </p:cNvPr>
          <p:cNvSpPr txBox="1"/>
          <p:nvPr/>
        </p:nvSpPr>
        <p:spPr>
          <a:xfrm>
            <a:off x="1197436" y="4409697"/>
            <a:ext cx="4451334" cy="523220"/>
          </a:xfrm>
          <a:prstGeom prst="rect">
            <a:avLst/>
          </a:prstGeom>
          <a:noFill/>
        </p:spPr>
        <p:txBody>
          <a:bodyPr wrap="square" rtlCol="0">
            <a:spAutoFit/>
          </a:bodyPr>
          <a:lstStyle/>
          <a:p>
            <a:r>
              <a:rPr lang="en-US" sz="1400" dirty="0"/>
              <a:t>(In the above chart: 0 = didn’t participate</a:t>
            </a:r>
          </a:p>
          <a:p>
            <a:r>
              <a:rPr lang="en-US" sz="1400" dirty="0"/>
              <a:t>1 = did participate)</a:t>
            </a:r>
          </a:p>
        </p:txBody>
      </p:sp>
      <p:sp>
        <p:nvSpPr>
          <p:cNvPr id="6" name="TextBox 5">
            <a:extLst>
              <a:ext uri="{FF2B5EF4-FFF2-40B4-BE49-F238E27FC236}">
                <a16:creationId xmlns:a16="http://schemas.microsoft.com/office/drawing/2014/main" id="{C04B5B62-4F7C-924A-C116-994BEF83E45E}"/>
              </a:ext>
            </a:extLst>
          </p:cNvPr>
          <p:cNvSpPr txBox="1"/>
          <p:nvPr/>
        </p:nvSpPr>
        <p:spPr>
          <a:xfrm>
            <a:off x="5093293" y="3846028"/>
            <a:ext cx="5901271" cy="1384995"/>
          </a:xfrm>
          <a:prstGeom prst="rect">
            <a:avLst/>
          </a:prstGeom>
          <a:noFill/>
        </p:spPr>
        <p:txBody>
          <a:bodyPr wrap="square" rtlCol="0">
            <a:spAutoFit/>
          </a:bodyPr>
          <a:lstStyle/>
          <a:p>
            <a:r>
              <a:rPr lang="en-US" sz="1400" b="1" dirty="0"/>
              <a:t>T-test Result (statistic = 2.452987248811042,</a:t>
            </a:r>
          </a:p>
          <a:p>
            <a:r>
              <a:rPr lang="en-US" sz="1400" b="1" dirty="0"/>
              <a:t>P value=0.014184491568554492, </a:t>
            </a:r>
          </a:p>
          <a:p>
            <a:r>
              <a:rPr lang="en-US" sz="1400" b="1" dirty="0"/>
              <a:t>Degrees of Freedom=9998.0)</a:t>
            </a:r>
          </a:p>
          <a:p>
            <a:endParaRPr lang="en-US" sz="1400" b="1" dirty="0"/>
          </a:p>
          <a:p>
            <a:r>
              <a:rPr lang="en-US" sz="1400" b="1" dirty="0"/>
              <a:t>The difference in means at the 95% confidence interval is between 1.6954076880951225 and -0.18934784706356655.</a:t>
            </a:r>
          </a:p>
        </p:txBody>
      </p:sp>
      <p:sp>
        <p:nvSpPr>
          <p:cNvPr id="7" name="TextBox 6">
            <a:extLst>
              <a:ext uri="{FF2B5EF4-FFF2-40B4-BE49-F238E27FC236}">
                <a16:creationId xmlns:a16="http://schemas.microsoft.com/office/drawing/2014/main" id="{39AF2F27-DD52-E279-3D05-7797392D2AA3}"/>
              </a:ext>
            </a:extLst>
          </p:cNvPr>
          <p:cNvSpPr txBox="1"/>
          <p:nvPr/>
        </p:nvSpPr>
        <p:spPr>
          <a:xfrm>
            <a:off x="1016950" y="5263482"/>
            <a:ext cx="10331865" cy="1769715"/>
          </a:xfrm>
          <a:prstGeom prst="rect">
            <a:avLst/>
          </a:prstGeom>
          <a:noFill/>
        </p:spPr>
        <p:txBody>
          <a:bodyPr wrap="square" rtlCol="0">
            <a:spAutoFit/>
          </a:bodyPr>
          <a:lstStyle/>
          <a:p>
            <a:r>
              <a:rPr lang="en-US" sz="1300" dirty="0"/>
              <a:t>When viewing the results of the independent-samples t-test, though the t-stat is not extremely high, it is above the critical value for a two-tailed test with an alpha of .05 and degrees of freedom being 9998. With the p value being at a sufficiently low enough level we can determine the results of the independent-samples t-test to show that there is indeed a significant difference in the means of the sample sizes.</a:t>
            </a:r>
          </a:p>
          <a:p>
            <a:endParaRPr lang="en-US" sz="1300" dirty="0"/>
          </a:p>
          <a:p>
            <a:r>
              <a:rPr lang="en-US" sz="1300" dirty="0"/>
              <a:t>As such, I find there to be enough evidence to reject the null hypothesis, and say that there is indeed a significant difference in the "Performance Index" between those who participate in extracurricular activities and those who do not.</a:t>
            </a:r>
          </a:p>
          <a:p>
            <a:endParaRPr lang="en-US" dirty="0"/>
          </a:p>
        </p:txBody>
      </p:sp>
    </p:spTree>
    <p:extLst>
      <p:ext uri="{BB962C8B-B14F-4D97-AF65-F5344CB8AC3E}">
        <p14:creationId xmlns:p14="http://schemas.microsoft.com/office/powerpoint/2010/main" val="357164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469A-4585-8626-4E26-7AA0B4B4061F}"/>
              </a:ext>
            </a:extLst>
          </p:cNvPr>
          <p:cNvSpPr>
            <a:spLocks noGrp="1"/>
          </p:cNvSpPr>
          <p:nvPr>
            <p:ph type="title"/>
          </p:nvPr>
        </p:nvSpPr>
        <p:spPr/>
        <p:txBody>
          <a:bodyPr/>
          <a:lstStyle/>
          <a:p>
            <a:pPr algn="ctr"/>
            <a:r>
              <a:rPr lang="en-US" dirty="0"/>
              <a:t>- Project Summary -</a:t>
            </a:r>
          </a:p>
        </p:txBody>
      </p:sp>
      <p:sp>
        <p:nvSpPr>
          <p:cNvPr id="3" name="Content Placeholder 2">
            <a:extLst>
              <a:ext uri="{FF2B5EF4-FFF2-40B4-BE49-F238E27FC236}">
                <a16:creationId xmlns:a16="http://schemas.microsoft.com/office/drawing/2014/main" id="{38A3B339-93F3-1D5E-DF33-5B6D97F5F9BC}"/>
              </a:ext>
            </a:extLst>
          </p:cNvPr>
          <p:cNvSpPr>
            <a:spLocks noGrp="1"/>
          </p:cNvSpPr>
          <p:nvPr>
            <p:ph idx="1"/>
          </p:nvPr>
        </p:nvSpPr>
        <p:spPr>
          <a:xfrm>
            <a:off x="2367186" y="1459758"/>
            <a:ext cx="8315058" cy="3938483"/>
          </a:xfrm>
        </p:spPr>
        <p:txBody>
          <a:bodyPr>
            <a:normAutofit/>
          </a:bodyPr>
          <a:lstStyle/>
          <a:p>
            <a:r>
              <a:rPr lang="en-US" dirty="0"/>
              <a:t>Hypothesis 1: Null Hypothesis Accepted. There is an extremely weak positive correlation between “Sleep Hours” and the “Performance Index”, but not strong enough to be able to call the correlation “Significant”.</a:t>
            </a:r>
          </a:p>
          <a:p>
            <a:r>
              <a:rPr lang="en-US" dirty="0"/>
              <a:t>Hypothesis 2: Null Hypothesis Rejected. The numbers show that the t-stat is high enough to be labeled as “Significant”, and the corresponding low p value is enough to say that the test has merit in saying so</a:t>
            </a:r>
          </a:p>
        </p:txBody>
      </p:sp>
      <p:sp>
        <p:nvSpPr>
          <p:cNvPr id="5" name="TextBox 4">
            <a:extLst>
              <a:ext uri="{FF2B5EF4-FFF2-40B4-BE49-F238E27FC236}">
                <a16:creationId xmlns:a16="http://schemas.microsoft.com/office/drawing/2014/main" id="{55E7AEA1-27C5-9F5B-6E11-CF30A27F9425}"/>
              </a:ext>
            </a:extLst>
          </p:cNvPr>
          <p:cNvSpPr txBox="1"/>
          <p:nvPr/>
        </p:nvSpPr>
        <p:spPr>
          <a:xfrm>
            <a:off x="8323604" y="5398241"/>
            <a:ext cx="2469735" cy="369332"/>
          </a:xfrm>
          <a:prstGeom prst="rect">
            <a:avLst/>
          </a:prstGeom>
          <a:noFill/>
        </p:spPr>
        <p:txBody>
          <a:bodyPr wrap="square" rtlCol="0">
            <a:spAutoFit/>
          </a:bodyPr>
          <a:lstStyle/>
          <a:p>
            <a:r>
              <a:rPr lang="en-US" dirty="0">
                <a:hlinkClick r:id="rId2"/>
              </a:rPr>
              <a:t>Project Proposal Link</a:t>
            </a:r>
            <a:endParaRPr lang="en-US" dirty="0"/>
          </a:p>
        </p:txBody>
      </p:sp>
      <p:sp>
        <p:nvSpPr>
          <p:cNvPr id="6" name="TextBox 5">
            <a:extLst>
              <a:ext uri="{FF2B5EF4-FFF2-40B4-BE49-F238E27FC236}">
                <a16:creationId xmlns:a16="http://schemas.microsoft.com/office/drawing/2014/main" id="{B80EF8CE-00EC-0156-576C-7DFBD176174A}"/>
              </a:ext>
            </a:extLst>
          </p:cNvPr>
          <p:cNvSpPr txBox="1"/>
          <p:nvPr/>
        </p:nvSpPr>
        <p:spPr>
          <a:xfrm>
            <a:off x="8370605" y="5865277"/>
            <a:ext cx="2375732" cy="369332"/>
          </a:xfrm>
          <a:prstGeom prst="rect">
            <a:avLst/>
          </a:prstGeom>
          <a:noFill/>
        </p:spPr>
        <p:txBody>
          <a:bodyPr wrap="square" rtlCol="0">
            <a:spAutoFit/>
          </a:bodyPr>
          <a:lstStyle/>
          <a:p>
            <a:r>
              <a:rPr lang="en-US" dirty="0" err="1">
                <a:hlinkClick r:id="rId3"/>
              </a:rPr>
              <a:t>Colab</a:t>
            </a:r>
            <a:r>
              <a:rPr lang="en-US" dirty="0">
                <a:hlinkClick r:id="rId3"/>
              </a:rPr>
              <a:t> Notebook Link</a:t>
            </a:r>
            <a:endParaRPr lang="en-US" dirty="0"/>
          </a:p>
        </p:txBody>
      </p:sp>
    </p:spTree>
    <p:extLst>
      <p:ext uri="{BB962C8B-B14F-4D97-AF65-F5344CB8AC3E}">
        <p14:creationId xmlns:p14="http://schemas.microsoft.com/office/powerpoint/2010/main" val="4149800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74</TotalTime>
  <Words>1102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Capstone III Presentation</vt:lpstr>
      <vt:lpstr>- Dataset -</vt:lpstr>
      <vt:lpstr>- Research Questions -</vt:lpstr>
      <vt:lpstr>- The Hypotheses -</vt:lpstr>
      <vt:lpstr>- Hypothesis Testing -</vt:lpstr>
      <vt:lpstr>- Usefulness of the studies’ findings -</vt:lpstr>
      <vt:lpstr>- Hypothesis 1 Analysis -</vt:lpstr>
      <vt:lpstr>- Hypothesis 2 Analysis -</vt:lpstr>
      <vt:lpstr>- Project Summary -</vt:lpstr>
      <vt:lpstr>- What Does it Mean?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III Presentation</dc:title>
  <dc:creator>Cory Sagen</dc:creator>
  <cp:lastModifiedBy>Cory Sagen</cp:lastModifiedBy>
  <cp:revision>2</cp:revision>
  <dcterms:created xsi:type="dcterms:W3CDTF">2024-01-11T20:21:48Z</dcterms:created>
  <dcterms:modified xsi:type="dcterms:W3CDTF">2024-01-11T21:36:22Z</dcterms:modified>
</cp:coreProperties>
</file>