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55a099c8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455a099c8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Cory and this is my presentation on the New York Shooting Incident data analysis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55a099c86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55a099c86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often reported that community centers have an active effect in reducing crime. I was interested in performing analysis to see if I could show that connection.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55a099c86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55a099c86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NYPD Shooting Incident Data, this is the data that was provided in class and </a:t>
            </a:r>
            <a:r>
              <a:rPr lang="en"/>
              <a:t>contains</a:t>
            </a:r>
            <a:r>
              <a:rPr lang="en"/>
              <a:t> every shooting incident that occured in New York City from 2006 through 2021.</a:t>
            </a:r>
            <a:br>
              <a:rPr lang="en"/>
            </a:br>
            <a:endParaRPr/>
          </a:p>
          <a:p>
            <a:pPr indent="0" lvl="0" marL="0" rtl="0" algn="l">
              <a:spcBef>
                <a:spcPts val="0"/>
              </a:spcBef>
              <a:spcAft>
                <a:spcPts val="0"/>
              </a:spcAft>
              <a:buNone/>
            </a:pPr>
            <a:r>
              <a:rPr lang="en"/>
              <a:t>Facilities Database:  Locations and descriptions of public and private facilities in </a:t>
            </a:r>
            <a:r>
              <a:rPr lang="en">
                <a:solidFill>
                  <a:schemeClr val="dk1"/>
                </a:solidFill>
              </a:rPr>
              <a:t>New York City</a:t>
            </a:r>
            <a:r>
              <a:rPr lang="en"/>
              <a:t>.  This data also includes the precinct each facility is in, which was convenient to join back to the original NYPD Shooting Incident data.  I focused specifically on facilities from this database that enable community involvement, social engagement, and personal improvement.</a:t>
            </a:r>
            <a:br>
              <a:rPr lang="en"/>
            </a:br>
            <a:endParaRPr/>
          </a:p>
          <a:p>
            <a:pPr indent="0" lvl="0" marL="0" rtl="0" algn="l">
              <a:spcBef>
                <a:spcPts val="0"/>
              </a:spcBef>
              <a:spcAft>
                <a:spcPts val="0"/>
              </a:spcAft>
              <a:buNone/>
            </a:pPr>
            <a:r>
              <a:rPr lang="en"/>
              <a:t>A data set from this URL that provides 2020 Census population totals, broken down by precinct.  This data was used to calculate both the shooting incidents and facilities available per thousand people in each precinct, so I could compare each precinct equally.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55a099c86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55a099c86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Reviewed the number of community centers in each precinct compared to the number of shooting incidents that occured in the same precinct.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Selected a specific community center that opened in 2020 to see whether it’s opening had an impact on shooting incidents in the surrounding area.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55a099c86_0_1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55a099c86_0_1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precinct, I plotted the number of facilities available per thousand residents versus the number of shootings that </a:t>
            </a:r>
            <a:r>
              <a:rPr lang="en"/>
              <a:t>occurred</a:t>
            </a:r>
            <a:r>
              <a:rPr lang="en"/>
              <a:t> in that same precinct.  These are the blue points on this plot.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fit a linear model to this data to see if there was a clear linear </a:t>
            </a:r>
            <a:r>
              <a:rPr lang="en"/>
              <a:t>relationship between the the number of shootings that occurred in a precinct and the number of facilities available.  That linear model is the red plot.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have expected a negative slope linear relationship if the more facilities available in a precinct had an impact on the number of shootings in that same precinct.  That’s not what we see here, however.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55a099c86_0_1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55a099c86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look closer at a specific community center that opened within the time period we have data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Marcy Houses Community Center opened in November 2020, and I wanted to see if it’s opening had an effect on shootings in the surrounding area.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55a099c86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55a099c86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isolated only the shooting incidents that occured within a mile of the Marcy Houses location and plotted the monthly incidents over time.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vertical red line here is the opening of Marcy Houses.  I looked specifically at the shooting incidents before and after Marcy Houses opened.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Especially on colder areas like New York, violence tends to occur more in the summer than the winter.  So, looking at the summer months, as you can see, there is a sharp drop from the number of shooting incidents in summer of 2020, before Marcy Houses opened, and the summer of 2021, after it opened.  But, the 2021 numbers are still high compared to 2018 and 2019.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I don’t think this data alone is sufficient to show that the opening of the Marcy Houses facility had an impact on shooting incidents in the area.</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55a099c86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55a099c86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personally come into this analysis with strong feelings about gun violence. I like the idea that fostering a sense of community in an area could promote empathy, provide opportunity, and reduce violence. I was disappointed when the data didn’t clearly show this relationship.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 analysis should be done on how the shooting data was collected and if there was bias in the reported data. Has the data been reported accurately and completely by the police? Was the location data of the shooting incidents recorded accurately? In addition, the time period reviewed in this analysis does include the summer of 2020. This includes the civil unrest that followed the murder of George Floyde, which I suspect may account for some of the increased violence in the data. Additional analysis should be done, expanded to more cities, more community centers, and a broader time period, to achieve a more representative picture.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Gun violence is an incredibly complex and substantial subject. Much more in depth analysis will certainly be needed, both on how community centers impact gun violence, and on the many other factors that contribute to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55a099c86_0_1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55a099c86_0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atalog.data.gov/dataset/nypd-shooting-incident-data-historic" TargetMode="External"/><Relationship Id="rId4" Type="http://schemas.openxmlformats.org/officeDocument/2006/relationships/hyperlink" Target="https://catalog.data.gov/dataset/facilities-database" TargetMode="External"/><Relationship Id="rId5" Type="http://schemas.openxmlformats.org/officeDocument/2006/relationships/hyperlink" Target="https://johnkeefe.net/nyc-police-precinct-and-census-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4294967295" type="title"/>
          </p:nvPr>
        </p:nvSpPr>
        <p:spPr>
          <a:xfrm>
            <a:off x="571025" y="1152900"/>
            <a:ext cx="7852200" cy="283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800"/>
              <a:t>Impact of Community Centers on Shooting Incidents in New York City</a:t>
            </a:r>
            <a:endParaRPr sz="48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197350" y="818725"/>
            <a:ext cx="3643451" cy="2728951"/>
          </a:xfrm>
          <a:prstGeom prst="rect">
            <a:avLst/>
          </a:prstGeom>
          <a:noFill/>
          <a:ln>
            <a:noFill/>
          </a:ln>
        </p:spPr>
      </p:pic>
      <p:pic>
        <p:nvPicPr>
          <p:cNvPr id="69" name="Google Shape;69;p14"/>
          <p:cNvPicPr preferRelativeResize="0"/>
          <p:nvPr/>
        </p:nvPicPr>
        <p:blipFill>
          <a:blip r:embed="rId4">
            <a:alphaModFix/>
          </a:blip>
          <a:stretch>
            <a:fillRect/>
          </a:stretch>
        </p:blipFill>
        <p:spPr>
          <a:xfrm>
            <a:off x="77563" y="2493174"/>
            <a:ext cx="4751525" cy="452925"/>
          </a:xfrm>
          <a:prstGeom prst="rect">
            <a:avLst/>
          </a:prstGeom>
          <a:noFill/>
          <a:ln>
            <a:noFill/>
          </a:ln>
        </p:spPr>
      </p:pic>
      <p:pic>
        <p:nvPicPr>
          <p:cNvPr id="70" name="Google Shape;70;p14"/>
          <p:cNvPicPr preferRelativeResize="0"/>
          <p:nvPr/>
        </p:nvPicPr>
        <p:blipFill>
          <a:blip r:embed="rId5">
            <a:alphaModFix/>
          </a:blip>
          <a:stretch>
            <a:fillRect/>
          </a:stretch>
        </p:blipFill>
        <p:spPr>
          <a:xfrm>
            <a:off x="4323400" y="3235876"/>
            <a:ext cx="4621321" cy="1717749"/>
          </a:xfrm>
          <a:prstGeom prst="rect">
            <a:avLst/>
          </a:prstGeom>
          <a:noFill/>
          <a:ln>
            <a:noFill/>
          </a:ln>
        </p:spPr>
      </p:pic>
      <p:pic>
        <p:nvPicPr>
          <p:cNvPr id="71" name="Google Shape;71;p14"/>
          <p:cNvPicPr preferRelativeResize="0"/>
          <p:nvPr/>
        </p:nvPicPr>
        <p:blipFill>
          <a:blip r:embed="rId6">
            <a:alphaModFix/>
          </a:blip>
          <a:stretch>
            <a:fillRect/>
          </a:stretch>
        </p:blipFill>
        <p:spPr>
          <a:xfrm>
            <a:off x="4047520" y="4500695"/>
            <a:ext cx="4994584" cy="452925"/>
          </a:xfrm>
          <a:prstGeom prst="rect">
            <a:avLst/>
          </a:prstGeom>
          <a:noFill/>
          <a:ln>
            <a:noFill/>
          </a:ln>
        </p:spPr>
      </p:pic>
      <p:pic>
        <p:nvPicPr>
          <p:cNvPr id="72" name="Google Shape;72;p14"/>
          <p:cNvPicPr preferRelativeResize="0"/>
          <p:nvPr/>
        </p:nvPicPr>
        <p:blipFill>
          <a:blip r:embed="rId7">
            <a:alphaModFix/>
          </a:blip>
          <a:stretch>
            <a:fillRect/>
          </a:stretch>
        </p:blipFill>
        <p:spPr>
          <a:xfrm>
            <a:off x="4716750" y="172123"/>
            <a:ext cx="4089226" cy="1813250"/>
          </a:xfrm>
          <a:prstGeom prst="rect">
            <a:avLst/>
          </a:prstGeom>
          <a:noFill/>
          <a:ln>
            <a:noFill/>
          </a:ln>
        </p:spPr>
      </p:pic>
      <p:pic>
        <p:nvPicPr>
          <p:cNvPr id="73" name="Google Shape;73;p14"/>
          <p:cNvPicPr preferRelativeResize="0"/>
          <p:nvPr/>
        </p:nvPicPr>
        <p:blipFill>
          <a:blip r:embed="rId8">
            <a:alphaModFix/>
          </a:blip>
          <a:stretch>
            <a:fillRect/>
          </a:stretch>
        </p:blipFill>
        <p:spPr>
          <a:xfrm>
            <a:off x="4182325" y="1355125"/>
            <a:ext cx="4799824" cy="803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700"/>
                                        <p:tgtEl>
                                          <p:spTgt spid="68"/>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700"/>
                                        <p:tgtEl>
                                          <p:spTgt spid="69"/>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700"/>
                                        <p:tgtEl>
                                          <p:spTgt spid="72"/>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700"/>
                                        <p:tgtEl>
                                          <p:spTgt spid="73"/>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800"/>
                                        <p:tgtEl>
                                          <p:spTgt spid="70"/>
                                        </p:tgtEl>
                                      </p:cBhvr>
                                    </p:animEffect>
                                  </p:childTnLst>
                                </p:cTn>
                              </p:par>
                            </p:childTnLst>
                          </p:cTn>
                        </p:par>
                        <p:par>
                          <p:cTn fill="hold">
                            <p:stCondLst>
                              <p:cond delay="3600"/>
                            </p:stCondLst>
                            <p:childTnLst>
                              <p:par>
                                <p:cTn fill="hold" nodeType="after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7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Sources</a:t>
            </a:r>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NYPD Shooting Incident Data</a:t>
            </a:r>
            <a:br>
              <a:rPr lang="en"/>
            </a:br>
            <a:r>
              <a:rPr lang="en" u="sng">
                <a:solidFill>
                  <a:schemeClr val="hlink"/>
                </a:solidFill>
                <a:hlinkClick r:id="rId3"/>
              </a:rPr>
              <a:t>https://catalog.data.gov/dataset/nypd-shooting-incident-data-historic</a:t>
            </a:r>
            <a:br>
              <a:rPr lang="en"/>
            </a:br>
            <a:endParaRPr/>
          </a:p>
          <a:p>
            <a:pPr indent="-342900" lvl="0" marL="457200" rtl="0" algn="l">
              <a:spcBef>
                <a:spcPts val="0"/>
              </a:spcBef>
              <a:spcAft>
                <a:spcPts val="0"/>
              </a:spcAft>
              <a:buSzPts val="1800"/>
              <a:buChar char="●"/>
            </a:pPr>
            <a:r>
              <a:rPr lang="en"/>
              <a:t>Facilities Database</a:t>
            </a:r>
            <a:br>
              <a:rPr lang="en"/>
            </a:br>
            <a:r>
              <a:rPr lang="en" u="sng">
                <a:solidFill>
                  <a:schemeClr val="hlink"/>
                </a:solidFill>
                <a:hlinkClick r:id="rId4"/>
              </a:rPr>
              <a:t>https://catalog.data.gov/dataset/facilities-database</a:t>
            </a:r>
            <a:br>
              <a:rPr lang="en"/>
            </a:br>
            <a:endParaRPr/>
          </a:p>
          <a:p>
            <a:pPr indent="-342900" lvl="0" marL="457200" rtl="0" algn="l">
              <a:spcBef>
                <a:spcPts val="0"/>
              </a:spcBef>
              <a:spcAft>
                <a:spcPts val="0"/>
              </a:spcAft>
              <a:buSzPts val="1800"/>
              <a:buChar char="●"/>
            </a:pPr>
            <a:r>
              <a:rPr lang="en"/>
              <a:t>Sharing NYC Police Precinct Data</a:t>
            </a:r>
            <a:br>
              <a:rPr lang="en"/>
            </a:br>
            <a:r>
              <a:rPr lang="en" u="sng">
                <a:solidFill>
                  <a:schemeClr val="hlink"/>
                </a:solidFill>
                <a:hlinkClick r:id="rId5"/>
              </a:rPr>
              <a:t>https://johnkeefe.net/nyc-police-precinct-and-census-data</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Reviewed the number of community centers compared to the number of shooting incidents.</a:t>
            </a:r>
            <a:br>
              <a:rPr lang="en" sz="2100"/>
            </a:br>
            <a:endParaRPr sz="2100"/>
          </a:p>
          <a:p>
            <a:pPr indent="-361950" lvl="0" marL="457200" rtl="0" algn="l">
              <a:spcBef>
                <a:spcPts val="0"/>
              </a:spcBef>
              <a:spcAft>
                <a:spcPts val="0"/>
              </a:spcAft>
              <a:buSzPts val="2100"/>
              <a:buChar char="●"/>
            </a:pPr>
            <a:r>
              <a:rPr lang="en" sz="2100"/>
              <a:t>Selected a specific </a:t>
            </a:r>
            <a:r>
              <a:rPr lang="en" sz="2100"/>
              <a:t>community center that opened in 2020 to see whether it’s opening had an impact on shooting incidents.</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Community Center Impact on Shootings</a:t>
            </a:r>
            <a:endParaRPr/>
          </a:p>
        </p:txBody>
      </p:sp>
      <p:pic>
        <p:nvPicPr>
          <p:cNvPr id="91" name="Google Shape;91;p17"/>
          <p:cNvPicPr preferRelativeResize="0"/>
          <p:nvPr/>
        </p:nvPicPr>
        <p:blipFill>
          <a:blip r:embed="rId3">
            <a:alphaModFix/>
          </a:blip>
          <a:stretch>
            <a:fillRect/>
          </a:stretch>
        </p:blipFill>
        <p:spPr>
          <a:xfrm>
            <a:off x="3400250" y="628225"/>
            <a:ext cx="5579325" cy="3887050"/>
          </a:xfrm>
          <a:prstGeom prst="rect">
            <a:avLst/>
          </a:prstGeom>
          <a:noFill/>
          <a:ln>
            <a:noFill/>
          </a:ln>
        </p:spPr>
      </p:pic>
      <p:sp>
        <p:nvSpPr>
          <p:cNvPr id="92" name="Google Shape;92;p1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Social and community-based facilities available to residents </a:t>
            </a:r>
            <a:r>
              <a:rPr lang="en" sz="1400"/>
              <a:t>do not</a:t>
            </a:r>
            <a:r>
              <a:rPr lang="en" sz="1400"/>
              <a:t> appear to have a direct impact on number of shooting incidents based on this data.</a:t>
            </a:r>
            <a:endParaRPr sz="1400"/>
          </a:p>
          <a:p>
            <a:pPr indent="0" lvl="0" marL="0" rtl="0" algn="l">
              <a:spcBef>
                <a:spcPts val="1200"/>
              </a:spcBef>
              <a:spcAft>
                <a:spcPts val="1200"/>
              </a:spcAft>
              <a:buNone/>
            </a:pPr>
            <a:r>
              <a:rPr lang="en" sz="1400"/>
              <a:t>Fitting a linear model to this data also confirms that there does not </a:t>
            </a:r>
            <a:r>
              <a:rPr lang="en" sz="1400"/>
              <a:t>appear to be a strong linear relationship between shooting incidents and facilities available.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1755825" y="152400"/>
            <a:ext cx="5632350"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Marcy Houses Opening Case Study</a:t>
            </a:r>
            <a:endParaRPr/>
          </a:p>
        </p:txBody>
      </p:sp>
      <p:sp>
        <p:nvSpPr>
          <p:cNvPr id="103" name="Google Shape;103;p19"/>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While the number of shootings did decrease from the prior year, it isn’t obvious that the opening of the Marcy Houses Community Center had an effect on the number of shootings in the surrounding area.</a:t>
            </a:r>
            <a:endParaRPr sz="1400"/>
          </a:p>
        </p:txBody>
      </p:sp>
      <p:pic>
        <p:nvPicPr>
          <p:cNvPr id="104" name="Google Shape;104;p19"/>
          <p:cNvPicPr preferRelativeResize="0"/>
          <p:nvPr/>
        </p:nvPicPr>
        <p:blipFill>
          <a:blip r:embed="rId3">
            <a:alphaModFix/>
          </a:blip>
          <a:stretch>
            <a:fillRect/>
          </a:stretch>
        </p:blipFill>
        <p:spPr>
          <a:xfrm>
            <a:off x="3374200" y="610788"/>
            <a:ext cx="5643300" cy="3921916"/>
          </a:xfrm>
          <a:prstGeom prst="rect">
            <a:avLst/>
          </a:prstGeom>
          <a:noFill/>
          <a:ln>
            <a:noFill/>
          </a:ln>
        </p:spPr>
      </p:pic>
      <p:sp>
        <p:nvSpPr>
          <p:cNvPr id="105" name="Google Shape;105;p19"/>
          <p:cNvSpPr/>
          <p:nvPr/>
        </p:nvSpPr>
        <p:spPr>
          <a:xfrm>
            <a:off x="6248150" y="699050"/>
            <a:ext cx="845700" cy="1363500"/>
          </a:xfrm>
          <a:prstGeom prst="ellipse">
            <a:avLst/>
          </a:prstGeom>
          <a:noFill/>
          <a:ln cap="flat" cmpd="sng" w="3810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7853325" y="1717375"/>
            <a:ext cx="673200" cy="1363500"/>
          </a:xfrm>
          <a:prstGeom prst="ellipse">
            <a:avLst/>
          </a:prstGeom>
          <a:noFill/>
          <a:ln cap="flat" cmpd="sng" w="3810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Biases and Further Study</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 own strong feelings and assumptions about the subject</a:t>
            </a:r>
            <a:br>
              <a:rPr lang="en"/>
            </a:br>
            <a:endParaRPr/>
          </a:p>
          <a:p>
            <a:pPr indent="-342900" lvl="0" marL="457200" rtl="0" algn="l">
              <a:spcBef>
                <a:spcPts val="0"/>
              </a:spcBef>
              <a:spcAft>
                <a:spcPts val="0"/>
              </a:spcAft>
              <a:buSzPts val="1800"/>
              <a:buChar char="●"/>
            </a:pPr>
            <a:r>
              <a:rPr lang="en"/>
              <a:t>Potential biases in the data used and it’s collection</a:t>
            </a:r>
            <a:br>
              <a:rPr lang="en"/>
            </a:br>
            <a:endParaRPr/>
          </a:p>
          <a:p>
            <a:pPr indent="-342900" lvl="0" marL="457200" rtl="0" algn="l">
              <a:spcBef>
                <a:spcPts val="0"/>
              </a:spcBef>
              <a:spcAft>
                <a:spcPts val="0"/>
              </a:spcAft>
              <a:buSzPts val="1800"/>
              <a:buChar char="●"/>
            </a:pPr>
            <a:r>
              <a:rPr lang="en"/>
              <a:t>Potential increased violence due to societal events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