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8" r:id="rId2"/>
    <p:sldId id="336" r:id="rId3"/>
    <p:sldId id="267" r:id="rId4"/>
    <p:sldId id="337" r:id="rId5"/>
    <p:sldId id="830" r:id="rId6"/>
    <p:sldId id="732" r:id="rId7"/>
    <p:sldId id="733" r:id="rId8"/>
    <p:sldId id="810" r:id="rId9"/>
    <p:sldId id="808" r:id="rId10"/>
    <p:sldId id="735" r:id="rId11"/>
    <p:sldId id="884" r:id="rId12"/>
    <p:sldId id="738" r:id="rId13"/>
    <p:sldId id="747" r:id="rId14"/>
    <p:sldId id="739" r:id="rId15"/>
    <p:sldId id="888" r:id="rId16"/>
    <p:sldId id="889" r:id="rId17"/>
    <p:sldId id="740" r:id="rId18"/>
    <p:sldId id="885" r:id="rId19"/>
    <p:sldId id="882" r:id="rId20"/>
    <p:sldId id="741" r:id="rId21"/>
    <p:sldId id="742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3EB"/>
    <a:srgbClr val="00AFBD"/>
    <a:srgbClr val="577E8E"/>
    <a:srgbClr val="0066CC"/>
    <a:srgbClr val="FFCC66"/>
    <a:srgbClr val="FFCC99"/>
    <a:srgbClr val="0066FF"/>
    <a:srgbClr val="2B7589"/>
    <a:srgbClr val="33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>
      <p:cViewPr varScale="1">
        <p:scale>
          <a:sx n="116" d="100"/>
          <a:sy n="116" d="100"/>
        </p:scale>
        <p:origin x="6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A6EC-89EC-4E48-9493-8A76AB6D7A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4879-4D86-4207-8618-37065CDC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4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77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8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3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8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7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6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0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9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0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029130-F05A-4BB2-A147-71AFF412C6C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3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43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2544509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05295247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AFBD"/>
              </a:buClr>
              <a:buFont typeface="맑은 고딕" panose="020B0503020000020004" pitchFamily="50" charset="-127"/>
              <a:buChar char="■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defRPr sz="1400">
                <a:latin typeface="+mn-ea"/>
                <a:ea typeface="+mn-ea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 sz="1800"/>
              <a:t>넷째 수준</a:t>
            </a: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reference/index.html" TargetMode="External"/><Relationship Id="rId3" Type="http://schemas.openxmlformats.org/officeDocument/2006/relationships/hyperlink" Target="https://www.python.org/about/gettingstarted/" TargetMode="External"/><Relationship Id="rId7" Type="http://schemas.openxmlformats.org/officeDocument/2006/relationships/hyperlink" Target="http://www.codecademy.com/tracks/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earnpython.org/" TargetMode="External"/><Relationship Id="rId5" Type="http://schemas.openxmlformats.org/officeDocument/2006/relationships/hyperlink" Target="https://docs.python.org/3/library/index.html" TargetMode="External"/><Relationship Id="rId10" Type="http://schemas.openxmlformats.org/officeDocument/2006/relationships/hyperlink" Target="https://www.youtube.com/c/teamlabmooc" TargetMode="External"/><Relationship Id="rId4" Type="http://schemas.openxmlformats.org/officeDocument/2006/relationships/hyperlink" Target="https://docs.python.org/3/tutorial/index.html" TargetMode="External"/><Relationship Id="rId9" Type="http://schemas.openxmlformats.org/officeDocument/2006/relationships/hyperlink" Target="http://nbviewer.jupyter.org/github/ipython-books/minibook-2nd-code/blob/master/chapter1/14-python.ipynb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nsflow.org/" TargetMode="External"/><Relationship Id="rId3" Type="http://schemas.openxmlformats.org/officeDocument/2006/relationships/hyperlink" Target="http://www.numpy.org/" TargetMode="External"/><Relationship Id="rId7" Type="http://schemas.openxmlformats.org/officeDocument/2006/relationships/hyperlink" Target="http://www.statsmodel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ympy.org/" TargetMode="External"/><Relationship Id="rId5" Type="http://schemas.openxmlformats.org/officeDocument/2006/relationships/hyperlink" Target="http://www.scipy.org/" TargetMode="External"/><Relationship Id="rId4" Type="http://schemas.openxmlformats.org/officeDocument/2006/relationships/hyperlink" Target="http://www.panda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ooksr.co.k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b4F1aeZtRA" TargetMode="External"/><Relationship Id="rId3" Type="http://schemas.openxmlformats.org/officeDocument/2006/relationships/hyperlink" Target="https://research.google.com/colaboratory/faq.html" TargetMode="External"/><Relationship Id="rId7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v19SzGMOd2c" TargetMode="External"/><Relationship Id="rId5" Type="http://schemas.openxmlformats.org/officeDocument/2006/relationships/hyperlink" Target="https://www.youtube.com/watch?v=mlI1g26lJQM" TargetMode="External"/><Relationship Id="rId4" Type="http://schemas.openxmlformats.org/officeDocument/2006/relationships/hyperlink" Target="https://drive.google.com/drive/folders/1ugzOGDdQOEk_j2vhp9Jsn4H4OxBa3qJF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a/continuum.io/forum/#!forum/anaconda" TargetMode="External"/><Relationship Id="rId3" Type="http://schemas.openxmlformats.org/officeDocument/2006/relationships/hyperlink" Target="http://continuum.io/" TargetMode="External"/><Relationship Id="rId7" Type="http://schemas.openxmlformats.org/officeDocument/2006/relationships/hyperlink" Target="http://conda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continuum.io/anaconda/pkg-docs" TargetMode="External"/><Relationship Id="rId11" Type="http://schemas.openxmlformats.org/officeDocument/2006/relationships/hyperlink" Target="http://awesome-python.com/" TargetMode="External"/><Relationship Id="rId5" Type="http://schemas.openxmlformats.org/officeDocument/2006/relationships/hyperlink" Target="http://continuum.io/downloads" TargetMode="External"/><Relationship Id="rId10" Type="http://schemas.openxmlformats.org/officeDocument/2006/relationships/hyperlink" Target="http://conda.pydata.org/docs/faq.html" TargetMode="External"/><Relationship Id="rId4" Type="http://schemas.openxmlformats.org/officeDocument/2006/relationships/hyperlink" Target="https://store.continuum.io/cshop/anaconda/" TargetMode="External"/><Relationship Id="rId9" Type="http://schemas.openxmlformats.org/officeDocument/2006/relationships/hyperlink" Target="https://twitter.com/Continuum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5904656" cy="568863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2000" dirty="0" err="1"/>
              <a:t>강의명</a:t>
            </a:r>
            <a:r>
              <a:rPr lang="en-US" altLang="ko-KR" sz="2000" dirty="0"/>
              <a:t>: </a:t>
            </a:r>
            <a:r>
              <a:rPr lang="ko-KR" altLang="en-US" sz="2000" dirty="0"/>
              <a:t>인공지능</a:t>
            </a:r>
            <a:r>
              <a:rPr lang="en-US" altLang="ko-KR" sz="2000" dirty="0"/>
              <a:t>(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anum Gothic"/>
              </a:rPr>
              <a:t>G02559)</a:t>
            </a:r>
          </a:p>
          <a:p>
            <a:pPr>
              <a:spcBef>
                <a:spcPct val="0"/>
              </a:spcBef>
            </a:pP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교재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72707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ISBN : 978-89-7050-491-9</a:t>
            </a:r>
          </a:p>
          <a:p>
            <a:pPr marL="72707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저자 </a:t>
            </a:r>
            <a:r>
              <a:rPr lang="en-US" altLang="ko-KR" sz="1600" dirty="0"/>
              <a:t>: </a:t>
            </a:r>
            <a:r>
              <a:rPr lang="ko-KR" altLang="en-US" sz="1600" dirty="0"/>
              <a:t>강영민</a:t>
            </a:r>
            <a:r>
              <a:rPr lang="en-US" altLang="ko-KR" sz="1600" dirty="0"/>
              <a:t>, </a:t>
            </a:r>
            <a:r>
              <a:rPr lang="ko-KR" altLang="en-US" sz="1600" dirty="0"/>
              <a:t>박동규</a:t>
            </a:r>
            <a:r>
              <a:rPr lang="en-US" altLang="ko-KR" sz="1600" dirty="0"/>
              <a:t>, </a:t>
            </a:r>
            <a:r>
              <a:rPr lang="ko-KR" altLang="en-US" sz="1600" dirty="0"/>
              <a:t>김성수</a:t>
            </a:r>
          </a:p>
          <a:p>
            <a:pPr marL="72707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출판사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생능출판</a:t>
            </a:r>
            <a:r>
              <a:rPr lang="en-US" altLang="ko-KR" sz="1600" dirty="0"/>
              <a:t>, 2021.7</a:t>
            </a:r>
          </a:p>
          <a:p>
            <a:pPr>
              <a:spcBef>
                <a:spcPct val="0"/>
              </a:spcBef>
            </a:pP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2000" dirty="0">
                <a:latin typeface="+mn-ea"/>
              </a:rPr>
              <a:t>부교재 </a:t>
            </a: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ko-KR" altLang="en-US" sz="1600" dirty="0" err="1"/>
              <a:t>파이썬으로</a:t>
            </a:r>
            <a:r>
              <a:rPr lang="ko-KR" altLang="en-US" sz="1600" dirty="0"/>
              <a:t> 만드는 인공지능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한빛아카데미</a:t>
            </a:r>
            <a:r>
              <a:rPr lang="ko-KR" altLang="en-US" sz="1600" dirty="0"/>
              <a:t>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오일석</a:t>
            </a:r>
            <a:r>
              <a:rPr lang="ko-KR" altLang="en-US" sz="1600" dirty="0"/>
              <a:t> 외</a:t>
            </a:r>
            <a:r>
              <a:rPr lang="en-US" altLang="ko-KR" sz="1600" dirty="0"/>
              <a:t>1, 2021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ko-KR" altLang="en-US" sz="1600" dirty="0" err="1"/>
              <a:t>머신러닝</a:t>
            </a:r>
            <a:r>
              <a:rPr lang="ko-KR" altLang="en-US" sz="1600" dirty="0"/>
              <a:t> 교과서 </a:t>
            </a:r>
            <a:r>
              <a:rPr lang="en-US" altLang="ko-KR" sz="1600" dirty="0"/>
              <a:t>with </a:t>
            </a:r>
            <a:r>
              <a:rPr lang="ko-KR" altLang="en-US" sz="1600" dirty="0"/>
              <a:t>파이썬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사이킷런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텐서플로</a:t>
            </a:r>
            <a:r>
              <a:rPr lang="en-US" altLang="ko-KR" sz="1600" dirty="0"/>
              <a:t>, </a:t>
            </a:r>
            <a:r>
              <a:rPr lang="ko-KR" altLang="en-US" sz="1600" dirty="0"/>
              <a:t>길벗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박해선번역</a:t>
            </a:r>
            <a:r>
              <a:rPr lang="en-US" altLang="ko-KR" sz="1600" dirty="0"/>
              <a:t>, 2019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ko-KR" sz="1600" dirty="0"/>
              <a:t>Hands-On Machine Learning with Scikit-Lear, </a:t>
            </a:r>
            <a:r>
              <a:rPr lang="en-US" altLang="ko-KR" sz="1600" dirty="0" err="1"/>
              <a:t>Keras&amp;TensorFlow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한빛미디어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박해선번역</a:t>
            </a:r>
            <a:r>
              <a:rPr lang="en-US" altLang="ko-KR" sz="1600" dirty="0"/>
              <a:t>, 2020</a:t>
            </a:r>
          </a:p>
          <a:p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교재 </a:t>
            </a:r>
            <a:r>
              <a:rPr lang="en-US" altLang="ko-KR" dirty="0"/>
              <a:t>&amp; </a:t>
            </a:r>
            <a:r>
              <a:rPr lang="ko-KR" altLang="en-US" dirty="0"/>
              <a:t>부교재 소개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362106-FF5E-408C-B6AF-E0989B46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45" y="1700808"/>
            <a:ext cx="2943197" cy="37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4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(4)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ko-KR" altLang="en-US" dirty="0"/>
              <a:t>일반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help: display the list of </a:t>
            </a:r>
            <a:r>
              <a:rPr lang="en-US" altLang="ko-KR" dirty="0" err="1"/>
              <a:t>conda</a:t>
            </a:r>
            <a:r>
              <a:rPr lang="en-US" altLang="ko-KR" dirty="0"/>
              <a:t> commands.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list: list all packages installed in the current environment.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info: display system information.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env</a:t>
            </a:r>
            <a:r>
              <a:rPr lang="en-US" altLang="ko-KR" dirty="0"/>
              <a:t> list: display the list of environments installed. The currently active one is marked by a star *.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somepackage</a:t>
            </a:r>
            <a:r>
              <a:rPr lang="en-US" altLang="ko-KR" dirty="0"/>
              <a:t>: install a Python package 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somepackage</a:t>
            </a:r>
            <a:r>
              <a:rPr lang="en-US" altLang="ko-KR" dirty="0"/>
              <a:t>=0.7: install a specific version of a package.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update </a:t>
            </a:r>
            <a:r>
              <a:rPr lang="en-US" altLang="ko-KR" dirty="0" err="1"/>
              <a:t>somepackage</a:t>
            </a:r>
            <a:r>
              <a:rPr lang="en-US" altLang="ko-KR" dirty="0"/>
              <a:t>: update a Python package to the latest available version.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update anaconda: update all packages.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update </a:t>
            </a:r>
            <a:r>
              <a:rPr lang="en-US" altLang="ko-KR" dirty="0" err="1"/>
              <a:t>conda</a:t>
            </a:r>
            <a:r>
              <a:rPr lang="en-US" altLang="ko-KR" dirty="0"/>
              <a:t>: update </a:t>
            </a:r>
            <a:r>
              <a:rPr lang="en-US" altLang="ko-KR" dirty="0" err="1"/>
              <a:t>conda</a:t>
            </a:r>
            <a:r>
              <a:rPr lang="en-US" altLang="ko-KR" dirty="0"/>
              <a:t> itself.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update --all: update all packages.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remove </a:t>
            </a:r>
            <a:r>
              <a:rPr lang="en-US" altLang="ko-KR" dirty="0" err="1"/>
              <a:t>somepackage</a:t>
            </a:r>
            <a:r>
              <a:rPr lang="en-US" altLang="ko-KR" dirty="0"/>
              <a:t>: uninstall a Python package.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remove -n </a:t>
            </a:r>
            <a:r>
              <a:rPr lang="en-US" altLang="ko-KR" dirty="0" err="1"/>
              <a:t>myenv</a:t>
            </a:r>
            <a:r>
              <a:rPr lang="en-US" altLang="ko-KR" dirty="0"/>
              <a:t> --all: remove the environment named </a:t>
            </a:r>
            <a:r>
              <a:rPr lang="en-US" altLang="ko-KR" dirty="0" err="1"/>
              <a:t>myenv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clean -t: remove the old </a:t>
            </a:r>
            <a:r>
              <a:rPr lang="en-US" altLang="ko-KR" dirty="0" err="1"/>
              <a:t>tarballs</a:t>
            </a:r>
            <a:r>
              <a:rPr lang="en-US" altLang="ko-KR" dirty="0"/>
              <a:t> that are left over after installation and updates.</a:t>
            </a:r>
            <a:endParaRPr lang="en-US" altLang="ko-KR" dirty="0">
              <a:effectLst/>
            </a:endParaRPr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somepackage</a:t>
            </a:r>
            <a:r>
              <a:rPr lang="en-US" altLang="ko-KR" dirty="0"/>
              <a:t>: </a:t>
            </a:r>
            <a:r>
              <a:rPr lang="en-US" altLang="ko-KR" b="1" dirty="0"/>
              <a:t>Python Package Index (</a:t>
            </a:r>
            <a:r>
              <a:rPr lang="en-US" altLang="ko-KR" b="1" dirty="0" err="1"/>
              <a:t>PyPI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379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notebook(1)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-anaconda3-Jupyter Notebook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7DE394-8C8E-4945-97C3-37AB9ACF6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3"/>
          <a:stretch/>
        </p:blipFill>
        <p:spPr>
          <a:xfrm>
            <a:off x="1043608" y="1677297"/>
            <a:ext cx="2933138" cy="47887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C707D55-2F2D-4BD7-8153-3687AF1A8A86}"/>
              </a:ext>
            </a:extLst>
          </p:cNvPr>
          <p:cNvSpPr/>
          <p:nvPr/>
        </p:nvSpPr>
        <p:spPr bwMode="auto">
          <a:xfrm>
            <a:off x="1043608" y="3717032"/>
            <a:ext cx="2880320" cy="720080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tlCol="0" anchor="ctr">
            <a:spAutoFit/>
          </a:bodyPr>
          <a:lstStyle/>
          <a:p>
            <a:pPr algn="ctr" eaLnBrk="0" latinLnBrk="0" hangingPunct="0"/>
            <a:endParaRPr kumimoji="0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484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내</a:t>
            </a:r>
            <a:r>
              <a:rPr lang="en-US" altLang="ko-KR" dirty="0"/>
              <a:t>PC(</a:t>
            </a:r>
            <a:r>
              <a:rPr lang="ko-KR" altLang="en-US" dirty="0"/>
              <a:t>오른쪽버턴</a:t>
            </a:r>
            <a:r>
              <a:rPr lang="en-US" altLang="ko-KR" dirty="0"/>
              <a:t>)-</a:t>
            </a:r>
            <a:r>
              <a:rPr lang="ko-KR" altLang="en-US" dirty="0"/>
              <a:t>속성</a:t>
            </a:r>
            <a:r>
              <a:rPr lang="en-US" altLang="ko-KR" dirty="0"/>
              <a:t>-</a:t>
            </a:r>
            <a:r>
              <a:rPr lang="ko-KR" altLang="en-US" dirty="0"/>
              <a:t>고급시스템설정</a:t>
            </a:r>
            <a:r>
              <a:rPr lang="en-US" altLang="ko-KR" dirty="0"/>
              <a:t>-</a:t>
            </a:r>
            <a:r>
              <a:rPr lang="ko-KR" altLang="en-US" dirty="0"/>
              <a:t>환경변수</a:t>
            </a:r>
            <a:endParaRPr lang="en-US" altLang="ko-KR" dirty="0"/>
          </a:p>
          <a:p>
            <a:pPr lvl="1"/>
            <a:r>
              <a:rPr lang="ko-KR" altLang="en-US" dirty="0"/>
              <a:t>제어판</a:t>
            </a:r>
            <a:r>
              <a:rPr lang="en-US" altLang="ko-KR" dirty="0"/>
              <a:t>-</a:t>
            </a:r>
            <a:r>
              <a:rPr lang="ko-KR" altLang="en-US" dirty="0" err="1"/>
              <a:t>시스템및보안</a:t>
            </a:r>
            <a:r>
              <a:rPr lang="en-US" altLang="ko-KR" dirty="0"/>
              <a:t>-</a:t>
            </a:r>
            <a:r>
              <a:rPr lang="ko-KR" altLang="en-US" dirty="0"/>
              <a:t>시스템</a:t>
            </a:r>
            <a:r>
              <a:rPr lang="en-US" altLang="ko-KR" dirty="0"/>
              <a:t> -</a:t>
            </a:r>
            <a:r>
              <a:rPr lang="ko-KR" altLang="en-US" dirty="0"/>
              <a:t>고급시스템설정</a:t>
            </a:r>
            <a:r>
              <a:rPr lang="en-US" altLang="ko-KR" dirty="0"/>
              <a:t>-</a:t>
            </a:r>
            <a:r>
              <a:rPr lang="ko-KR" altLang="en-US" dirty="0"/>
              <a:t>환경변수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Windows </a:t>
            </a:r>
            <a:r>
              <a:rPr lang="ko-KR" altLang="en-US" dirty="0"/>
              <a:t>명령 창</a:t>
            </a:r>
            <a:r>
              <a:rPr lang="en-US" altLang="ko-KR" dirty="0"/>
              <a:t>(</a:t>
            </a:r>
            <a:r>
              <a:rPr lang="en-US" altLang="ko-KR" dirty="0" err="1"/>
              <a:t>powershell</a:t>
            </a:r>
            <a:r>
              <a:rPr lang="en-US" altLang="ko-KR" dirty="0"/>
              <a:t>, </a:t>
            </a:r>
            <a:r>
              <a:rPr lang="en-US" altLang="ko-KR" dirty="0" err="1"/>
              <a:t>cmd</a:t>
            </a:r>
            <a:r>
              <a:rPr lang="en-US" altLang="ko-KR" dirty="0"/>
              <a:t>) :</a:t>
            </a:r>
            <a:r>
              <a:rPr lang="ko-KR" altLang="en-US" dirty="0"/>
              <a:t> </a:t>
            </a: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1C5F93-2F82-4D2C-94EF-A4CC5291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49" y="4509119"/>
            <a:ext cx="6009523" cy="2144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6160E8-C7A1-4B16-8D91-E5B59669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16" y="2043280"/>
            <a:ext cx="3764500" cy="2088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F1654D-B0C3-43B9-8F55-E78B03AF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001" y="1916832"/>
            <a:ext cx="1922823" cy="221468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655D39-1EFC-46FC-A494-77304D784435}"/>
              </a:ext>
            </a:extLst>
          </p:cNvPr>
          <p:cNvSpPr/>
          <p:nvPr/>
        </p:nvSpPr>
        <p:spPr bwMode="auto">
          <a:xfrm>
            <a:off x="3131840" y="2920284"/>
            <a:ext cx="1224136" cy="550247"/>
          </a:xfrm>
          <a:prstGeom prst="rightArrow">
            <a:avLst/>
          </a:prstGeom>
          <a:noFill/>
          <a:ln w="14351" algn="ctr">
            <a:solidFill>
              <a:srgbClr val="000000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tlCol="0" anchor="ctr">
            <a:spAutoFit/>
          </a:bodyPr>
          <a:lstStyle/>
          <a:p>
            <a:pPr algn="ctr" eaLnBrk="0" latinLnBrk="0" hangingPunct="0"/>
            <a:r>
              <a:rPr kumimoji="0" lang="en-US" altLang="ko-KR" sz="1200" dirty="0"/>
              <a:t>Path</a:t>
            </a:r>
            <a:endParaRPr kumimoji="0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523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7B6DD-87FC-65B7-CF41-CF669DE5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CD39F-C01F-8A2A-9CD2-9C01ACD6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(3) </a:t>
            </a:r>
            <a:r>
              <a:rPr lang="ko-KR" altLang="en-US" dirty="0" err="1"/>
              <a:t>작업폴더</a:t>
            </a:r>
            <a:r>
              <a:rPr lang="ko-KR" altLang="en-US" dirty="0"/>
              <a:t> 바로 가기 설정</a:t>
            </a:r>
            <a:endParaRPr lang="en-US" altLang="ko-KR" dirty="0"/>
          </a:p>
          <a:p>
            <a:pPr marL="822325" lvl="1" indent="-342900">
              <a:buFont typeface="+mj-ea"/>
              <a:buAutoNum type="circleNumDbPlain"/>
            </a:pPr>
            <a:r>
              <a:rPr lang="ko-KR" altLang="en-US" b="0" i="0" dirty="0">
                <a:effectLst/>
              </a:rPr>
              <a:t>시작창에서 </a:t>
            </a:r>
            <a:r>
              <a:rPr lang="en-US" altLang="ko-KR" b="0" i="0" dirty="0" err="1">
                <a:effectLst/>
              </a:rPr>
              <a:t>Jupyter</a:t>
            </a:r>
            <a:r>
              <a:rPr lang="en-US" altLang="ko-KR" b="0" i="0" dirty="0">
                <a:effectLst/>
              </a:rPr>
              <a:t> Notebook</a:t>
            </a:r>
            <a:r>
              <a:rPr lang="ko-KR" altLang="en-US" b="0" i="0" dirty="0">
                <a:effectLst/>
              </a:rPr>
              <a:t>을 찾음</a:t>
            </a:r>
            <a:endParaRPr lang="en-US" altLang="ko-KR" b="0" i="0" dirty="0">
              <a:effectLst/>
            </a:endParaRPr>
          </a:p>
          <a:p>
            <a:pPr marL="822325" lvl="1" indent="-342900">
              <a:buFont typeface="+mj-ea"/>
              <a:buAutoNum type="circleNumDbPlain"/>
            </a:pPr>
            <a:r>
              <a:rPr lang="en-US" altLang="ko-KR" b="0" i="0" dirty="0" err="1">
                <a:effectLst/>
              </a:rPr>
              <a:t>Juyter</a:t>
            </a:r>
            <a:r>
              <a:rPr lang="en-US" altLang="ko-KR" b="0" i="0" dirty="0">
                <a:effectLst/>
              </a:rPr>
              <a:t> notebook</a:t>
            </a:r>
            <a:r>
              <a:rPr lang="ko-KR" altLang="en-US" b="0" i="0" dirty="0">
                <a:effectLst/>
              </a:rPr>
              <a:t>의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 err="1">
                <a:effectLst/>
              </a:rPr>
              <a:t>속성창</a:t>
            </a:r>
            <a:r>
              <a:rPr lang="en-US" altLang="ko-KR" b="0" i="0" dirty="0">
                <a:effectLst/>
              </a:rPr>
              <a:t>-</a:t>
            </a:r>
            <a:r>
              <a:rPr lang="ko-KR" altLang="en-US" b="0" i="0" dirty="0">
                <a:effectLst/>
              </a:rPr>
              <a:t>바로가기 설정</a:t>
            </a:r>
            <a:endParaRPr lang="en-US" altLang="ko-KR" b="0" i="0" dirty="0">
              <a:effectLst/>
            </a:endParaRPr>
          </a:p>
          <a:p>
            <a:pPr marL="822325" lvl="1" indent="-342900">
              <a:buFont typeface="+mj-ea"/>
              <a:buAutoNum type="circleNumDbPlain"/>
            </a:pPr>
            <a:r>
              <a:rPr lang="ko-KR" altLang="en-US" dirty="0"/>
              <a:t>실행 </a:t>
            </a:r>
            <a:endParaRPr lang="en-US" altLang="ko-KR" b="0" i="0" dirty="0">
              <a:effectLst/>
            </a:endParaRPr>
          </a:p>
          <a:p>
            <a:pPr lvl="1"/>
            <a:endParaRPr lang="ko-KR" altLang="en-US" b="0" i="0" dirty="0">
              <a:solidFill>
                <a:srgbClr val="5C5C5C"/>
              </a:solidFill>
              <a:effectLst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A87D0E-83BA-C6A8-752F-FCC39E47D3B1}"/>
              </a:ext>
            </a:extLst>
          </p:cNvPr>
          <p:cNvGrpSpPr/>
          <p:nvPr/>
        </p:nvGrpSpPr>
        <p:grpSpPr>
          <a:xfrm>
            <a:off x="4639003" y="3861048"/>
            <a:ext cx="4504997" cy="2703388"/>
            <a:chOff x="442566" y="2348880"/>
            <a:chExt cx="4504997" cy="27033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C19ACD3-C3AB-A1A1-E041-A87C467F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566" y="2348880"/>
              <a:ext cx="1993363" cy="2703388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BDDFD70-E883-85DA-45B5-4533748E422A}"/>
                </a:ext>
              </a:extLst>
            </p:cNvPr>
            <p:cNvGrpSpPr/>
            <p:nvPr/>
          </p:nvGrpSpPr>
          <p:grpSpPr>
            <a:xfrm>
              <a:off x="2953044" y="2348880"/>
              <a:ext cx="1994519" cy="2703388"/>
              <a:chOff x="2953044" y="2348880"/>
              <a:chExt cx="1994519" cy="2703388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9863631-2C84-F35F-4223-F86FA4A0A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3044" y="2348880"/>
                <a:ext cx="1994519" cy="2703388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BEB8AB3-1BDA-9F8A-DCFB-F88FCBA1663B}"/>
                  </a:ext>
                </a:extLst>
              </p:cNvPr>
              <p:cNvSpPr/>
              <p:nvPr/>
            </p:nvSpPr>
            <p:spPr bwMode="auto">
              <a:xfrm>
                <a:off x="4283968" y="3212976"/>
                <a:ext cx="504056" cy="216024"/>
              </a:xfrm>
              <a:prstGeom prst="rect">
                <a:avLst/>
              </a:prstGeom>
              <a:noFill/>
              <a:ln w="14351" algn="ctr">
                <a:solidFill>
                  <a:srgbClr val="FF000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wrap="square" rtlCol="0" anchor="ctr">
                <a:spAutoFit/>
              </a:bodyPr>
              <a:lstStyle/>
              <a:p>
                <a:pPr algn="ctr" eaLnBrk="0" latinLnBrk="0" hangingPunct="0"/>
                <a:endParaRPr kumimoji="0" lang="ko-KR" altLang="en-US" sz="1200" dirty="0"/>
              </a:p>
            </p:txBody>
          </p:sp>
        </p:grp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5DAD5139-D999-A1C5-411E-D5EFA205B2A5}"/>
                </a:ext>
              </a:extLst>
            </p:cNvPr>
            <p:cNvSpPr/>
            <p:nvPr/>
          </p:nvSpPr>
          <p:spPr bwMode="auto">
            <a:xfrm>
              <a:off x="2500437" y="3327429"/>
              <a:ext cx="357879" cy="504056"/>
            </a:xfrm>
            <a:prstGeom prst="rightArrow">
              <a:avLst/>
            </a:prstGeom>
            <a:noFill/>
            <a:ln w="14351" algn="ctr">
              <a:solidFill>
                <a:srgbClr val="000000"/>
              </a:solidFill>
              <a:round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rtlCol="0" anchor="ctr">
              <a:spAutoFit/>
            </a:bodyPr>
            <a:lstStyle/>
            <a:p>
              <a:pPr algn="ctr" eaLnBrk="0" latinLnBrk="0" hangingPunct="0"/>
              <a:endParaRPr kumimoji="0" lang="ko-KR" altLang="en-US" sz="1200" dirty="0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FC40286-5715-DC12-92B4-03F560C8A4FC}"/>
              </a:ext>
            </a:extLst>
          </p:cNvPr>
          <p:cNvSpPr/>
          <p:nvPr/>
        </p:nvSpPr>
        <p:spPr bwMode="auto">
          <a:xfrm>
            <a:off x="3652364" y="4744843"/>
            <a:ext cx="855815" cy="1100495"/>
          </a:xfrm>
          <a:prstGeom prst="rightArrow">
            <a:avLst/>
          </a:prstGeom>
          <a:noFill/>
          <a:ln w="14351" algn="ctr">
            <a:solidFill>
              <a:srgbClr val="000000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 eaLnBrk="0" latinLnBrk="0" hangingPunct="0"/>
            <a:r>
              <a:rPr kumimoji="0" lang="en-US" altLang="ko-KR" sz="1000" dirty="0"/>
              <a:t>Mouse</a:t>
            </a:r>
            <a:r>
              <a:rPr kumimoji="0" lang="ko-KR" altLang="en-US" sz="1000" dirty="0"/>
              <a:t>오른쪽 버턴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0DBB11-7DF5-178E-2218-F7A06FBD951E}"/>
              </a:ext>
            </a:extLst>
          </p:cNvPr>
          <p:cNvGrpSpPr/>
          <p:nvPr/>
        </p:nvGrpSpPr>
        <p:grpSpPr>
          <a:xfrm>
            <a:off x="755576" y="2348880"/>
            <a:ext cx="3457647" cy="4286482"/>
            <a:chOff x="1114353" y="2420888"/>
            <a:chExt cx="3457647" cy="42864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D2CBA86-972D-6D6B-CCF9-86BDAA80E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353" y="2420888"/>
              <a:ext cx="3457647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D5E975-C1AD-BD4D-1EA6-C8E1BADBA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1680" y="4114928"/>
              <a:ext cx="2047701" cy="259244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C3EB3C-016D-4FDF-A31E-39CA6EECF0EB}"/>
                </a:ext>
              </a:extLst>
            </p:cNvPr>
            <p:cNvSpPr/>
            <p:nvPr/>
          </p:nvSpPr>
          <p:spPr bwMode="auto">
            <a:xfrm>
              <a:off x="1837218" y="5295090"/>
              <a:ext cx="1294621" cy="216024"/>
            </a:xfrm>
            <a:prstGeom prst="rect">
              <a:avLst/>
            </a:prstGeom>
            <a:noFill/>
            <a:ln w="14351" algn="ctr">
              <a:solidFill>
                <a:srgbClr val="FF0000"/>
              </a:solidFill>
              <a:round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</a:bodyPr>
            <a:lstStyle/>
            <a:p>
              <a:pPr algn="ctr" eaLnBrk="0" latinLnBrk="0" hangingPunct="0"/>
              <a:endParaRPr kumimoji="0" lang="ko-KR" alt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32A85E-3AD1-CE1A-6B7D-6278786208A4}"/>
              </a:ext>
            </a:extLst>
          </p:cNvPr>
          <p:cNvSpPr txBox="1"/>
          <p:nvPr/>
        </p:nvSpPr>
        <p:spPr>
          <a:xfrm>
            <a:off x="4329886" y="384325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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5C53E-BDA9-1A31-54F3-2C385BA81481}"/>
              </a:ext>
            </a:extLst>
          </p:cNvPr>
          <p:cNvSpPr txBox="1"/>
          <p:nvPr/>
        </p:nvSpPr>
        <p:spPr>
          <a:xfrm>
            <a:off x="410610" y="23488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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0D05E-E391-8EEC-CB91-8D653E2FB7C8}"/>
              </a:ext>
            </a:extLst>
          </p:cNvPr>
          <p:cNvGrpSpPr/>
          <p:nvPr/>
        </p:nvGrpSpPr>
        <p:grpSpPr>
          <a:xfrm>
            <a:off x="5124355" y="1731005"/>
            <a:ext cx="3915664" cy="1810875"/>
            <a:chOff x="5124355" y="1731005"/>
            <a:chExt cx="3915664" cy="1810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BE8180-0C57-AF96-9A55-3C2A8615F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8068" y="1731005"/>
              <a:ext cx="3571951" cy="18108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37487F-E044-93CD-1D37-1E5E1A896EE5}"/>
                </a:ext>
              </a:extLst>
            </p:cNvPr>
            <p:cNvSpPr/>
            <p:nvPr/>
          </p:nvSpPr>
          <p:spPr bwMode="auto">
            <a:xfrm>
              <a:off x="6502170" y="2492896"/>
              <a:ext cx="2430692" cy="216024"/>
            </a:xfrm>
            <a:prstGeom prst="rect">
              <a:avLst/>
            </a:prstGeom>
            <a:noFill/>
            <a:ln w="14351" algn="ctr">
              <a:solidFill>
                <a:srgbClr val="FFFF00"/>
              </a:solidFill>
              <a:round/>
              <a:headEnd/>
              <a:tailEnd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</a:bodyPr>
            <a:lstStyle/>
            <a:p>
              <a:pPr algn="ctr" eaLnBrk="0" latinLnBrk="0" hangingPunct="0"/>
              <a:endParaRPr kumimoji="0" lang="ko-KR" alt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366FB8-E793-C5F9-C86A-BCB19ED58A46}"/>
                </a:ext>
              </a:extLst>
            </p:cNvPr>
            <p:cNvSpPr txBox="1"/>
            <p:nvPr/>
          </p:nvSpPr>
          <p:spPr>
            <a:xfrm>
              <a:off x="5124355" y="173100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ym typeface="Wingdings" panose="05000000000000000000" pitchFamily="2" charset="2"/>
                </a:rPr>
                <a:t>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47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notebook(4)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en-US" altLang="ko-KR" dirty="0"/>
              <a:t>web browser</a:t>
            </a:r>
            <a:r>
              <a:rPr lang="ko-KR" altLang="en-US" dirty="0"/>
              <a:t>가 열림</a:t>
            </a:r>
            <a:r>
              <a:rPr lang="en-US" altLang="ko-KR" dirty="0"/>
              <a:t>(URL:http://localhost:8888)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B33D64-AC12-43F1-A93C-F4859C9D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265050"/>
            <a:ext cx="7526639" cy="475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6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75837-237A-05AE-1704-7D04326B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B498B-09EF-E807-4589-A5AF6AF5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작동방식</a:t>
            </a:r>
            <a:endParaRPr lang="en-US" altLang="ko-KR" dirty="0"/>
          </a:p>
          <a:p>
            <a:pPr lvl="1"/>
            <a:r>
              <a:rPr lang="ko-KR" altLang="en-US" sz="1800" dirty="0"/>
              <a:t>프로그램 코드를 웹 브라우저에서 실행하고 결과를 보여주는 대화식 개발환경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8D1F8-B484-4001-92EA-43E873121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4434"/>
          <a:stretch/>
        </p:blipFill>
        <p:spPr>
          <a:xfrm>
            <a:off x="207962" y="2172034"/>
            <a:ext cx="8830235" cy="2802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69CB3-25CC-AF23-DB4E-11DB0271160D}"/>
              </a:ext>
            </a:extLst>
          </p:cNvPr>
          <p:cNvSpPr txBox="1"/>
          <p:nvPr/>
        </p:nvSpPr>
        <p:spPr>
          <a:xfrm>
            <a:off x="5580112" y="495276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xx.ipynb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6388D-99C1-5835-C393-65CB074C269C}"/>
              </a:ext>
            </a:extLst>
          </p:cNvPr>
          <p:cNvSpPr txBox="1"/>
          <p:nvPr/>
        </p:nvSpPr>
        <p:spPr>
          <a:xfrm>
            <a:off x="7524328" y="4149080"/>
            <a:ext cx="1220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Python, C</a:t>
            </a:r>
          </a:p>
          <a:p>
            <a:r>
              <a:rPr lang="en-US" altLang="ko-KR" dirty="0"/>
              <a:t>R,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r>
              <a:rPr lang="en-US" altLang="ko-KR" dirty="0"/>
              <a:t>Ruby,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nodejs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DFD22-8CD6-3E6F-50FB-54CCDD699570}"/>
              </a:ext>
            </a:extLst>
          </p:cNvPr>
          <p:cNvSpPr txBox="1"/>
          <p:nvPr/>
        </p:nvSpPr>
        <p:spPr>
          <a:xfrm>
            <a:off x="2771800" y="414908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</a:t>
            </a:r>
          </a:p>
          <a:p>
            <a:r>
              <a:rPr lang="en-US" altLang="ko-KR" dirty="0" err="1"/>
              <a:t>Edgle</a:t>
            </a:r>
            <a:r>
              <a:rPr lang="en-US" altLang="ko-KR" dirty="0"/>
              <a:t>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5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557DB-839D-4329-966F-65A83BBD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C51E8-5ADE-4372-ADBF-2C2FC91C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</a:rPr>
              <a:t>구글 </a:t>
            </a:r>
            <a:r>
              <a:rPr lang="ko-KR" altLang="en-US" b="0" i="0" dirty="0" err="1">
                <a:effectLst/>
              </a:rPr>
              <a:t>코랩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(Google </a:t>
            </a:r>
            <a:r>
              <a:rPr lang="en-US" altLang="ko-KR" b="0" i="0" dirty="0" err="1">
                <a:effectLst/>
              </a:rPr>
              <a:t>Colab</a:t>
            </a:r>
            <a:r>
              <a:rPr lang="en-US" altLang="ko-KR" b="0" i="0" dirty="0">
                <a:effectLst/>
              </a:rPr>
              <a:t>) </a:t>
            </a:r>
            <a:r>
              <a:rPr lang="ko-KR" altLang="en-US" b="0" i="0" dirty="0">
                <a:effectLst/>
              </a:rPr>
              <a:t>환경</a:t>
            </a:r>
            <a:endParaRPr lang="en-US" altLang="ko-KR" b="0" i="0" dirty="0">
              <a:effectLst/>
            </a:endParaRPr>
          </a:p>
          <a:p>
            <a:pPr lvl="1"/>
            <a:r>
              <a:rPr lang="en-US" altLang="ko-KR" dirty="0"/>
              <a:t>!cat /etc/issue.net</a:t>
            </a:r>
          </a:p>
          <a:p>
            <a:pPr lvl="1"/>
            <a:r>
              <a:rPr lang="en-US" altLang="ko-KR" b="0" i="0" dirty="0">
                <a:effectLst/>
              </a:rPr>
              <a:t>!cat /proc/</a:t>
            </a:r>
            <a:r>
              <a:rPr lang="en-US" altLang="ko-KR" b="0" i="0" dirty="0" err="1">
                <a:effectLst/>
              </a:rPr>
              <a:t>cpuinfo</a:t>
            </a:r>
            <a:endParaRPr lang="en-US" altLang="ko-KR" b="0" i="0" dirty="0">
              <a:effectLst/>
            </a:endParaRPr>
          </a:p>
          <a:p>
            <a:pPr lvl="1"/>
            <a:r>
              <a:rPr lang="en-US" altLang="ko-KR" b="0" i="0" dirty="0" err="1">
                <a:effectLst/>
              </a:rPr>
              <a:t>drive.mount</a:t>
            </a:r>
            <a:r>
              <a:rPr lang="en-US" altLang="ko-KR" b="0" i="0" dirty="0">
                <a:effectLst/>
              </a:rPr>
              <a:t>(‘content/drive’)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0FCC6-1033-173A-A958-992D1EA0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" r="1526"/>
          <a:stretch/>
        </p:blipFill>
        <p:spPr>
          <a:xfrm>
            <a:off x="1403648" y="2420888"/>
            <a:ext cx="6793371" cy="37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3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notebook(7)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사용하기</a:t>
            </a:r>
            <a:endParaRPr lang="en-US" altLang="ko-KR" dirty="0">
              <a:solidFill>
                <a:srgbClr val="FF0000"/>
              </a:solidFill>
              <a:hlinkClick r:id="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hlinkClick r:id=""/>
              </a:rPr>
              <a:t>https://dojang.io/mod/page/view.php?id=2457</a:t>
            </a:r>
            <a:r>
              <a:rPr lang="en-US" altLang="ko-KR" dirty="0">
                <a:solidFill>
                  <a:srgbClr val="FF0000"/>
                </a:solidFill>
              </a:rPr>
              <a:t>  (</a:t>
            </a:r>
            <a:r>
              <a:rPr lang="ko-KR" altLang="en-US" dirty="0">
                <a:solidFill>
                  <a:srgbClr val="FF0000"/>
                </a:solidFill>
              </a:rPr>
              <a:t>코딩도장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notebook: </a:t>
            </a: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그림 등을 포함한 대화형 문서</a:t>
            </a:r>
            <a:r>
              <a:rPr lang="en-US" altLang="ko-KR" dirty="0"/>
              <a:t>. 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 err="1"/>
              <a:t>확장자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</a:p>
          <a:p>
            <a:r>
              <a:rPr lang="en-US" altLang="ko-KR" dirty="0"/>
              <a:t>Kernel: notebook </a:t>
            </a:r>
            <a:r>
              <a:rPr lang="ko-KR" altLang="en-US" dirty="0"/>
              <a:t>을 실행하는 </a:t>
            </a:r>
            <a:r>
              <a:rPr lang="en-US" altLang="ko-KR" dirty="0"/>
              <a:t>process</a:t>
            </a:r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1" y="2996952"/>
            <a:ext cx="7942120" cy="18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36438C-F4F4-8409-5C92-E0A7018BF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046" y="4606140"/>
            <a:ext cx="1573907" cy="20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6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notebook(8)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en-US" altLang="ko-KR" dirty="0"/>
              <a:t>Code cell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Tab </a:t>
            </a:r>
            <a:r>
              <a:rPr lang="ko-KR" altLang="en-US" dirty="0"/>
              <a:t>자동완성</a:t>
            </a:r>
            <a:endParaRPr lang="en-US" altLang="ko-KR" dirty="0"/>
          </a:p>
          <a:p>
            <a:r>
              <a:rPr lang="ko-KR" altLang="en-US" dirty="0"/>
              <a:t>객체의 자기관찰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?: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method</a:t>
            </a:r>
            <a:r>
              <a:rPr lang="ko-KR" altLang="en-US" dirty="0"/>
              <a:t>에 대한 일반정보</a:t>
            </a:r>
            <a:r>
              <a:rPr lang="en-US" altLang="ko-KR" dirty="0"/>
              <a:t>/</a:t>
            </a:r>
            <a:r>
              <a:rPr lang="ko-KR" altLang="en-US" dirty="0"/>
              <a:t>문서 출력</a:t>
            </a:r>
            <a:endParaRPr lang="en-US" altLang="ko-KR" dirty="0"/>
          </a:p>
          <a:p>
            <a:pPr lvl="1"/>
            <a:r>
              <a:rPr lang="en-US" altLang="ko-KR" dirty="0"/>
              <a:t>??: </a:t>
            </a:r>
            <a:r>
              <a:rPr lang="ko-KR" altLang="en-US" dirty="0"/>
              <a:t>함수의 소스코드</a:t>
            </a:r>
            <a:endParaRPr lang="en-US" altLang="ko-KR" dirty="0"/>
          </a:p>
          <a:p>
            <a:pPr lvl="1"/>
            <a:r>
              <a:rPr lang="en-US" altLang="ko-KR" dirty="0"/>
              <a:t>*: </a:t>
            </a:r>
            <a:r>
              <a:rPr lang="ko-KR" altLang="en-US" dirty="0"/>
              <a:t>정규식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68760"/>
            <a:ext cx="5760639" cy="352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26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notebook(9)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1120"/>
          </a:xfrm>
        </p:spPr>
        <p:txBody>
          <a:bodyPr/>
          <a:lstStyle/>
          <a:p>
            <a:r>
              <a:rPr lang="en-US" altLang="ko-KR" dirty="0"/>
              <a:t>%run </a:t>
            </a:r>
            <a:r>
              <a:rPr lang="ko-KR" altLang="en-US" dirty="0"/>
              <a:t>명령</a:t>
            </a:r>
            <a:r>
              <a:rPr lang="en-US" altLang="ko-KR" dirty="0"/>
              <a:t>: python </a:t>
            </a:r>
            <a:r>
              <a:rPr lang="ko-KR" altLang="en-US" dirty="0"/>
              <a:t>프로그램 파일 실행</a:t>
            </a:r>
            <a:endParaRPr lang="en-US" altLang="ko-KR" dirty="0"/>
          </a:p>
          <a:p>
            <a:pPr lvl="1"/>
            <a:r>
              <a:rPr lang="en-US" altLang="ko-KR" dirty="0"/>
              <a:t>%run ipython_test.py =&gt; dos </a:t>
            </a:r>
            <a:r>
              <a:rPr lang="ko-KR" altLang="en-US" dirty="0"/>
              <a:t>창에서 </a:t>
            </a:r>
            <a:r>
              <a:rPr lang="en-US" altLang="ko-KR" dirty="0"/>
              <a:t>“python</a:t>
            </a:r>
            <a:r>
              <a:rPr lang="ko-KR" altLang="en-US" dirty="0"/>
              <a:t> </a:t>
            </a:r>
            <a:r>
              <a:rPr lang="en-US" altLang="ko-KR" dirty="0"/>
              <a:t>ipython_test.py “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lvl="1"/>
            <a:r>
              <a:rPr lang="ko-KR" altLang="en-US" dirty="0"/>
              <a:t>실행 후 </a:t>
            </a:r>
            <a:r>
              <a:rPr lang="en-US" altLang="ko-KR" dirty="0"/>
              <a:t>python </a:t>
            </a:r>
            <a:r>
              <a:rPr lang="ko-KR" altLang="en-US" dirty="0"/>
              <a:t>프로그램의 모든 변수는 접근이 가능 </a:t>
            </a:r>
            <a:endParaRPr lang="en-US" altLang="ko-KR" dirty="0"/>
          </a:p>
          <a:p>
            <a:r>
              <a:rPr lang="en-US" altLang="ko-KR" dirty="0"/>
              <a:t>Magic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ko-KR" altLang="en-US" dirty="0"/>
              <a:t>일반적인 작업이나 </a:t>
            </a:r>
            <a:r>
              <a:rPr lang="en-US" altLang="ko-KR" dirty="0" err="1"/>
              <a:t>ipython</a:t>
            </a:r>
            <a:r>
              <a:rPr lang="en-US" altLang="ko-KR" dirty="0"/>
              <a:t> </a:t>
            </a:r>
            <a:r>
              <a:rPr lang="ko-KR" altLang="en-US" dirty="0"/>
              <a:t>시스템 동작을 제어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  <a:r>
              <a:rPr lang="en-US" altLang="ko-KR" dirty="0" err="1"/>
              <a:t>quickref</a:t>
            </a:r>
            <a:r>
              <a:rPr lang="en-US" altLang="ko-KR" dirty="0"/>
              <a:t>: </a:t>
            </a:r>
            <a:r>
              <a:rPr lang="ko-KR" altLang="en-US" dirty="0"/>
              <a:t>도움말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  <a:r>
              <a:rPr lang="en-US" altLang="ko-KR" dirty="0" err="1"/>
              <a:t>lsmagic</a:t>
            </a:r>
            <a:r>
              <a:rPr lang="en-US" altLang="ko-KR" dirty="0"/>
              <a:t>: magic </a:t>
            </a:r>
            <a:r>
              <a:rPr lang="ko-KR" altLang="en-US" dirty="0"/>
              <a:t>명령어들 </a:t>
            </a:r>
            <a:r>
              <a:rPr lang="en-US" altLang="ko-KR" dirty="0"/>
              <a:t>list</a:t>
            </a:r>
          </a:p>
          <a:p>
            <a:pPr lvl="1"/>
            <a:r>
              <a:rPr lang="en-US" altLang="ko-KR" dirty="0"/>
              <a:t>%magic: magic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lvl="1"/>
            <a:r>
              <a:rPr lang="en-US" altLang="ko-KR" dirty="0"/>
              <a:t>Line magic: %</a:t>
            </a:r>
          </a:p>
          <a:p>
            <a:pPr lvl="1"/>
            <a:r>
              <a:rPr lang="en-US" altLang="ko-KR" dirty="0"/>
              <a:t>Cell magic: %%</a:t>
            </a:r>
          </a:p>
          <a:p>
            <a:r>
              <a:rPr lang="ko-KR" altLang="en-US" dirty="0"/>
              <a:t>입출력변수</a:t>
            </a:r>
            <a:endParaRPr lang="en-US" altLang="ko-KR" dirty="0"/>
          </a:p>
          <a:p>
            <a:pPr lvl="1"/>
            <a:r>
              <a:rPr lang="en-US" altLang="ko-KR" dirty="0"/>
              <a:t>_: </a:t>
            </a:r>
            <a:r>
              <a:rPr lang="ko-KR" altLang="en-US" dirty="0"/>
              <a:t>직전</a:t>
            </a:r>
            <a:r>
              <a:rPr lang="en-US" altLang="ko-KR" dirty="0"/>
              <a:t> </a:t>
            </a:r>
            <a:r>
              <a:rPr lang="ko-KR" altLang="en-US" dirty="0"/>
              <a:t>명령의 결과</a:t>
            </a:r>
            <a:endParaRPr lang="en-US" altLang="ko-KR" dirty="0"/>
          </a:p>
          <a:p>
            <a:pPr lvl="1"/>
            <a:r>
              <a:rPr lang="en-US" altLang="ko-KR" dirty="0"/>
              <a:t> __: </a:t>
            </a:r>
            <a:r>
              <a:rPr lang="ko-KR" altLang="en-US" dirty="0"/>
              <a:t>마지막 </a:t>
            </a:r>
            <a:r>
              <a:rPr lang="en-US" altLang="ko-KR" dirty="0"/>
              <a:t>2</a:t>
            </a:r>
            <a:r>
              <a:rPr lang="ko-KR" altLang="en-US" dirty="0"/>
              <a:t>번째 명령어 결과 저장</a:t>
            </a:r>
            <a:endParaRPr lang="en-US" altLang="ko-KR" dirty="0"/>
          </a:p>
          <a:p>
            <a:pPr lvl="1"/>
            <a:r>
              <a:rPr lang="en-US" altLang="ko-KR" dirty="0"/>
              <a:t>_ix: </a:t>
            </a:r>
            <a:r>
              <a:rPr lang="en-US" altLang="ko-KR" dirty="0" err="1"/>
              <a:t>ipthon</a:t>
            </a:r>
            <a:r>
              <a:rPr lang="ko-KR" altLang="en-US" dirty="0"/>
              <a:t> </a:t>
            </a:r>
            <a:r>
              <a:rPr lang="en-US" altLang="ko-KR" dirty="0"/>
              <a:t>[x] code</a:t>
            </a:r>
            <a:r>
              <a:rPr lang="ko-KR" altLang="en-US" dirty="0"/>
              <a:t> </a:t>
            </a:r>
            <a:r>
              <a:rPr lang="en-US" altLang="ko-KR" dirty="0"/>
              <a:t>cell </a:t>
            </a:r>
            <a:r>
              <a:rPr lang="ko-KR" altLang="en-US" dirty="0"/>
              <a:t>명령 저장</a:t>
            </a:r>
            <a:endParaRPr lang="en-US" altLang="ko-KR" dirty="0"/>
          </a:p>
          <a:p>
            <a:pPr lvl="1"/>
            <a:r>
              <a:rPr lang="en-US" altLang="ko-KR" dirty="0"/>
              <a:t>_x: </a:t>
            </a:r>
            <a:r>
              <a:rPr lang="en-US" altLang="ko-KR" dirty="0" err="1"/>
              <a:t>ipthon</a:t>
            </a:r>
            <a:r>
              <a:rPr lang="ko-KR" altLang="en-US" dirty="0"/>
              <a:t> </a:t>
            </a:r>
            <a:r>
              <a:rPr lang="en-US" altLang="ko-KR" dirty="0"/>
              <a:t>[x] code</a:t>
            </a:r>
            <a:r>
              <a:rPr lang="ko-KR" altLang="en-US" dirty="0"/>
              <a:t> </a:t>
            </a:r>
            <a:r>
              <a:rPr lang="en-US" altLang="ko-KR" dirty="0"/>
              <a:t>cell </a:t>
            </a:r>
            <a:r>
              <a:rPr lang="ko-KR" altLang="en-US" dirty="0"/>
              <a:t>명령 결과 저장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  <a:r>
              <a:rPr lang="en-US" altLang="ko-KR" dirty="0" err="1"/>
              <a:t>hist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4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강의계획표</a:t>
            </a:r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3521874"/>
              </p:ext>
            </p:extLst>
          </p:nvPr>
        </p:nvGraphicFramePr>
        <p:xfrm>
          <a:off x="575555" y="1052736"/>
          <a:ext cx="7992889" cy="5400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4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해당 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장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, 3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Colab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머신러닝이란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, 3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머신러닝을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위한 기초지식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구현을 위한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선형 회귀로 이해하는 지도학습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분류와 군집화로 이해하는 지도 학습과 비지도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기법들 다항 회귀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결정 트리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SVM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인공 신경망 기초 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문제와 돌파구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중간고사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고급 인공 신경망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신경망 부흥의 시작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합성곱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신경망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순환 신경망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차원축소와 </a:t>
                      </a: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매니폴드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오토인코더와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잠재표현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인공지능의 현재와 미래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chatGPT</a:t>
                      </a:r>
                      <a:endParaRPr lang="ko-KR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보강주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기말고사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0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(1)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en-US" altLang="ko-KR" dirty="0"/>
              <a:t>Tutorial sites</a:t>
            </a:r>
          </a:p>
          <a:p>
            <a:pPr lvl="1"/>
            <a:r>
              <a:rPr lang="en-US" altLang="ko-KR" dirty="0"/>
              <a:t>Getting started with Python: </a:t>
            </a:r>
            <a:r>
              <a:rPr lang="en-US" altLang="ko-KR" dirty="0">
                <a:hlinkClick r:id="rId3"/>
              </a:rPr>
              <a:t>https://www.python.org/about/gettingstarted/</a:t>
            </a:r>
            <a:endParaRPr lang="en-US" altLang="ko-KR" dirty="0"/>
          </a:p>
          <a:p>
            <a:pPr lvl="1"/>
            <a:r>
              <a:rPr lang="en-US" altLang="ko-KR" dirty="0"/>
              <a:t>A Python tutorial: </a:t>
            </a:r>
            <a:r>
              <a:rPr lang="en-US" altLang="ko-KR" dirty="0">
                <a:hlinkClick r:id="rId4"/>
              </a:rPr>
              <a:t>https://docs.python.org/3/tutorial/index.html</a:t>
            </a:r>
            <a:endParaRPr lang="en-US" altLang="ko-KR" dirty="0"/>
          </a:p>
          <a:p>
            <a:pPr lvl="1"/>
            <a:r>
              <a:rPr lang="en-US" altLang="ko-KR" dirty="0"/>
              <a:t>The Python Standard Library: </a:t>
            </a:r>
            <a:r>
              <a:rPr lang="en-US" altLang="ko-KR" dirty="0">
                <a:hlinkClick r:id="rId5"/>
              </a:rPr>
              <a:t>https://docs.python.org/3/library/index.html</a:t>
            </a:r>
            <a:endParaRPr lang="en-US" altLang="ko-KR" dirty="0"/>
          </a:p>
          <a:p>
            <a:pPr lvl="1"/>
            <a:r>
              <a:rPr lang="en-US" altLang="ko-KR" dirty="0"/>
              <a:t>Interactive tutorial: </a:t>
            </a:r>
            <a:r>
              <a:rPr lang="en-US" altLang="ko-KR" dirty="0">
                <a:hlinkClick r:id="rId6"/>
              </a:rPr>
              <a:t>http://www.learnpython.org/</a:t>
            </a:r>
            <a:endParaRPr lang="en-US" altLang="ko-KR" dirty="0"/>
          </a:p>
          <a:p>
            <a:pPr lvl="1"/>
            <a:r>
              <a:rPr lang="en-US" altLang="ko-KR" dirty="0" err="1"/>
              <a:t>Codecademy</a:t>
            </a:r>
            <a:r>
              <a:rPr lang="en-US" altLang="ko-KR" dirty="0"/>
              <a:t> Python course: </a:t>
            </a:r>
            <a:r>
              <a:rPr lang="en-US" altLang="ko-KR" dirty="0">
                <a:hlinkClick r:id="rId7"/>
              </a:rPr>
              <a:t>http://www.codecademy.com/tracks/python</a:t>
            </a:r>
            <a:endParaRPr lang="en-US" altLang="ko-KR" dirty="0"/>
          </a:p>
          <a:p>
            <a:pPr lvl="1"/>
            <a:r>
              <a:rPr lang="en-US" altLang="ko-KR" dirty="0"/>
              <a:t>Language reference (expert level): </a:t>
            </a:r>
            <a:r>
              <a:rPr lang="en-US" altLang="ko-KR" dirty="0">
                <a:hlinkClick r:id="rId8"/>
              </a:rPr>
              <a:t>https://docs.python.org/3/reference/index.html</a:t>
            </a:r>
            <a:endParaRPr lang="en-US" altLang="ko-KR" dirty="0"/>
          </a:p>
          <a:p>
            <a:pPr lvl="1"/>
            <a:r>
              <a:rPr lang="en-US" altLang="ko-KR" dirty="0"/>
              <a:t>Python Cookbook, by David Beazley and Brian K. Jones, O'Reilly Media (advanced level, highly recommended if you want to become a Python expert).</a:t>
            </a:r>
          </a:p>
          <a:p>
            <a:pPr lvl="1"/>
            <a:r>
              <a:rPr lang="en-US" altLang="ko-KR" dirty="0">
                <a:hlinkClick r:id="rId9"/>
              </a:rPr>
              <a:t>http://nbviewer.jupyter.org/github/ipython-books/minibook-2nd-code/blob/master/chapter1/14-python.ipynb</a:t>
            </a:r>
            <a:endParaRPr lang="en-US" altLang="ko-KR" dirty="0"/>
          </a:p>
          <a:p>
            <a:pPr lvl="1"/>
            <a:r>
              <a:rPr lang="en-US" altLang="ko-KR" dirty="0"/>
              <a:t>https://wikidocs.net/ : </a:t>
            </a:r>
            <a:r>
              <a:rPr lang="ko-KR" altLang="en-US" dirty="0"/>
              <a:t>점프 투 </a:t>
            </a:r>
            <a:r>
              <a:rPr lang="ko-KR" altLang="en-US" dirty="0" err="1"/>
              <a:t>파이썬</a:t>
            </a:r>
            <a:r>
              <a:rPr lang="en-US" altLang="ko-KR" dirty="0"/>
              <a:t>,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알고리즘 트레이딩</a:t>
            </a:r>
            <a:endParaRPr lang="en-US" altLang="ko-KR" dirty="0"/>
          </a:p>
          <a:p>
            <a:pPr lvl="1"/>
            <a:r>
              <a:rPr lang="en-US" altLang="ko-KR" dirty="0">
                <a:hlinkClick r:id="rId10"/>
              </a:rPr>
              <a:t>https://www.youtube.com/c/teamlabmooc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05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E0DA6B6-3283-4F2C-93D7-92820D42EBAE}"/>
              </a:ext>
            </a:extLst>
          </p:cNvPr>
          <p:cNvSpPr txBox="1">
            <a:spLocks/>
          </p:cNvSpPr>
          <p:nvPr/>
        </p:nvSpPr>
        <p:spPr bwMode="auto">
          <a:xfrm>
            <a:off x="211138" y="838200"/>
            <a:ext cx="8724900" cy="547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9906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25888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buChar char="−"/>
              <a:defRPr sz="14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142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dirty="0"/>
              <a:t>Package/Library/Module</a:t>
            </a:r>
            <a:endParaRPr kumimoji="0" lang="en-US" altLang="ko-KR" sz="1800" kern="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(2)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402269"/>
              </p:ext>
            </p:extLst>
          </p:nvPr>
        </p:nvGraphicFramePr>
        <p:xfrm>
          <a:off x="211138" y="1333872"/>
          <a:ext cx="8724900" cy="496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02">
                  <a:extLst>
                    <a:ext uri="{9D8B030D-6E8A-4147-A177-3AD203B41FA5}">
                      <a16:colId xmlns:a16="http://schemas.microsoft.com/office/drawing/2014/main" val="10384123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1818543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304707490"/>
                    </a:ext>
                  </a:extLst>
                </a:gridCol>
                <a:gridCol w="1411710">
                  <a:extLst>
                    <a:ext uri="{9D8B030D-6E8A-4147-A177-3AD203B41FA5}">
                      <a16:colId xmlns:a16="http://schemas.microsoft.com/office/drawing/2014/main" val="167059669"/>
                    </a:ext>
                  </a:extLst>
                </a:gridCol>
              </a:tblGrid>
              <a:tr h="372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package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웹사이트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65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Numpy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수피해석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선형대수</a:t>
                      </a:r>
                      <a:r>
                        <a:rPr lang="en-US" altLang="ko-KR" sz="1200" dirty="0"/>
                        <a:t>(linear algebra) </a:t>
                      </a:r>
                      <a:r>
                        <a:rPr lang="ko-KR" altLang="en-US" sz="1200" dirty="0"/>
                        <a:t>계산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3"/>
                        </a:rPr>
                        <a:t>www.numpy.org</a:t>
                      </a:r>
                      <a:endParaRPr lang="ko-KR" altLang="en-US" sz="1200" dirty="0"/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Anacoda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설치시</a:t>
                      </a:r>
                      <a:r>
                        <a:rPr lang="ko-KR" altLang="en-US" sz="1200" dirty="0"/>
                        <a:t> 기본 설치됨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6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Pandas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테이불</a:t>
                      </a:r>
                      <a:r>
                        <a:rPr lang="ko-KR" altLang="en-US" sz="1200" dirty="0"/>
                        <a:t> 형태의 데이터를 다루기 위한 </a:t>
                      </a:r>
                      <a:r>
                        <a:rPr lang="en-US" altLang="ko-KR" sz="1200" dirty="0" err="1"/>
                        <a:t>DataFrame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자료형</a:t>
                      </a:r>
                      <a:r>
                        <a:rPr lang="en-US" altLang="ko-KR" sz="1200" dirty="0"/>
                        <a:t>, Series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자료형</a:t>
                      </a:r>
                      <a:r>
                        <a:rPr lang="ko-KR" altLang="en-US" sz="1200" baseline="0" dirty="0"/>
                        <a:t> 제공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4"/>
                        </a:rPr>
                        <a:t>www.pandas.org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SciPy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고급 수학 함수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수치적 미적분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미분방정식 계산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최적화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신호처리 등을 위한 과학 </a:t>
                      </a:r>
                      <a:r>
                        <a:rPr lang="ko-KR" altLang="en-US" sz="1200" dirty="0" err="1"/>
                        <a:t>기술계산</a:t>
                      </a:r>
                      <a:r>
                        <a:rPr lang="ko-KR" altLang="en-US" sz="1200" dirty="0"/>
                        <a:t>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5"/>
                        </a:rPr>
                        <a:t>www.scipy.org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0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SymPy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인수분해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미분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등 </a:t>
                      </a:r>
                      <a:r>
                        <a:rPr lang="ko-KR" altLang="en-US" sz="1200" baseline="0" dirty="0" err="1"/>
                        <a:t>심볼릭</a:t>
                      </a:r>
                      <a:r>
                        <a:rPr lang="ko-KR" altLang="en-US" sz="1200" baseline="0" dirty="0"/>
                        <a:t> 연산 기능 제공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6"/>
                        </a:rPr>
                        <a:t>www.sympy.org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0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StatsModels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총계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회귀분석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시계열</a:t>
                      </a:r>
                      <a:r>
                        <a:rPr lang="ko-KR" altLang="en-US" sz="1200" dirty="0"/>
                        <a:t> 분석을 위한 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7"/>
                        </a:rPr>
                        <a:t>www.statsmodels.org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6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Matplotlib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각종 그래프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차트 등의 시각화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Matplotlib.org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80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Seaborn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Matplotlib</a:t>
                      </a:r>
                      <a:r>
                        <a:rPr lang="ko-KR" altLang="en-US" sz="1200" dirty="0"/>
                        <a:t>에서 지원하지 않는 고급 통계 차트를 그리기 위한 </a:t>
                      </a:r>
                      <a:r>
                        <a:rPr lang="ko-KR" altLang="en-US" sz="1200" dirty="0" err="1"/>
                        <a:t>통계용</a:t>
                      </a:r>
                      <a:r>
                        <a:rPr lang="ko-KR" altLang="en-US" sz="1200" dirty="0"/>
                        <a:t> 시각화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Stanford.edu/~</a:t>
                      </a:r>
                      <a:r>
                        <a:rPr lang="en-US" altLang="ko-KR" sz="1200" dirty="0" err="1"/>
                        <a:t>mwaskom</a:t>
                      </a:r>
                      <a:r>
                        <a:rPr lang="en-US" altLang="ko-KR" sz="1200" dirty="0"/>
                        <a:t>/software/</a:t>
                      </a:r>
                      <a:r>
                        <a:rPr lang="en-US" altLang="ko-KR" sz="1200" dirty="0" err="1"/>
                        <a:t>seaborn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7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Bokeh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주피트</a:t>
                      </a:r>
                      <a:r>
                        <a:rPr lang="ko-KR" altLang="en-US" sz="1200" dirty="0"/>
                        <a:t> 노트북이나 웹사이트에서 자바스크립트로 그래프나 차트를 그리는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Bokeh.pydata.org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Scikit</a:t>
                      </a:r>
                      <a:r>
                        <a:rPr lang="en-US" altLang="ko-KR" sz="1200" dirty="0"/>
                        <a:t>-Learn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머신러닝</a:t>
                      </a:r>
                      <a:r>
                        <a:rPr lang="ko-KR" altLang="en-US" sz="1200" dirty="0"/>
                        <a:t> 모형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Scikit-learn.org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8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TensorFlow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신경만 모형 등의 </a:t>
                      </a:r>
                      <a:r>
                        <a:rPr lang="ko-KR" altLang="en-US" sz="1200" dirty="0" err="1"/>
                        <a:t>딥러닝을</a:t>
                      </a:r>
                      <a:r>
                        <a:rPr lang="ko-KR" altLang="en-US" sz="1200" dirty="0"/>
                        <a:t> 위한 패키지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8"/>
                        </a:rPr>
                        <a:t>www.tensflow.org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Pip install </a:t>
                      </a:r>
                      <a:r>
                        <a:rPr lang="en-US" altLang="ko-KR" sz="1200"/>
                        <a:t>TensorFlow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Keras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신경망모형으로 </a:t>
                      </a:r>
                      <a:r>
                        <a:rPr lang="en-US" altLang="ko-KR" sz="1200" dirty="0" err="1"/>
                        <a:t>TensorFlow</a:t>
                      </a:r>
                      <a:r>
                        <a:rPr lang="ko-KR" altLang="en-US" sz="1200" dirty="0"/>
                        <a:t>와 함께 사용하면 쉽게 신경망 모형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Keras.io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Pip install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err="1"/>
                        <a:t>Keras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5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1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평가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상대평가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절대평가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강의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</a:p>
          <a:p>
            <a:pPr lvl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</a:rPr>
              <a:t>월 </a:t>
            </a:r>
            <a:r>
              <a:rPr lang="en-US" altLang="ko-KR" dirty="0">
                <a:solidFill>
                  <a:srgbClr val="000000"/>
                </a:solidFill>
              </a:rPr>
              <a:t>1,2 </a:t>
            </a:r>
            <a:r>
              <a:rPr lang="ko-KR" altLang="en-US" dirty="0">
                <a:solidFill>
                  <a:srgbClr val="000000"/>
                </a:solidFill>
              </a:rPr>
              <a:t>교시</a:t>
            </a:r>
            <a:r>
              <a:rPr lang="en-US" altLang="ko-KR" b="0" dirty="0">
                <a:solidFill>
                  <a:srgbClr val="000000"/>
                </a:solidFill>
              </a:rPr>
              <a:t>(</a:t>
            </a:r>
            <a:r>
              <a:rPr lang="ko-KR" altLang="en-US" b="0" dirty="0">
                <a:solidFill>
                  <a:srgbClr val="000000"/>
                </a:solidFill>
              </a:rPr>
              <a:t>강의실 </a:t>
            </a:r>
            <a:r>
              <a:rPr lang="en-US" altLang="ko-KR" b="0" dirty="0">
                <a:solidFill>
                  <a:srgbClr val="000000"/>
                </a:solidFill>
              </a:rPr>
              <a:t>7-221)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목 </a:t>
            </a:r>
            <a:r>
              <a:rPr lang="en-US" altLang="ko-KR" dirty="0">
                <a:solidFill>
                  <a:srgbClr val="000000"/>
                </a:solidFill>
              </a:rPr>
              <a:t>8</a:t>
            </a:r>
            <a:r>
              <a:rPr lang="ko-KR" altLang="en-US" dirty="0">
                <a:solidFill>
                  <a:srgbClr val="000000"/>
                </a:solidFill>
              </a:rPr>
              <a:t>교시</a:t>
            </a:r>
            <a:r>
              <a:rPr lang="en-US" altLang="ko-KR" b="0" dirty="0">
                <a:solidFill>
                  <a:srgbClr val="000000"/>
                </a:solidFill>
              </a:rPr>
              <a:t>(</a:t>
            </a:r>
            <a:r>
              <a:rPr lang="ko-KR" altLang="en-US" b="0" dirty="0">
                <a:solidFill>
                  <a:srgbClr val="000000"/>
                </a:solidFill>
              </a:rPr>
              <a:t>강의실 </a:t>
            </a:r>
            <a:r>
              <a:rPr lang="en-US" altLang="ko-KR" b="0" dirty="0">
                <a:solidFill>
                  <a:srgbClr val="000000"/>
                </a:solidFill>
              </a:rPr>
              <a:t>19-502)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</a:rPr>
              <a:t>실습 </a:t>
            </a:r>
            <a:r>
              <a:rPr lang="en-US" altLang="ko-KR" dirty="0" err="1">
                <a:solidFill>
                  <a:srgbClr val="000000"/>
                </a:solidFill>
              </a:rPr>
              <a:t>Colab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</a:pP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출석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(10%)</a:t>
            </a:r>
          </a:p>
          <a:p>
            <a:pPr>
              <a:spcBef>
                <a:spcPct val="0"/>
              </a:spcBef>
            </a:pP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중간시험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(35%)</a:t>
            </a:r>
          </a:p>
          <a:p>
            <a:pPr lvl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강의 내용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(40%),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기출문제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(30%), </a:t>
            </a:r>
            <a:r>
              <a:rPr lang="ko-KR" altLang="en-US" dirty="0" err="1">
                <a:solidFill>
                  <a:srgbClr val="000000"/>
                </a:solidFill>
                <a:latin typeface="+mn-ea"/>
                <a:ea typeface="+mn-ea"/>
              </a:rPr>
              <a:t>레포트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(30%)</a:t>
            </a:r>
          </a:p>
          <a:p>
            <a:pPr>
              <a:spcBef>
                <a:spcPct val="0"/>
              </a:spcBef>
            </a:pP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기말시험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(35%)</a:t>
            </a:r>
          </a:p>
          <a:p>
            <a:pPr lvl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강의 내용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(40%),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기출문제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(30%), </a:t>
            </a:r>
            <a:r>
              <a:rPr lang="ko-KR" altLang="en-US" dirty="0" err="1">
                <a:solidFill>
                  <a:srgbClr val="000000"/>
                </a:solidFill>
                <a:latin typeface="+mn-ea"/>
                <a:ea typeface="+mn-ea"/>
              </a:rPr>
              <a:t>레포트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(30%)</a:t>
            </a:r>
          </a:p>
          <a:p>
            <a:pPr lvl="1">
              <a:spcBef>
                <a:spcPct val="0"/>
              </a:spcBef>
            </a:pP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ko-KR" altLang="en-US" b="0" dirty="0" err="1">
                <a:solidFill>
                  <a:srgbClr val="000000"/>
                </a:solidFill>
                <a:latin typeface="+mn-ea"/>
                <a:ea typeface="+mn-ea"/>
              </a:rPr>
              <a:t>레포트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(20%)</a:t>
            </a:r>
          </a:p>
          <a:p>
            <a:pPr lvl="1">
              <a:spcBef>
                <a:spcPct val="0"/>
              </a:spcBef>
            </a:pP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Programming (</a:t>
            </a: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연습문제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>
              <a:spcBef>
                <a:spcPct val="0"/>
              </a:spcBef>
            </a:pPr>
            <a:r>
              <a:rPr lang="en-US" altLang="ko-KR" b="0" dirty="0">
                <a:solidFill>
                  <a:srgbClr val="000000"/>
                </a:solidFill>
              </a:rPr>
              <a:t>LAB.</a:t>
            </a:r>
            <a:r>
              <a:rPr lang="ko-KR" altLang="en-US" b="0" dirty="0">
                <a:solidFill>
                  <a:srgbClr val="000000"/>
                </a:solidFill>
              </a:rPr>
              <a:t> 및 응용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Mini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project</a:t>
            </a: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성적 평가</a:t>
            </a:r>
          </a:p>
        </p:txBody>
      </p:sp>
    </p:spTree>
    <p:extLst>
      <p:ext uri="{BB962C8B-B14F-4D97-AF65-F5344CB8AC3E}">
        <p14:creationId xmlns:p14="http://schemas.microsoft.com/office/powerpoint/2010/main" val="11032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6696744" cy="532859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자료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&amp; </a:t>
            </a: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실습 소스</a:t>
            </a: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spcBef>
                <a:spcPct val="0"/>
              </a:spcBef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</a:rPr>
              <a:t>구글 </a:t>
            </a:r>
            <a:r>
              <a:rPr lang="en-US" altLang="ko-KR" b="0" dirty="0" err="1">
                <a:solidFill>
                  <a:srgbClr val="000000"/>
                </a:solidFill>
                <a:latin typeface="+mn-ea"/>
                <a:ea typeface="+mn-ea"/>
              </a:rPr>
              <a:t>colab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  <a:latin typeface="+mn-ea"/>
                <a:ea typeface="+mn-ea"/>
              </a:rPr>
              <a:t>Jupyter</a:t>
            </a:r>
            <a:r>
              <a:rPr lang="en-US" altLang="ko-KR" b="0">
                <a:solidFill>
                  <a:srgbClr val="000000"/>
                </a:solidFill>
                <a:latin typeface="+mn-ea"/>
                <a:ea typeface="+mn-ea"/>
              </a:rPr>
              <a:t> notebook</a:t>
            </a:r>
            <a:endParaRPr lang="en-US" altLang="ko-KR" b="0" dirty="0">
              <a:solidFill>
                <a:srgbClr val="000000"/>
              </a:solidFill>
              <a:latin typeface="+mn-ea"/>
              <a:ea typeface="+mn-ea"/>
              <a:hlinkClick r:id="rId2"/>
            </a:endParaRPr>
          </a:p>
          <a:p>
            <a:pPr lvl="1">
              <a:spcBef>
                <a:spcPct val="0"/>
              </a:spcBef>
            </a:pP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  <a:hlinkClick r:id="rId2"/>
              </a:rPr>
              <a:t>https://www.booksr.co.kr/</a:t>
            </a:r>
            <a:endParaRPr lang="en-US" altLang="ko-KR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spcBef>
                <a:spcPct val="0"/>
              </a:spcBef>
            </a:pP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</a:rPr>
              <a:t>https://github.com/dknife/ML/tree/main/Source</a:t>
            </a:r>
          </a:p>
          <a:p>
            <a:pPr lvl="1">
              <a:spcBef>
                <a:spcPct val="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A763E-1E06-4720-8F3B-DAA63D4A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16" y="2403159"/>
            <a:ext cx="3539764" cy="3042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8C0BDA-2489-4DF8-871A-95EBB132A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67" y="2435080"/>
            <a:ext cx="5159102" cy="41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2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557DB-839D-4329-966F-65A83BBD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 및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C51E8-5ADE-4372-ADBF-2C2FC91C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실습환경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en-US" altLang="ko-KR" dirty="0" err="1"/>
              <a:t>colaboratory</a:t>
            </a:r>
            <a:r>
              <a:rPr lang="en-US" altLang="ko-KR" dirty="0"/>
              <a:t> (</a:t>
            </a:r>
            <a:r>
              <a:rPr lang="ko-KR" altLang="en-US" dirty="0" err="1"/>
              <a:t>개인구글계정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https://colab.research.google.com/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hlinkClick r:id="rId3"/>
              </a:rPr>
              <a:t>구글 </a:t>
            </a:r>
            <a:r>
              <a:rPr lang="en-US" altLang="ko-KR" b="0" i="0" dirty="0" err="1">
                <a:solidFill>
                  <a:srgbClr val="757575"/>
                </a:solidFill>
                <a:effectLst/>
                <a:hlinkClick r:id="rId3"/>
              </a:rPr>
              <a:t>Colaboratory</a:t>
            </a:r>
            <a:r>
              <a:rPr lang="en-US" altLang="ko-KR" b="0" i="0" dirty="0">
                <a:solidFill>
                  <a:srgbClr val="757575"/>
                </a:solidFill>
                <a:effectLst/>
                <a:hlinkClick r:id="rId3"/>
              </a:rPr>
              <a:t> FAQ</a:t>
            </a:r>
            <a:endParaRPr lang="en-US" altLang="ko-KR" b="0" i="0" dirty="0">
              <a:solidFill>
                <a:srgbClr val="757575"/>
              </a:solidFill>
              <a:effectLst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강의 자료</a:t>
            </a:r>
            <a:r>
              <a:rPr lang="en-US" altLang="ko-KR" dirty="0">
                <a:solidFill>
                  <a:srgbClr val="FF0000"/>
                </a:solidFill>
              </a:rPr>
              <a:t> download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b="0" i="0" dirty="0">
                <a:solidFill>
                  <a:srgbClr val="757575"/>
                </a:solidFill>
                <a:effectLst/>
                <a:hlinkClick r:id="rId4"/>
              </a:rPr>
              <a:t>https://drive.google.com/drive/folders/1ugzOGDdQOEk_j2vhp9Jsn4H4OxBa3qJF?usp=sharing</a:t>
            </a:r>
            <a:endParaRPr lang="en-US" altLang="ko-KR" b="0" i="0" dirty="0">
              <a:solidFill>
                <a:srgbClr val="757575"/>
              </a:solidFill>
              <a:effectLst/>
            </a:endParaRPr>
          </a:p>
          <a:p>
            <a:endParaRPr lang="en-US" altLang="ko-KR" b="0" i="0" dirty="0">
              <a:effectLst/>
            </a:endParaRPr>
          </a:p>
          <a:p>
            <a:r>
              <a:rPr lang="ko-KR" altLang="en-US" b="0" i="0" dirty="0">
                <a:effectLst/>
              </a:rPr>
              <a:t>구글 </a:t>
            </a:r>
            <a:r>
              <a:rPr lang="ko-KR" altLang="en-US" b="0" i="0" dirty="0" err="1">
                <a:effectLst/>
              </a:rPr>
              <a:t>코랩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(Google </a:t>
            </a:r>
            <a:r>
              <a:rPr lang="en-US" altLang="ko-KR" b="0" i="0" dirty="0" err="1">
                <a:effectLst/>
              </a:rPr>
              <a:t>Colab</a:t>
            </a:r>
            <a:r>
              <a:rPr lang="en-US" altLang="ko-KR" b="0" i="0" dirty="0">
                <a:effectLst/>
              </a:rPr>
              <a:t>) </a:t>
            </a:r>
            <a:r>
              <a:rPr lang="ko-KR" altLang="en-US" b="0" i="0" dirty="0">
                <a:effectLst/>
              </a:rPr>
              <a:t>설치와 </a:t>
            </a:r>
            <a:r>
              <a:rPr lang="en-US" altLang="ko-KR" b="0" i="0" dirty="0">
                <a:effectLst/>
              </a:rPr>
              <a:t>GPU </a:t>
            </a:r>
            <a:r>
              <a:rPr lang="ko-KR" altLang="en-US" b="0" i="0" dirty="0">
                <a:effectLst/>
              </a:rPr>
              <a:t>사용</a:t>
            </a:r>
          </a:p>
          <a:p>
            <a:pPr lvl="1"/>
            <a:r>
              <a:rPr lang="en-US" altLang="ko-KR" dirty="0">
                <a:hlinkClick r:id="rId5"/>
              </a:rPr>
              <a:t>https://www.youtube.com/watch?v=vRu77RmGD-M</a:t>
            </a:r>
          </a:p>
          <a:p>
            <a:endParaRPr lang="en-US" altLang="ko-KR" b="0" i="0" dirty="0">
              <a:effectLst/>
            </a:endParaRPr>
          </a:p>
          <a:p>
            <a:r>
              <a:rPr lang="ko-KR" altLang="en-US" b="0" i="0" dirty="0">
                <a:effectLst/>
              </a:rPr>
              <a:t>구글 </a:t>
            </a:r>
            <a:r>
              <a:rPr lang="ko-KR" altLang="en-US" b="0" i="0" dirty="0" err="1">
                <a:effectLst/>
              </a:rPr>
              <a:t>코랩</a:t>
            </a:r>
            <a:r>
              <a:rPr lang="en-US" altLang="ko-KR" b="0" i="0" dirty="0">
                <a:effectLst/>
              </a:rPr>
              <a:t>(</a:t>
            </a:r>
            <a:r>
              <a:rPr lang="en-US" altLang="ko-KR" b="0" i="0" dirty="0" err="1">
                <a:effectLst/>
              </a:rPr>
              <a:t>Colab</a:t>
            </a:r>
            <a:r>
              <a:rPr lang="en-US" altLang="ko-KR" b="0" i="0" dirty="0">
                <a:effectLst/>
              </a:rPr>
              <a:t>) </a:t>
            </a:r>
            <a:r>
              <a:rPr lang="ko-KR" altLang="en-US" b="0" i="0" dirty="0">
                <a:effectLst/>
              </a:rPr>
              <a:t>사용법</a:t>
            </a:r>
          </a:p>
          <a:p>
            <a:pPr lvl="1"/>
            <a:r>
              <a:rPr lang="en-US" altLang="ko-KR" dirty="0">
                <a:hlinkClick r:id="rId6"/>
              </a:rPr>
              <a:t>https://www.youtube.com/watch?v=v19SzGMOd2c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https://www.youtube.com/watch?v=mlI1g26lJQM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https://colab.research.google.com/notebooks/intro.ipynb</a:t>
            </a:r>
            <a:endParaRPr lang="en-US" altLang="ko-KR" dirty="0"/>
          </a:p>
          <a:p>
            <a:pPr lvl="1"/>
            <a:r>
              <a:rPr lang="en-US" altLang="ko-KR" dirty="0">
                <a:hlinkClick r:id="rId8"/>
              </a:rPr>
              <a:t>https://www.youtube.com/watch?v=wb4F1aeZtRA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65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IPython</a:t>
            </a:r>
            <a:r>
              <a:rPr lang="en-US" altLang="ko-KR" dirty="0"/>
              <a:t> &amp; notebook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7E0532-220C-4444-8850-78752F96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en-US" altLang="ko-KR" dirty="0"/>
              <a:t>Python:</a:t>
            </a:r>
          </a:p>
          <a:p>
            <a:pPr lvl="1"/>
            <a:r>
              <a:rPr lang="en-US" altLang="ko-KR" dirty="0"/>
              <a:t>Guido van Rossum</a:t>
            </a:r>
          </a:p>
          <a:p>
            <a:pPr lvl="1"/>
            <a:r>
              <a:rPr lang="ko-KR" altLang="en-US" dirty="0"/>
              <a:t>시스템관리</a:t>
            </a:r>
            <a:r>
              <a:rPr lang="en-US" altLang="ko-KR" dirty="0"/>
              <a:t>, </a:t>
            </a:r>
            <a:r>
              <a:rPr lang="ko-KR" altLang="en-US" dirty="0"/>
              <a:t>웹서버생성</a:t>
            </a:r>
            <a:r>
              <a:rPr lang="en-US" altLang="ko-KR" dirty="0"/>
              <a:t>, </a:t>
            </a:r>
            <a:r>
              <a:rPr lang="ko-KR" altLang="en-US" dirty="0"/>
              <a:t>반복적인 </a:t>
            </a:r>
            <a:r>
              <a:rPr lang="en-US" altLang="ko-KR" dirty="0"/>
              <a:t>task</a:t>
            </a:r>
            <a:r>
              <a:rPr lang="ko-KR" altLang="en-US" dirty="0"/>
              <a:t>의 자동화</a:t>
            </a:r>
            <a:endParaRPr lang="en-US" altLang="ko-KR" dirty="0"/>
          </a:p>
          <a:p>
            <a:pPr lvl="1"/>
            <a:r>
              <a:rPr lang="ko-KR" altLang="en-US" dirty="0"/>
              <a:t>데이터 과학</a:t>
            </a:r>
            <a:r>
              <a:rPr lang="en-US" altLang="ko-KR" dirty="0"/>
              <a:t>, </a:t>
            </a:r>
            <a:r>
              <a:rPr lang="ko-KR" altLang="en-US" dirty="0"/>
              <a:t>고성능 수치계산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), SciPy(</a:t>
            </a:r>
            <a:r>
              <a:rPr lang="ko-KR" altLang="en-US" dirty="0"/>
              <a:t>과학계산</a:t>
            </a:r>
            <a:r>
              <a:rPr lang="en-US" altLang="ko-KR" dirty="0"/>
              <a:t>), </a:t>
            </a:r>
            <a:r>
              <a:rPr lang="en-US" altLang="ko-KR" dirty="0" err="1"/>
              <a:t>matplotlib</a:t>
            </a:r>
            <a:r>
              <a:rPr lang="en-US" altLang="ko-KR" dirty="0"/>
              <a:t>, pandas(</a:t>
            </a:r>
            <a:r>
              <a:rPr lang="ko-KR" altLang="en-US" dirty="0"/>
              <a:t>데이터분석</a:t>
            </a:r>
            <a:r>
              <a:rPr lang="en-US" altLang="ko-KR" dirty="0"/>
              <a:t>/</a:t>
            </a:r>
            <a:r>
              <a:rPr lang="ko-KR" altLang="en-US" dirty="0"/>
              <a:t>통계</a:t>
            </a:r>
            <a:r>
              <a:rPr lang="en-US" altLang="ko-KR" dirty="0"/>
              <a:t>), scikit-learn(</a:t>
            </a:r>
            <a:r>
              <a:rPr lang="ko-KR" altLang="en-US" dirty="0"/>
              <a:t>기계학습</a:t>
            </a:r>
            <a:r>
              <a:rPr lang="en-US" altLang="ko-KR" dirty="0"/>
              <a:t>), </a:t>
            </a:r>
            <a:r>
              <a:rPr lang="en-US" altLang="ko-KR" dirty="0" err="1"/>
              <a:t>SymPy</a:t>
            </a:r>
            <a:r>
              <a:rPr lang="en-US" altLang="ko-KR" dirty="0"/>
              <a:t>(</a:t>
            </a:r>
            <a:r>
              <a:rPr lang="ko-KR" altLang="en-US" dirty="0"/>
              <a:t>기호계산</a:t>
            </a:r>
            <a:r>
              <a:rPr lang="en-US" altLang="ko-KR" dirty="0"/>
              <a:t>), genism(</a:t>
            </a:r>
            <a:r>
              <a:rPr lang="ko-KR" altLang="en-US" dirty="0"/>
              <a:t>언어처리</a:t>
            </a:r>
            <a:r>
              <a:rPr lang="en-US" altLang="ko-KR" dirty="0"/>
              <a:t>), </a:t>
            </a:r>
            <a:r>
              <a:rPr lang="en-US" altLang="ko-KR" dirty="0" err="1"/>
              <a:t>nltk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https://anaconda.org/</a:t>
            </a:r>
            <a:r>
              <a:rPr lang="en-US" altLang="ko-KR" dirty="0"/>
              <a:t> Anaconda 3.5 </a:t>
            </a:r>
            <a:r>
              <a:rPr lang="ko-KR" altLang="en-US" dirty="0"/>
              <a:t>이상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IPython</a:t>
            </a:r>
            <a:endParaRPr lang="en-US" altLang="ko-KR" dirty="0"/>
          </a:p>
          <a:p>
            <a:pPr lvl="1"/>
            <a:r>
              <a:rPr lang="ko-KR" altLang="en-US" dirty="0"/>
              <a:t>대화형</a:t>
            </a:r>
            <a:r>
              <a:rPr lang="en-US" altLang="ko-KR" dirty="0"/>
              <a:t>(interactive) Python, 2001</a:t>
            </a:r>
            <a:r>
              <a:rPr lang="ko-KR" altLang="en-US" dirty="0"/>
              <a:t>년 </a:t>
            </a:r>
            <a:r>
              <a:rPr lang="en-US" altLang="ko-KR" dirty="0"/>
              <a:t>Fernando Perez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en-US" altLang="ko-KR" dirty="0"/>
              <a:t>Notebook: </a:t>
            </a:r>
            <a:r>
              <a:rPr lang="ko-KR" altLang="en-US" dirty="0"/>
              <a:t>하나의 대화형 환경에서 코드</a:t>
            </a:r>
            <a:r>
              <a:rPr lang="en-US" altLang="ko-KR" dirty="0"/>
              <a:t>, text, </a:t>
            </a:r>
            <a:r>
              <a:rPr lang="ko-KR" altLang="en-US" dirty="0"/>
              <a:t>수학식</a:t>
            </a:r>
            <a:r>
              <a:rPr lang="en-US" altLang="ko-KR" dirty="0"/>
              <a:t>, </a:t>
            </a:r>
            <a:r>
              <a:rPr lang="ko-KR" altLang="en-US" dirty="0"/>
              <a:t>도표를 통합한 그래픽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lvl="2"/>
            <a:r>
              <a:rPr lang="en-US" altLang="ko-KR" dirty="0"/>
              <a:t>Open source web app.</a:t>
            </a:r>
          </a:p>
          <a:p>
            <a:pPr lvl="2"/>
            <a:r>
              <a:rPr lang="ko-KR" altLang="en-US" dirty="0"/>
              <a:t>언어와 독립적인 </a:t>
            </a:r>
            <a:r>
              <a:rPr lang="en-US" altLang="ko-KR" dirty="0"/>
              <a:t>notebook, </a:t>
            </a:r>
            <a:r>
              <a:rPr lang="ko-KR" altLang="en-US" dirty="0"/>
              <a:t>다양한 커널과 연동</a:t>
            </a:r>
            <a:endParaRPr lang="en-US" altLang="ko-KR" dirty="0"/>
          </a:p>
          <a:p>
            <a:pPr lvl="2"/>
            <a:r>
              <a:rPr lang="en-US" altLang="ko-KR" dirty="0"/>
              <a:t>JSON format</a:t>
            </a:r>
          </a:p>
          <a:p>
            <a:pPr lvl="2"/>
            <a:r>
              <a:rPr lang="en-US" altLang="ko-KR" dirty="0"/>
              <a:t>http://jupyter.org/ </a:t>
            </a:r>
          </a:p>
        </p:txBody>
      </p:sp>
    </p:spTree>
    <p:extLst>
      <p:ext uri="{BB962C8B-B14F-4D97-AF65-F5344CB8AC3E}">
        <p14:creationId xmlns:p14="http://schemas.microsoft.com/office/powerpoint/2010/main" val="149740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(1)</a:t>
            </a:r>
            <a:r>
              <a:rPr lang="ko-KR" altLang="en-US" dirty="0"/>
              <a:t>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en-US" altLang="ko-KR" dirty="0"/>
              <a:t>Anaconda</a:t>
            </a:r>
          </a:p>
          <a:p>
            <a:pPr lvl="1"/>
            <a:r>
              <a:rPr lang="ko-KR" altLang="en-US" dirty="0"/>
              <a:t>통합</a:t>
            </a:r>
            <a:r>
              <a:rPr lang="en-US" altLang="ko-KR" dirty="0"/>
              <a:t>(all-in-one) </a:t>
            </a:r>
            <a:r>
              <a:rPr lang="ko-KR" altLang="en-US" dirty="0"/>
              <a:t>과학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en-US" altLang="ko-KR" dirty="0"/>
              <a:t>package </a:t>
            </a:r>
            <a:r>
              <a:rPr lang="ko-KR" altLang="en-US" dirty="0"/>
              <a:t>설치 및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배포판을</a:t>
            </a:r>
            <a:r>
              <a:rPr lang="ko-KR" altLang="en-US" dirty="0"/>
              <a:t> 관리하는 </a:t>
            </a:r>
            <a:r>
              <a:rPr lang="en-US" altLang="ko-KR" dirty="0"/>
              <a:t>package manager</a:t>
            </a:r>
          </a:p>
          <a:p>
            <a:pPr lvl="1"/>
            <a:r>
              <a:rPr lang="en-US" altLang="ko-KR" dirty="0"/>
              <a:t>https://www.anaconda.com/distribution/#download-section </a:t>
            </a:r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3.7 version</a:t>
            </a:r>
          </a:p>
          <a:p>
            <a:pPr lvl="2"/>
            <a:r>
              <a:rPr lang="en-US" altLang="ko-KR" dirty="0"/>
              <a:t>64-Bit (</a:t>
            </a:r>
            <a:r>
              <a:rPr lang="en-US" altLang="ko-KR" dirty="0" err="1"/>
              <a:t>UTagger</a:t>
            </a:r>
            <a:r>
              <a:rPr lang="en-US" altLang="ko-KR" dirty="0"/>
              <a:t>: 64-Bit</a:t>
            </a:r>
            <a:r>
              <a:rPr lang="ko-KR" altLang="en-US" dirty="0"/>
              <a:t>용으로 개발</a:t>
            </a:r>
            <a:r>
              <a:rPr lang="en-US" altLang="ko-KR" dirty="0"/>
              <a:t>, </a:t>
            </a:r>
            <a:r>
              <a:rPr lang="ko-KR" altLang="en-US" dirty="0"/>
              <a:t>컴퓨터도 </a:t>
            </a:r>
            <a:r>
              <a:rPr lang="en-US" altLang="ko-KR" dirty="0"/>
              <a:t>64-Bit)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D55D34-7C69-447C-9748-FCDE0565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" y="3068960"/>
            <a:ext cx="8892480" cy="305788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176059E-A8DB-4A70-B250-C183B2184536}"/>
              </a:ext>
            </a:extLst>
          </p:cNvPr>
          <p:cNvSpPr/>
          <p:nvPr/>
        </p:nvSpPr>
        <p:spPr bwMode="auto">
          <a:xfrm>
            <a:off x="899592" y="5214464"/>
            <a:ext cx="3024336" cy="389513"/>
          </a:xfrm>
          <a:prstGeom prst="ellipse">
            <a:avLst/>
          </a:prstGeom>
          <a:noFill/>
          <a:ln w="14351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tlCol="0" anchor="ctr">
            <a:spAutoFit/>
          </a:bodyPr>
          <a:lstStyle/>
          <a:p>
            <a:pPr algn="ctr" eaLnBrk="0" latinLnBrk="0" hangingPunct="0"/>
            <a:endParaRPr kumimoji="0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6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(2)</a:t>
            </a:r>
            <a:r>
              <a:rPr lang="ko-KR" altLang="en-US" dirty="0"/>
              <a:t>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8825D1-08BA-4448-8792-EFFA2341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5" y="1340767"/>
            <a:ext cx="3034068" cy="2363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1E30C-9E9B-4A29-BE98-72D52D6A3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957" y="1340768"/>
            <a:ext cx="3034067" cy="23647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22E9A1-8D87-4BA3-B842-3D61951E0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957" y="4208052"/>
            <a:ext cx="3049443" cy="236307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A94C16-BAEF-484D-9E3F-D42B93F19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485" y="4195261"/>
            <a:ext cx="3035026" cy="237141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F7B0A29-8073-48F0-BFDB-E269532F63E5}"/>
              </a:ext>
            </a:extLst>
          </p:cNvPr>
          <p:cNvSpPr/>
          <p:nvPr/>
        </p:nvSpPr>
        <p:spPr bwMode="auto">
          <a:xfrm>
            <a:off x="4196585" y="2420888"/>
            <a:ext cx="638340" cy="427202"/>
          </a:xfrm>
          <a:prstGeom prst="rightArrow">
            <a:avLst/>
          </a:prstGeom>
          <a:noFill/>
          <a:ln w="14351" algn="ctr">
            <a:solidFill>
              <a:srgbClr val="000000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tlCol="0" anchor="ctr">
            <a:spAutoFit/>
          </a:bodyPr>
          <a:lstStyle/>
          <a:p>
            <a:pPr algn="ctr" eaLnBrk="0" latinLnBrk="0" hangingPunct="0"/>
            <a:endParaRPr kumimoji="0" lang="ko-KR" altLang="en-US" sz="12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57AFB8B-3F47-49BA-9896-A319C73952B9}"/>
              </a:ext>
            </a:extLst>
          </p:cNvPr>
          <p:cNvSpPr/>
          <p:nvPr/>
        </p:nvSpPr>
        <p:spPr bwMode="auto">
          <a:xfrm>
            <a:off x="6275085" y="3703840"/>
            <a:ext cx="432048" cy="504212"/>
          </a:xfrm>
          <a:prstGeom prst="downArrow">
            <a:avLst/>
          </a:prstGeom>
          <a:noFill/>
          <a:ln w="14351" algn="ctr">
            <a:solidFill>
              <a:srgbClr val="000000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tlCol="0" anchor="ctr">
            <a:spAutoFit/>
          </a:bodyPr>
          <a:lstStyle/>
          <a:p>
            <a:pPr algn="ctr" eaLnBrk="0" latinLnBrk="0" hangingPunct="0"/>
            <a:endParaRPr kumimoji="0" lang="ko-KR" altLang="en-US" sz="1200" dirty="0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C17BB3D3-AA8A-49FB-9FEC-A651F4DD8C65}"/>
              </a:ext>
            </a:extLst>
          </p:cNvPr>
          <p:cNvSpPr/>
          <p:nvPr/>
        </p:nvSpPr>
        <p:spPr bwMode="auto">
          <a:xfrm>
            <a:off x="4196585" y="5157192"/>
            <a:ext cx="638340" cy="427202"/>
          </a:xfrm>
          <a:prstGeom prst="leftArrow">
            <a:avLst/>
          </a:prstGeom>
          <a:noFill/>
          <a:ln w="14351" algn="ctr">
            <a:solidFill>
              <a:srgbClr val="000000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tlCol="0" anchor="ctr">
            <a:spAutoFit/>
          </a:bodyPr>
          <a:lstStyle/>
          <a:p>
            <a:pPr algn="ctr" eaLnBrk="0" latinLnBrk="0" hangingPunct="0"/>
            <a:endParaRPr kumimoji="0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29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(3)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71EC99-8F67-492C-A9DD-9568823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838200"/>
            <a:ext cx="8724900" cy="5470525"/>
          </a:xfrm>
        </p:spPr>
        <p:txBody>
          <a:bodyPr/>
          <a:lstStyle/>
          <a:p>
            <a:r>
              <a:rPr lang="ko-KR" altLang="en-US" dirty="0"/>
              <a:t>참고 사이트</a:t>
            </a:r>
            <a:endParaRPr lang="en-US" altLang="ko-KR" dirty="0"/>
          </a:p>
          <a:p>
            <a:pPr lvl="1"/>
            <a:r>
              <a:rPr lang="en-US" altLang="ko-KR" dirty="0"/>
              <a:t>Continuum Analytics' website: </a:t>
            </a:r>
            <a:r>
              <a:rPr lang="en-US" altLang="ko-KR" dirty="0">
                <a:hlinkClick r:id="rId3"/>
              </a:rPr>
              <a:t>http://continuum.io/</a:t>
            </a:r>
            <a:endParaRPr lang="en-US" altLang="ko-KR" dirty="0"/>
          </a:p>
          <a:p>
            <a:pPr lvl="1"/>
            <a:r>
              <a:rPr lang="en-US" altLang="ko-KR" dirty="0"/>
              <a:t>Anaconda main page: </a:t>
            </a:r>
            <a:r>
              <a:rPr lang="en-US" altLang="ko-KR" dirty="0">
                <a:hlinkClick r:id="rId4"/>
              </a:rPr>
              <a:t>https://store.continuum.io/cshop/anaconda/</a:t>
            </a:r>
            <a:endParaRPr lang="en-US" altLang="ko-KR" dirty="0"/>
          </a:p>
          <a:p>
            <a:pPr lvl="1"/>
            <a:r>
              <a:rPr lang="en-US" altLang="ko-KR" dirty="0"/>
              <a:t>Anaconda downloads: </a:t>
            </a:r>
            <a:r>
              <a:rPr lang="en-US" altLang="ko-KR" dirty="0">
                <a:hlinkClick r:id="rId5"/>
              </a:rPr>
              <a:t>http://continuum.io/downloads</a:t>
            </a:r>
            <a:endParaRPr lang="en-US" altLang="ko-KR" dirty="0"/>
          </a:p>
          <a:p>
            <a:pPr lvl="1"/>
            <a:r>
              <a:rPr lang="en-US" altLang="ko-KR" dirty="0"/>
              <a:t>List of Anaconda packages: </a:t>
            </a:r>
            <a:r>
              <a:rPr lang="en-US" altLang="ko-KR" dirty="0">
                <a:hlinkClick r:id="rId6"/>
              </a:rPr>
              <a:t>http://docs.continuum.io/anaconda/pkg-docs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main page: </a:t>
            </a:r>
            <a:r>
              <a:rPr lang="en-US" altLang="ko-KR" dirty="0">
                <a:hlinkClick r:id="rId7"/>
              </a:rPr>
              <a:t>http://conda.io/</a:t>
            </a:r>
            <a:endParaRPr lang="en-US" altLang="ko-KR" dirty="0"/>
          </a:p>
          <a:p>
            <a:pPr lvl="1"/>
            <a:r>
              <a:rPr lang="en-US" altLang="ko-KR" dirty="0"/>
              <a:t>Anaconda mailing list: </a:t>
            </a:r>
            <a:r>
              <a:rPr lang="en-US" altLang="ko-KR" dirty="0">
                <a:hlinkClick r:id="rId8"/>
              </a:rPr>
              <a:t>https://groups.google.com/a/continuum.io/forum/#!forum/anaconda</a:t>
            </a:r>
            <a:endParaRPr lang="en-US" altLang="ko-KR" dirty="0"/>
          </a:p>
          <a:p>
            <a:pPr lvl="1"/>
            <a:r>
              <a:rPr lang="en-US" altLang="ko-KR" dirty="0"/>
              <a:t>Continuum Analytics Twitter account at </a:t>
            </a:r>
            <a:r>
              <a:rPr lang="en-US" altLang="ko-KR" dirty="0">
                <a:hlinkClick r:id="rId9"/>
              </a:rPr>
              <a:t>https://twitter.com/ContinuumIO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FAQ: </a:t>
            </a:r>
            <a:r>
              <a:rPr lang="en-US" altLang="ko-KR" dirty="0">
                <a:hlinkClick r:id="rId10"/>
              </a:rPr>
              <a:t>http://conda.pydata.org/docs/faq.html</a:t>
            </a:r>
            <a:endParaRPr lang="en-US" altLang="ko-KR" dirty="0"/>
          </a:p>
          <a:p>
            <a:pPr lvl="1"/>
            <a:r>
              <a:rPr lang="en-US" altLang="ko-KR" dirty="0"/>
              <a:t>Curated list of Python packages at </a:t>
            </a:r>
            <a:r>
              <a:rPr lang="en-US" altLang="ko-KR" dirty="0">
                <a:hlinkClick r:id="rId11"/>
              </a:rPr>
              <a:t>http://awesome-python.com/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2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1634</Words>
  <Application>Microsoft Office PowerPoint</Application>
  <PresentationFormat>화면 슬라이드 쇼(4:3)</PresentationFormat>
  <Paragraphs>307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-apple-system</vt:lpstr>
      <vt:lpstr>Nanum Gothic</vt:lpstr>
      <vt:lpstr>나눔고딕</vt:lpstr>
      <vt:lpstr>맑은 고딕</vt:lpstr>
      <vt:lpstr>Arial</vt:lpstr>
      <vt:lpstr>Wingdings</vt:lpstr>
      <vt:lpstr>Office 테마</vt:lpstr>
      <vt:lpstr>교재 &amp; 부교재 소개</vt:lpstr>
      <vt:lpstr>강의계획표</vt:lpstr>
      <vt:lpstr>성적 평가</vt:lpstr>
      <vt:lpstr>강의자료</vt:lpstr>
      <vt:lpstr>교육 및 실습환경</vt:lpstr>
      <vt:lpstr>IPython &amp; notebook</vt:lpstr>
      <vt:lpstr>Anaconda (1) </vt:lpstr>
      <vt:lpstr>Anaconda (2) </vt:lpstr>
      <vt:lpstr>Anaconda (3)</vt:lpstr>
      <vt:lpstr>Anaconda (4)</vt:lpstr>
      <vt:lpstr>Jupyter notebook(1)</vt:lpstr>
      <vt:lpstr>Jupyter notebook(2)</vt:lpstr>
      <vt:lpstr>Jupyter notebook(3)</vt:lpstr>
      <vt:lpstr>Jupyter notebook(4)</vt:lpstr>
      <vt:lpstr>Jupyter notebook(5)</vt:lpstr>
      <vt:lpstr>Jupyter notebook(6)</vt:lpstr>
      <vt:lpstr>Jupyter notebook(7)</vt:lpstr>
      <vt:lpstr>Jupyter notebook(8)</vt:lpstr>
      <vt:lpstr>Jupyter notebook(9)</vt:lpstr>
      <vt:lpstr>Python (1)</vt:lpstr>
      <vt:lpstr>Python (2)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옥철영</cp:lastModifiedBy>
  <cp:revision>309</cp:revision>
  <dcterms:created xsi:type="dcterms:W3CDTF">2012-08-06T11:28:05Z</dcterms:created>
  <dcterms:modified xsi:type="dcterms:W3CDTF">2023-03-02T00:44:09Z</dcterms:modified>
</cp:coreProperties>
</file>