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6" r:id="rId2"/>
    <p:sldId id="256" r:id="rId3"/>
    <p:sldId id="412" r:id="rId4"/>
    <p:sldId id="744" r:id="rId5"/>
    <p:sldId id="745" r:id="rId6"/>
    <p:sldId id="746" r:id="rId7"/>
    <p:sldId id="747" r:id="rId8"/>
    <p:sldId id="748" r:id="rId9"/>
    <p:sldId id="749" r:id="rId10"/>
    <p:sldId id="751" r:id="rId11"/>
    <p:sldId id="750" r:id="rId12"/>
    <p:sldId id="752" r:id="rId13"/>
    <p:sldId id="753" r:id="rId14"/>
    <p:sldId id="743" r:id="rId1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44A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2" autoAdjust="0"/>
    <p:restoredTop sz="99899" autoAdjust="0"/>
  </p:normalViewPr>
  <p:slideViewPr>
    <p:cSldViewPr>
      <p:cViewPr varScale="1">
        <p:scale>
          <a:sx n="121" d="100"/>
          <a:sy n="121" d="100"/>
        </p:scale>
        <p:origin x="11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1176"/>
          </a:xfrm>
          <a:prstGeom prst="rect">
            <a:avLst/>
          </a:prstGeom>
        </p:spPr>
        <p:txBody>
          <a:bodyPr vert="horz" lIns="91449" tIns="45724" rIns="91449" bIns="4572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9" y="0"/>
            <a:ext cx="3076575" cy="511176"/>
          </a:xfrm>
          <a:prstGeom prst="rect">
            <a:avLst/>
          </a:prstGeom>
        </p:spPr>
        <p:txBody>
          <a:bodyPr vert="horz" lIns="91449" tIns="45724" rIns="91449" bIns="45724" rtlCol="0"/>
          <a:lstStyle>
            <a:lvl1pPr algn="r">
              <a:defRPr sz="1200"/>
            </a:lvl1pPr>
          </a:lstStyle>
          <a:p>
            <a:fld id="{FAD56397-96EB-4B9B-B73E-B0DE894BA706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6575" cy="511176"/>
          </a:xfrm>
          <a:prstGeom prst="rect">
            <a:avLst/>
          </a:prstGeom>
        </p:spPr>
        <p:txBody>
          <a:bodyPr vert="horz" lIns="91449" tIns="45724" rIns="91449" bIns="4572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9" y="9721852"/>
            <a:ext cx="3076575" cy="511176"/>
          </a:xfrm>
          <a:prstGeom prst="rect">
            <a:avLst/>
          </a:prstGeom>
        </p:spPr>
        <p:txBody>
          <a:bodyPr vert="horz" lIns="91449" tIns="45724" rIns="91449" bIns="45724" rtlCol="0" anchor="b"/>
          <a:lstStyle>
            <a:lvl1pPr algn="r">
              <a:defRPr sz="1200"/>
            </a:lvl1pPr>
          </a:lstStyle>
          <a:p>
            <a:fld id="{785EE255-EB82-498D-BBDB-CD68D295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6363" cy="511731"/>
          </a:xfrm>
          <a:prstGeom prst="rect">
            <a:avLst/>
          </a:prstGeom>
        </p:spPr>
        <p:txBody>
          <a:bodyPr vert="horz" lIns="99058" tIns="49528" rIns="99058" bIns="49528" rtlCol="0"/>
          <a:lstStyle>
            <a:lvl1pPr algn="l">
              <a:defRPr sz="14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7" y="3"/>
            <a:ext cx="3076363" cy="511731"/>
          </a:xfrm>
          <a:prstGeom prst="rect">
            <a:avLst/>
          </a:prstGeom>
        </p:spPr>
        <p:txBody>
          <a:bodyPr vert="horz" lIns="99058" tIns="49528" rIns="99058" bIns="49528" rtlCol="0"/>
          <a:lstStyle>
            <a:lvl1pPr algn="r">
              <a:defRPr sz="1400"/>
            </a:lvl1pPr>
          </a:lstStyle>
          <a:p>
            <a:fld id="{8138FCCD-07B7-47B0-A7AA-A03D63EC9D3F}" type="datetimeFigureOut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8" tIns="49528" rIns="99058" bIns="495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5"/>
          </a:xfrm>
          <a:prstGeom prst="rect">
            <a:avLst/>
          </a:prstGeom>
        </p:spPr>
        <p:txBody>
          <a:bodyPr vert="horz" lIns="99058" tIns="49528" rIns="99058" bIns="4952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721109"/>
            <a:ext cx="3076363" cy="511731"/>
          </a:xfrm>
          <a:prstGeom prst="rect">
            <a:avLst/>
          </a:prstGeom>
        </p:spPr>
        <p:txBody>
          <a:bodyPr vert="horz" lIns="99058" tIns="49528" rIns="99058" bIns="49528" rtlCol="0" anchor="b"/>
          <a:lstStyle>
            <a:lvl1pPr algn="l">
              <a:defRPr sz="14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7" y="9721109"/>
            <a:ext cx="3076363" cy="511731"/>
          </a:xfrm>
          <a:prstGeom prst="rect">
            <a:avLst/>
          </a:prstGeom>
        </p:spPr>
        <p:txBody>
          <a:bodyPr vert="horz" lIns="99058" tIns="49528" rIns="99058" bIns="49528" rtlCol="0" anchor="b"/>
          <a:lstStyle>
            <a:lvl1pPr algn="r">
              <a:defRPr sz="1400"/>
            </a:lvl1pPr>
          </a:lstStyle>
          <a:p>
            <a:fld id="{206250C4-0E9A-42DD-85A1-087716A7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8548-2AE3-4A18-97F8-F16172C6D8A6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9E9B-9E1D-433F-932E-1516EC46DB84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7AC-CDC9-47C5-AB38-E98BC26E85BC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v"/>
              <a:defRPr sz="2000"/>
            </a:lvl1pPr>
            <a:lvl2pPr>
              <a:buFont typeface="Wingdings" pitchFamily="2" charset="2"/>
              <a:buChar char="§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18B7-D205-4519-B17C-7F09B0F2A7AB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C38C-6F9D-40AC-9817-BBF8B947505A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03D-A8ED-4BB9-930B-38B2C9DF687C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B12E-C981-4934-8B74-4C0F1A9C1811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67DE-6F7F-4F75-BABA-042168BCACF0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40E-D232-4C67-A653-9DDF46CDFB54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A844-F117-4C4F-B40E-CAB48031C8FD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25BC-1F87-4813-9432-D4470FAB3EA7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9C91-7CF8-41ED-AB9E-1EB14909C8EE}" type="datetime1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kaggle.com/datasets/kumarajarshi/life-expectancy-wh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colab.research.google.com/drive/1jB-Cnzgd30hzNPhIggXN-s8QG8dgsUU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colab.research.google.com/drive/1jB-Cnzgd30hzNPhIggXN-s8QG8dgsUU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강의계획표</a:t>
            </a:r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18168701"/>
              </p:ext>
            </p:extLst>
          </p:nvPr>
        </p:nvGraphicFramePr>
        <p:xfrm>
          <a:off x="575555" y="1052736"/>
          <a:ext cx="7992889" cy="5400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4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해당 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주제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장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장</a:t>
                      </a:r>
                      <a:r>
                        <a:rPr lang="en-US" altLang="ko-KR" sz="1300" dirty="0"/>
                        <a:t>, 3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머신러닝이란</a:t>
                      </a:r>
                      <a:endParaRPr lang="ko-KR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장</a:t>
                      </a:r>
                      <a:r>
                        <a:rPr lang="en-US" altLang="ko-KR" sz="1300" dirty="0"/>
                        <a:t>, 3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머신러닝을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위한 기초지식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구현을 위한 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선형 회귀로 이해하는 지도학습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분류와 군집화로 이해하는 지도 학습과 비지도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다양한 </a:t>
                      </a:r>
                      <a:r>
                        <a:rPr lang="ko-KR" alt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기법들 다항 회귀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결정 트리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SVM</a:t>
                      </a:r>
                      <a:endParaRPr lang="ko-KR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인공 신경망 기초 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문제와 돌파구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중간고사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고급 인공 신경망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10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신경망 부흥의 시작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합성곱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신경망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순환 신경망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차원축소와 </a:t>
                      </a:r>
                      <a:r>
                        <a:rPr lang="ko-KR" alt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매니폴드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13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12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오토인코더와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잠재표현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13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인공지능의 현재와 미래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보강주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기말고사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40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DCC17-BA9A-4C7D-B50D-51A7CF2F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 err="1"/>
              <a:t>다변량</a:t>
            </a:r>
            <a:r>
              <a:rPr lang="ko-KR" altLang="en-US" dirty="0"/>
              <a:t>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DD1B7A-64C7-4B31-A188-0442717A1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다변량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multivariate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선형회귀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입력에 사용되는 특징이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식사량과 운동량에 따른 건강위험도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DD1B7A-64C7-4B31-A188-0442717A1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53E0C0ED-F38B-4B37-A280-4770DD597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23" r="898"/>
          <a:stretch/>
        </p:blipFill>
        <p:spPr>
          <a:xfrm>
            <a:off x="1247200" y="3212976"/>
            <a:ext cx="6859932" cy="2832238"/>
          </a:xfrm>
          <a:prstGeom prst="rect">
            <a:avLst/>
          </a:prstGeom>
        </p:spPr>
      </p:pic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88D933C3-9E78-4CC0-AA72-0855E5A1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C8BD01-9C6A-49CC-8420-82771AD55F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4" t="17722" r="3461" b="18304"/>
          <a:stretch/>
        </p:blipFill>
        <p:spPr>
          <a:xfrm>
            <a:off x="1475656" y="2204864"/>
            <a:ext cx="3168352" cy="3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8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DCC17-BA9A-4C7D-B50D-51A7CF2F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 err="1"/>
              <a:t>다변량</a:t>
            </a:r>
            <a:r>
              <a:rPr lang="ko-KR" altLang="en-US" dirty="0"/>
              <a:t>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DD1B7A-64C7-4B31-A188-0442717A1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다변량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multivariate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선형회귀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차원 공간의 </a:t>
                </a:r>
                <a:r>
                  <a:rPr lang="ko-KR" alt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초평면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hyperplane</a:t>
                </a:r>
              </a:p>
              <a:p>
                <a:pPr lvl="1"/>
                <a:endParaRPr lang="en-US" altLang="ko-KR" baseline="30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endParaRPr lang="en-US" altLang="ko-KR" baseline="30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endParaRPr lang="en-US" altLang="ko-KR" baseline="30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endParaRPr lang="en-US" altLang="ko-KR" baseline="30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altLang="ko-KR" dirty="0"/>
                  <a:t>Instance</a:t>
                </a:r>
                <a:r>
                  <a:rPr lang="ko-KR" altLang="en-US" dirty="0"/>
                  <a:t>수가</a:t>
                </a:r>
                <a:r>
                  <a:rPr lang="en-US" altLang="ko-KR" dirty="0"/>
                  <a:t> </a:t>
                </a:r>
                <a:r>
                  <a:rPr lang="en-US" altLang="ko-KR" i="1" dirty="0"/>
                  <a:t>m</a:t>
                </a:r>
                <a:r>
                  <a:rPr lang="en-US" altLang="ko-KR" dirty="0"/>
                  <a:t>, </a:t>
                </a:r>
                <a:r>
                  <a:rPr lang="en-US" altLang="ko-KR" i="1" dirty="0" err="1"/>
                  <a:t>i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err="1"/>
                  <a:t>평균제곱오차</a:t>
                </a:r>
                <a:r>
                  <a:rPr lang="ko-KR" altLang="en-US" dirty="0"/>
                  <a:t>                                          가 최소가 되는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찾음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DD1B7A-64C7-4B31-A188-0442717A1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572" r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C9C1E7B-0E14-4CF6-939E-B44967D463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2" t="17998" r="2399" b="28011"/>
          <a:stretch/>
        </p:blipFill>
        <p:spPr>
          <a:xfrm>
            <a:off x="1277784" y="1947752"/>
            <a:ext cx="3520640" cy="352064"/>
          </a:xfrm>
          <a:prstGeom prst="rect">
            <a:avLst/>
          </a:prstGeom>
        </p:spPr>
      </p:pic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88D933C3-9E78-4CC0-AA72-0855E5A1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0688EF-17D8-4D7E-ABB2-C5365BFDF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00" y="2352868"/>
            <a:ext cx="4205739" cy="352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EB815A-1F07-4FD3-8B1A-E2984D4F00FF}"/>
                  </a:ext>
                </a:extLst>
              </p:cNvPr>
              <p:cNvSpPr txBox="1"/>
              <p:nvPr/>
            </p:nvSpPr>
            <p:spPr>
              <a:xfrm>
                <a:off x="1547664" y="3212976"/>
                <a:ext cx="2939779" cy="434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⋅⋅⋅,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EB815A-1F07-4FD3-8B1A-E2984D4F0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212976"/>
                <a:ext cx="2939779" cy="434991"/>
              </a:xfrm>
              <a:prstGeom prst="rect">
                <a:avLst/>
              </a:prstGeom>
              <a:blipFill>
                <a:blip r:embed="rId5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C98B4734-1958-49A3-8829-3236BE38C9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2" t="18593" r="2424" b="8500"/>
          <a:stretch/>
        </p:blipFill>
        <p:spPr>
          <a:xfrm>
            <a:off x="2771800" y="3717032"/>
            <a:ext cx="3193956" cy="5260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EA4DFAD-DB8E-4AD2-9B62-249D6B5314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5" t="14689" r="3054" b="15206"/>
          <a:stretch/>
        </p:blipFill>
        <p:spPr>
          <a:xfrm>
            <a:off x="1547664" y="4355634"/>
            <a:ext cx="4086304" cy="6630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FE0416-7332-46D9-A03D-4DF1C30AD4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69" t="24908" r="5514" b="15807"/>
          <a:stretch/>
        </p:blipFill>
        <p:spPr>
          <a:xfrm>
            <a:off x="1558608" y="5339826"/>
            <a:ext cx="1872209" cy="3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DCC17-BA9A-4C7D-B50D-51A7CF2F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다변량</a:t>
            </a:r>
            <a:r>
              <a:rPr lang="ko-KR" altLang="en-US" dirty="0"/>
              <a:t> 데이터 특징들 사이의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D1B7A-64C7-4B31-A188-0442717A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>
                <a:hlinkClick r:id="rId2"/>
              </a:rPr>
              <a:t>https://www.kaggle.com/datasets/kumarajarshi/life-expectancy-who</a:t>
            </a:r>
            <a:endParaRPr lang="en-US" altLang="ko-KR" dirty="0"/>
          </a:p>
          <a:p>
            <a:r>
              <a:rPr lang="ko-KR" altLang="en-US" dirty="0"/>
              <a:t>데이터 크기와 </a:t>
            </a:r>
            <a:r>
              <a:rPr lang="ko-KR" altLang="en-US" dirty="0" err="1"/>
              <a:t>결손값</a:t>
            </a:r>
            <a:r>
              <a:rPr lang="ko-KR" altLang="en-US" dirty="0"/>
              <a:t> 확인</a:t>
            </a:r>
            <a:r>
              <a:rPr lang="en-US" altLang="ko-KR" dirty="0"/>
              <a:t>: shape(), </a:t>
            </a:r>
            <a:r>
              <a:rPr lang="en-US" altLang="ko-KR" dirty="0" err="1"/>
              <a:t>isnull</a:t>
            </a:r>
            <a:r>
              <a:rPr lang="en-US" altLang="ko-KR" dirty="0"/>
              <a:t>()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상관행렬</a:t>
            </a:r>
            <a:r>
              <a:rPr lang="en-US" altLang="ko-KR" baseline="30000" dirty="0">
                <a:solidFill>
                  <a:srgbClr val="FF0000"/>
                </a:solidFill>
              </a:rPr>
              <a:t>correlation matrix</a:t>
            </a:r>
            <a:endParaRPr lang="en-US" altLang="ko-KR" dirty="0"/>
          </a:p>
          <a:p>
            <a:pPr lvl="1"/>
            <a:r>
              <a:rPr lang="ko-KR" altLang="en-US" dirty="0"/>
              <a:t>데이터 속성</a:t>
            </a:r>
            <a:r>
              <a:rPr lang="en-US" altLang="ko-KR" dirty="0"/>
              <a:t>(</a:t>
            </a:r>
            <a:r>
              <a:rPr lang="ko-KR" altLang="en-US" dirty="0"/>
              <a:t>자질</a:t>
            </a:r>
            <a:r>
              <a:rPr lang="en-US" altLang="ko-KR" dirty="0"/>
              <a:t>)</a:t>
            </a:r>
            <a:r>
              <a:rPr lang="ko-KR" altLang="en-US" dirty="0"/>
              <a:t>간의 상관관계 파악</a:t>
            </a:r>
            <a:r>
              <a:rPr lang="en-US" altLang="ko-KR" dirty="0"/>
              <a:t>: </a:t>
            </a:r>
            <a:r>
              <a:rPr lang="en-US" altLang="ko-KR" dirty="0" err="1"/>
              <a:t>corr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Pearson </a:t>
            </a:r>
            <a:r>
              <a:rPr lang="ko-KR" altLang="en-US" dirty="0"/>
              <a:t>상관계수</a:t>
            </a:r>
            <a:r>
              <a:rPr lang="en-US" altLang="ko-KR" dirty="0"/>
              <a:t>(</a:t>
            </a:r>
            <a:r>
              <a:rPr lang="ko-KR" altLang="en-US" dirty="0" err="1"/>
              <a:t>위키참조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상관관계</a:t>
            </a:r>
            <a:r>
              <a:rPr lang="en-US" altLang="ko-KR" dirty="0"/>
              <a:t> </a:t>
            </a:r>
            <a:r>
              <a:rPr lang="ko-KR" altLang="en-US" dirty="0"/>
              <a:t>도식화</a:t>
            </a:r>
            <a:endParaRPr lang="en-US" altLang="ko-KR" dirty="0"/>
          </a:p>
          <a:p>
            <a:pPr lvl="1"/>
            <a:r>
              <a:rPr lang="en-US" altLang="ko-KR" dirty="0"/>
              <a:t>seaborn </a:t>
            </a:r>
            <a:r>
              <a:rPr lang="ko-KR" altLang="en-US" dirty="0"/>
              <a:t>라이브러리의 </a:t>
            </a:r>
            <a:r>
              <a:rPr lang="en-US" altLang="ko-KR" dirty="0"/>
              <a:t>heatmap()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 err="1"/>
              <a:t>pairplot</a:t>
            </a:r>
            <a:r>
              <a:rPr lang="en-US" altLang="ko-KR" dirty="0"/>
              <a:t>()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88D933C3-9E78-4CC0-AA72-0855E5A1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563272-9F22-432D-9153-5D8160439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80" y="2996952"/>
            <a:ext cx="5184576" cy="23905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D34417-5FF9-4966-AAA2-286D13BDA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2726729"/>
            <a:ext cx="32194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1466C-B473-40B5-95CF-5771E8B7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program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A83E8-8289-49FF-B2F3-6AA2A444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성능개선</a:t>
            </a:r>
            <a:endParaRPr lang="en-US" altLang="ko-KR" dirty="0"/>
          </a:p>
          <a:p>
            <a:pPr lvl="1"/>
            <a:r>
              <a:rPr lang="ko-KR" altLang="en-US" dirty="0"/>
              <a:t>데이터 분리</a:t>
            </a:r>
            <a:r>
              <a:rPr lang="en-US" altLang="ko-KR" dirty="0"/>
              <a:t>(</a:t>
            </a:r>
            <a:r>
              <a:rPr lang="ko-KR" altLang="en-US" dirty="0"/>
              <a:t>훈련용</a:t>
            </a:r>
            <a:r>
              <a:rPr lang="en-US" altLang="ko-KR" dirty="0"/>
              <a:t>, </a:t>
            </a:r>
            <a:r>
              <a:rPr lang="ko-KR" altLang="en-US" dirty="0"/>
              <a:t>검증용</a:t>
            </a:r>
            <a:r>
              <a:rPr lang="en-US" altLang="ko-KR" dirty="0"/>
              <a:t>, </a:t>
            </a:r>
            <a:r>
              <a:rPr lang="ko-KR" altLang="en-US" dirty="0"/>
              <a:t>테스트용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데이터의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정규화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normalization  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데이터의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표준화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standardization</a:t>
            </a:r>
            <a:endParaRPr lang="en-US" altLang="ko-KR" dirty="0">
              <a:hlinkClick r:id="rId2"/>
            </a:endParaRPr>
          </a:p>
          <a:p>
            <a:pPr lvl="1"/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https://colab.research.google.com/drive/1jB-Cnzgd30hzNPhIggXN-s8QG8dgsUUc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3AE5C-B91E-4409-A29D-4B2516F1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78928A-C073-4336-A774-9F7F76927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1" t="14046" r="5514" b="12461"/>
          <a:stretch/>
        </p:blipFill>
        <p:spPr>
          <a:xfrm>
            <a:off x="4491497" y="2203950"/>
            <a:ext cx="1512168" cy="4568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28F54B-80AA-4172-987B-CF108749B8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" t="24396" r="7071" b="13093"/>
          <a:stretch/>
        </p:blipFill>
        <p:spPr>
          <a:xfrm>
            <a:off x="4491497" y="2876800"/>
            <a:ext cx="1126591" cy="4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8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4D45C-3B66-4D42-8FFD-61D3E401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mic Sans MS" panose="030F0702030302020204" pitchFamily="66" charset="0"/>
              </a:rPr>
              <a:t>Scikit-Learn 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0DF43-DED5-4ED3-BC15-2809C5A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9B3932-550D-478A-A909-E2BA541C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ECA4B-68BF-44C0-8B58-213A36B3C9B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2050" name="Picture 2" descr="Scikit - Learn Cheat Sheet: Python Machine Learning | Intellipaat">
            <a:extLst>
              <a:ext uri="{FF2B5EF4-FFF2-40B4-BE49-F238E27FC236}">
                <a16:creationId xmlns:a16="http://schemas.microsoft.com/office/drawing/2014/main" id="{457B95C8-E8A0-459A-8BA7-7E8A32E71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1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28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4</a:t>
            </a:r>
            <a:r>
              <a:rPr lang="ko-KR" altLang="en-US" sz="3200" b="1" dirty="0">
                <a:latin typeface="+mj-ea"/>
                <a:ea typeface="+mj-ea"/>
              </a:rPr>
              <a:t>장 지도학습</a:t>
            </a:r>
            <a:r>
              <a:rPr lang="en-US" altLang="ko-KR" sz="3200" b="1" dirty="0">
                <a:latin typeface="+mj-ea"/>
                <a:ea typeface="+mj-ea"/>
              </a:rPr>
              <a:t>-</a:t>
            </a:r>
            <a:r>
              <a:rPr lang="ko-KR" altLang="en-US" sz="3200" b="1" dirty="0">
                <a:latin typeface="+mj-ea"/>
                <a:ea typeface="+mj-ea"/>
              </a:rPr>
              <a:t>선형회귀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  <a:ea typeface="HY견고딕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00" cy="1991072"/>
          </a:xfrm>
        </p:spPr>
        <p:txBody>
          <a:bodyPr>
            <a:noAutofit/>
          </a:bodyPr>
          <a:lstStyle/>
          <a:p>
            <a:pPr marL="342891" lvl="1" indent="-342891" algn="l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  <a:defRPr/>
            </a:pPr>
            <a:r>
              <a:rPr lang="ko-KR" altLang="en-US" sz="1800" spc="-100" dirty="0">
                <a:solidFill>
                  <a:schemeClr val="tx1"/>
                </a:solidFill>
              </a:rPr>
              <a:t>회귀 분석이란 무엇인가</a:t>
            </a:r>
            <a:r>
              <a:rPr lang="en-US" altLang="ko-KR" sz="1800" spc="-100" dirty="0">
                <a:solidFill>
                  <a:schemeClr val="tx1"/>
                </a:solidFill>
              </a:rPr>
              <a:t>.</a:t>
            </a:r>
          </a:p>
          <a:p>
            <a:pPr marL="342891" lvl="1" indent="-342891" algn="l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  <a:defRPr/>
            </a:pPr>
            <a:r>
              <a:rPr lang="ko-KR" altLang="en-US" sz="1800" spc="-100" dirty="0">
                <a:solidFill>
                  <a:schemeClr val="tx1"/>
                </a:solidFill>
              </a:rPr>
              <a:t>회귀 분석은 </a:t>
            </a:r>
            <a:r>
              <a:rPr lang="ko-KR" altLang="en-US" sz="1800" spc="-100" dirty="0" err="1">
                <a:solidFill>
                  <a:schemeClr val="tx1"/>
                </a:solidFill>
              </a:rPr>
              <a:t>머신러닝의</a:t>
            </a:r>
            <a:r>
              <a:rPr lang="ko-KR" altLang="en-US" sz="1800" spc="-100" dirty="0">
                <a:solidFill>
                  <a:schemeClr val="tx1"/>
                </a:solidFill>
              </a:rPr>
              <a:t> 범주에 들어가는가</a:t>
            </a:r>
            <a:r>
              <a:rPr lang="en-US" altLang="ko-KR" sz="1800" spc="-100" dirty="0">
                <a:solidFill>
                  <a:schemeClr val="tx1"/>
                </a:solidFill>
              </a:rPr>
              <a:t>.</a:t>
            </a:r>
          </a:p>
          <a:p>
            <a:pPr marL="342891" lvl="1" indent="-342891" algn="l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  <a:defRPr/>
            </a:pPr>
            <a:r>
              <a:rPr lang="ko-KR" altLang="en-US" sz="1800" spc="-100" dirty="0">
                <a:solidFill>
                  <a:schemeClr val="tx1"/>
                </a:solidFill>
              </a:rPr>
              <a:t>회귀 분석은 어떻게 동작하며 구현 방법은 어떤 것이 있는가</a:t>
            </a:r>
            <a:r>
              <a:rPr lang="en-US" altLang="ko-KR" sz="1800" spc="-100" dirty="0">
                <a:solidFill>
                  <a:schemeClr val="tx1"/>
                </a:solidFill>
              </a:rPr>
              <a:t>.</a:t>
            </a:r>
          </a:p>
          <a:p>
            <a:pPr marL="342891" lvl="1" indent="-342891" algn="l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  <a:defRPr/>
            </a:pPr>
            <a:r>
              <a:rPr lang="ko-KR" altLang="en-US" sz="1800" spc="-100" dirty="0">
                <a:solidFill>
                  <a:schemeClr val="tx1"/>
                </a:solidFill>
              </a:rPr>
              <a:t>학습에 사용되는 데이터는 어떻게 정제할 수 있는가</a:t>
            </a:r>
            <a:r>
              <a:rPr lang="en-US" altLang="ko-KR" sz="1800" spc="-100" dirty="0">
                <a:solidFill>
                  <a:schemeClr val="tx1"/>
                </a:solidFill>
              </a:rPr>
              <a:t>.</a:t>
            </a:r>
          </a:p>
          <a:p>
            <a:pPr marL="342891" lvl="1" indent="-342891" algn="l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  <a:defRPr/>
            </a:pPr>
            <a:r>
              <a:rPr lang="en-US" altLang="ko-KR" sz="1800" spc="-100" dirty="0">
                <a:solidFill>
                  <a:srgbClr val="0000FF"/>
                </a:solidFill>
              </a:rPr>
              <a:t>Scikit-learn </a:t>
            </a:r>
            <a:r>
              <a:rPr lang="ko-KR" altLang="en-US" sz="1800" spc="-100" dirty="0">
                <a:solidFill>
                  <a:srgbClr val="0000FF"/>
                </a:solidFill>
              </a:rPr>
              <a:t>라이브러리를 이용한 기계학습</a:t>
            </a:r>
            <a:endParaRPr lang="en-US" altLang="ko-KR" sz="1800" spc="-100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9A11B5-A974-44BD-A632-EDE65244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선형회귀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회귀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regression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</a:p>
              <a:p>
                <a:pPr lvl="1"/>
                <a:r>
                  <a:rPr lang="ko-KR" altLang="en-US" dirty="0"/>
                  <a:t>통계학에서 처음 사용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회귀분석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관측된 데이터를 통해 독립변수</a:t>
                </a:r>
                <a:r>
                  <a:rPr lang="en-US" altLang="ko-KR" baseline="30000" dirty="0"/>
                  <a:t>independent variable</a:t>
                </a:r>
                <a:r>
                  <a:rPr lang="ko-KR" altLang="en-US" dirty="0"/>
                  <a:t>와 종속변수</a:t>
                </a:r>
                <a:r>
                  <a:rPr lang="en-US" altLang="ko-KR" baseline="30000" dirty="0"/>
                  <a:t> dependent variable</a:t>
                </a:r>
                <a:r>
                  <a:rPr lang="ko-KR" altLang="en-US" dirty="0"/>
                  <a:t> 사이의 숨어있는 관계를 추정하는 일</a:t>
                </a:r>
                <a:endParaRPr lang="en-US" altLang="ko-KR" dirty="0"/>
              </a:p>
              <a:p>
                <a:r>
                  <a:rPr lang="ko-KR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선형 회귀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linear regression</a:t>
                </a:r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에서 입력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에 대응되는 실수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들이 주어지고 추정치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가 가진 오차를 측정하고</a:t>
                </a:r>
                <a:r>
                  <a:rPr lang="en-US" altLang="ko-KR" dirty="0"/>
                  <a:t>,</a:t>
                </a:r>
              </a:p>
              <a:p>
                <a:pPr lvl="1"/>
                <a:r>
                  <a:rPr lang="ko-KR" altLang="en-US" dirty="0"/>
                  <a:t>이 오차를 줄이는 방향으로 함수의 계수</a:t>
                </a:r>
                <a:r>
                  <a:rPr lang="en-US" altLang="ko-KR" dirty="0"/>
                  <a:t>(coefficient)</a:t>
                </a:r>
                <a:r>
                  <a:rPr lang="ko-KR" altLang="en-US" dirty="0"/>
                  <a:t>를 </a:t>
                </a:r>
                <a:r>
                  <a:rPr lang="ko-KR" altLang="en-US" b="1" dirty="0"/>
                  <a:t>최적화</a:t>
                </a:r>
                <a:r>
                  <a:rPr lang="ko-KR" altLang="en-US" dirty="0"/>
                  <a:t>하는 일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성능 척도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는 예측한 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dirty="0"/>
                  <a:t>과 데이터로 제공되는 </a:t>
                </a:r>
                <a:r>
                  <a:rPr lang="ko-KR" altLang="en-US" dirty="0" err="1"/>
                  <a:t>목표값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의 차이가 적을수록 높은 점수를 부여함</a:t>
                </a:r>
                <a:endParaRPr lang="en-US" altLang="ko-KR" dirty="0"/>
              </a:p>
              <a:p>
                <a:pPr lvl="1"/>
                <a:endParaRPr lang="en-US" altLang="ko-KR" sz="1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ko-KR" altLang="en-US" dirty="0" err="1"/>
                  <a:t>약품투입량과</a:t>
                </a:r>
                <a:r>
                  <a:rPr lang="ko-KR" altLang="en-US" dirty="0"/>
                  <a:t> 오염도의 관계</a:t>
                </a:r>
                <a:endParaRPr lang="en-US" altLang="ko-KR" dirty="0"/>
              </a:p>
              <a:p>
                <a:pPr lvl="1"/>
                <a:r>
                  <a:rPr lang="ko-KR" alt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모델</a:t>
                </a:r>
                <a:r>
                  <a:rPr lang="en-US" altLang="ko-KR" sz="1800" dirty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가설</a:t>
                </a:r>
                <a:r>
                  <a:rPr lang="en-US" altLang="ko-KR" sz="1800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hypothesis :</a:t>
                </a:r>
                <a:r>
                  <a:rPr lang="en-US" altLang="ko-KR" sz="1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오차가 가장 적은 계수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 lvl="1"/>
                <a:endParaRPr lang="en-US" altLang="ko-KR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A8954710-0DE0-4140-B63E-834AB84A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CC76BB1-246E-4810-B75C-21AF79B23BD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2BE599-0542-4A4E-B6A1-1F6F3898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392488"/>
            <a:ext cx="3531773" cy="2420888"/>
          </a:xfrm>
          <a:prstGeom prst="rect">
            <a:avLst/>
          </a:prstGeom>
          <a:noFill/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7DF726D4-B901-4D90-905B-EB6C6F3611A3}"/>
              </a:ext>
            </a:extLst>
          </p:cNvPr>
          <p:cNvSpPr/>
          <p:nvPr/>
        </p:nvSpPr>
        <p:spPr>
          <a:xfrm>
            <a:off x="7056027" y="4653136"/>
            <a:ext cx="1630773" cy="817026"/>
          </a:xfrm>
          <a:prstGeom prst="wedgeRoundRectCallout">
            <a:avLst>
              <a:gd name="adj1" fmla="val -39946"/>
              <a:gd name="adj2" fmla="val 643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둘 중에서 오차가 더 작은 가설을 찾는 일</a:t>
            </a:r>
          </a:p>
        </p:txBody>
      </p:sp>
    </p:spTree>
    <p:extLst>
      <p:ext uri="{BB962C8B-B14F-4D97-AF65-F5344CB8AC3E}">
        <p14:creationId xmlns:p14="http://schemas.microsoft.com/office/powerpoint/2010/main" val="343427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FCC98-EAA5-433D-B849-DEC928E0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선형회귀와 지도학습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218730-EB48-43D5-AD03-8FBEA8929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지도학습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입력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출력</a:t>
                </a:r>
                <a:r>
                  <a:rPr lang="en-US" altLang="ko-KR" b="1" baseline="30000" dirty="0"/>
                  <a:t>Label</a:t>
                </a:r>
                <a:r>
                  <a:rPr lang="ko-KR" altLang="en-US" baseline="30000" dirty="0"/>
                  <a:t> </a:t>
                </a:r>
                <a:r>
                  <a:rPr lang="ko-KR" altLang="en-US" dirty="0"/>
                  <a:t>쌍을 </a:t>
                </a:r>
                <a:r>
                  <a:rPr lang="ko-KR" altLang="en-US" b="1" dirty="0"/>
                  <a:t>학습</a:t>
                </a:r>
                <a:r>
                  <a:rPr lang="ko-KR" altLang="en-US" dirty="0"/>
                  <a:t>한 후에 새로운 </a:t>
                </a:r>
                <a:r>
                  <a:rPr lang="ko-KR" altLang="en-US" dirty="0" err="1"/>
                  <a:t>입력값이</a:t>
                </a:r>
                <a:r>
                  <a:rPr lang="ko-KR" altLang="en-US" dirty="0"/>
                  <a:t> 들어왔을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합리적인 </a:t>
                </a:r>
                <a:r>
                  <a:rPr lang="ko-KR" altLang="en-US" dirty="0" err="1"/>
                  <a:t>출력값을</a:t>
                </a:r>
                <a:r>
                  <a:rPr lang="ko-KR" altLang="en-US" dirty="0"/>
                  <a:t> </a:t>
                </a:r>
                <a:r>
                  <a:rPr lang="ko-KR" altLang="en-US" b="1" dirty="0"/>
                  <a:t>예측</a:t>
                </a:r>
                <a:r>
                  <a:rPr lang="ko-KR" altLang="en-US" dirty="0"/>
                  <a:t>하는 것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기계학습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데이터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주면 함수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를 만들어내는 일</a:t>
                </a:r>
                <a:endParaRPr lang="en-US" altLang="ko-KR" dirty="0"/>
              </a:p>
              <a:p>
                <a:pPr lvl="1"/>
                <a:r>
                  <a:rPr lang="ko-KR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특징</a:t>
                </a:r>
                <a:r>
                  <a:rPr lang="en-US" altLang="ko-KR" b="1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feature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관찰되는 현상에서 측정할 수 있는 개별적인 </a:t>
                </a:r>
                <a:r>
                  <a:rPr lang="ko-KR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속성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attribute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분류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classification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:r>
                  <a:rPr lang="ko-KR" altLang="en-US" dirty="0"/>
                  <a:t>입력 데이터를 이산적인 </a:t>
                </a:r>
                <a:r>
                  <a:rPr lang="ko-KR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범주</a:t>
                </a:r>
                <a:r>
                  <a:rPr lang="en-US" altLang="ko-KR" b="1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category</a:t>
                </a:r>
                <a:r>
                  <a:rPr lang="en-US" altLang="ko-KR" b="1" dirty="0"/>
                  <a:t> </a:t>
                </a:r>
                <a:r>
                  <a:rPr lang="ko-KR" altLang="en-US" dirty="0"/>
                  <a:t>중의 하나로 대응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회귀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regression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입력 데이터 하나 하나에 대응하는 </a:t>
                </a:r>
                <a:r>
                  <a:rPr lang="ko-KR" altLang="en-US" dirty="0" err="1"/>
                  <a:t>출력값을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선형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linear </a:t>
                </a:r>
                <a:r>
                  <a:rPr lang="ko-KR" altLang="en-US" dirty="0"/>
                  <a:t>회귀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비선형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nonlinear </a:t>
                </a:r>
                <a:r>
                  <a:rPr lang="ko-KR" altLang="en-US" dirty="0"/>
                  <a:t>회귀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218730-EB48-43D5-AD03-8FBEA8929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0FF22-F07F-4D71-8CF8-373622EC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53310E-C620-4981-9D7F-51B695DF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92826"/>
            <a:ext cx="6120317" cy="2148542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7DF50387-5A44-4BCA-B56B-06F69B83736A}"/>
              </a:ext>
            </a:extLst>
          </p:cNvPr>
          <p:cNvSpPr/>
          <p:nvPr/>
        </p:nvSpPr>
        <p:spPr>
          <a:xfrm>
            <a:off x="3995936" y="6281936"/>
            <a:ext cx="1394429" cy="576064"/>
          </a:xfrm>
          <a:prstGeom prst="wedgeRoundRectCallout">
            <a:avLst>
              <a:gd name="adj1" fmla="val -38240"/>
              <a:gd name="adj2" fmla="val -587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독립변수의 차수가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395121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1466C-B473-40B5-95CF-5771E8B7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program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3A83E8-8289-49FF-B2F3-6AA2A444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프로그램</a:t>
                </a:r>
                <a:r>
                  <a:rPr lang="en-US" altLang="ko-KR" dirty="0"/>
                  <a:t>1</a:t>
                </a:r>
              </a:p>
              <a:p>
                <a:pPr lvl="1"/>
                <a:r>
                  <a:rPr lang="ko-KR" altLang="en-US" dirty="0"/>
                  <a:t>데이터와 가설</a:t>
                </a:r>
                <a:endParaRPr lang="en-US" altLang="ko-KR" dirty="0"/>
              </a:p>
              <a:p>
                <a:pPr lvl="1"/>
                <a:r>
                  <a:rPr lang="en-US" altLang="ko-KR" dirty="0">
                    <a:hlinkClick r:id="rId2"/>
                  </a:rPr>
                  <a:t>https://colab.research.google.com/drive/1jB-Cnzgd30hzNPhIggXN-s8QG8dgsUUc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가설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3A83E8-8289-49FF-B2F3-6AA2A444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3AE5C-B91E-4409-A29D-4B2516F1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A83719-61EA-4A3E-842C-D7AC032D7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35814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C069235-0207-4226-ADD2-86255268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384" y="3356992"/>
            <a:ext cx="35814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4A02EA-A8F9-4BCC-8536-4DC4ED45AC23}"/>
                  </a:ext>
                </a:extLst>
              </p:cNvPr>
              <p:cNvSpPr txBox="1"/>
              <p:nvPr/>
            </p:nvSpPr>
            <p:spPr>
              <a:xfrm>
                <a:off x="1698454" y="2967094"/>
                <a:ext cx="1518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4A02EA-A8F9-4BCC-8536-4DC4ED45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454" y="2967094"/>
                <a:ext cx="15189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060D73-3D2A-46AF-BEE8-C12D513A085F}"/>
                  </a:ext>
                </a:extLst>
              </p:cNvPr>
              <p:cNvSpPr txBox="1"/>
              <p:nvPr/>
            </p:nvSpPr>
            <p:spPr>
              <a:xfrm>
                <a:off x="6012160" y="2967094"/>
                <a:ext cx="1692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=−3,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060D73-3D2A-46AF-BEE8-C12D513A0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967094"/>
                <a:ext cx="16920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27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65C6A-F8D0-4546-A18B-9768AC25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모델의 오차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CD622-03F4-4220-99F5-34A3A317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오차 척도</a:t>
            </a:r>
            <a:endParaRPr lang="en-US" altLang="ko-KR" dirty="0"/>
          </a:p>
          <a:p>
            <a:pPr lvl="1"/>
            <a:r>
              <a:rPr lang="ko-KR" altLang="en-US" dirty="0"/>
              <a:t>가설의 정확성을 평가하는 방법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평균 절대 오차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mean absolute 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error:MAE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평균 제곱 오차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mean square 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error:MSE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26ACA-C1C7-4410-968C-25F41B8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6E8D2C-D245-4E7B-ADA2-568317829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9" t="24183" r="6897" b="28543"/>
          <a:stretch/>
        </p:blipFill>
        <p:spPr>
          <a:xfrm>
            <a:off x="4975473" y="2203912"/>
            <a:ext cx="1872208" cy="453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7960B0-F7B1-4422-8401-459E3B80E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96" t="10666" r="2015" b="-974"/>
          <a:stretch/>
        </p:blipFill>
        <p:spPr>
          <a:xfrm>
            <a:off x="1763688" y="2830626"/>
            <a:ext cx="5184576" cy="2060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2276A4-162B-48A4-9695-CDD67F12CA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936" b="24933"/>
          <a:stretch/>
        </p:blipFill>
        <p:spPr>
          <a:xfrm>
            <a:off x="4932041" y="1739740"/>
            <a:ext cx="1872208" cy="4535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0C06340-D89A-4B07-8213-34D84DF48495}"/>
              </a:ext>
            </a:extLst>
          </p:cNvPr>
          <p:cNvSpPr/>
          <p:nvPr/>
        </p:nvSpPr>
        <p:spPr>
          <a:xfrm>
            <a:off x="1619672" y="2708920"/>
            <a:ext cx="36004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6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65C6A-F8D0-4546-A18B-9768AC25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모델의 오차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CD622-03F4-4220-99F5-34A3A317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평균 제곱 오차</a:t>
            </a:r>
            <a:endParaRPr lang="en-US" altLang="ko-KR" dirty="0"/>
          </a:p>
          <a:p>
            <a:pPr lvl="1"/>
            <a:r>
              <a:rPr lang="ko-KR" altLang="en-US" dirty="0" err="1"/>
              <a:t>오차합</a:t>
            </a:r>
            <a:r>
              <a:rPr lang="ko-KR" altLang="en-US" dirty="0"/>
              <a:t> 곡면의 기울기를 따라 내려가 최소 오차에 접근 </a:t>
            </a:r>
            <a:r>
              <a:rPr lang="en-US" altLang="ko-KR" dirty="0"/>
              <a:t>(</a:t>
            </a:r>
            <a:r>
              <a:rPr lang="ko-KR" altLang="en-US" dirty="0"/>
              <a:t>미분가능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경사하강법</a:t>
            </a:r>
            <a:r>
              <a:rPr lang="en-US" altLang="ko-KR" baseline="30000" dirty="0"/>
              <a:t>gradient descent</a:t>
            </a:r>
            <a:r>
              <a:rPr lang="en-US" altLang="ko-KR" dirty="0"/>
              <a:t>: </a:t>
            </a:r>
            <a:r>
              <a:rPr lang="ko-KR" altLang="en-US" dirty="0"/>
              <a:t>오차 기울기의</a:t>
            </a:r>
            <a:r>
              <a:rPr lang="en-US" altLang="ko-KR" dirty="0"/>
              <a:t> </a:t>
            </a:r>
            <a:r>
              <a:rPr lang="ko-KR" altLang="en-US" dirty="0"/>
              <a:t>반대방향</a:t>
            </a:r>
            <a:r>
              <a:rPr lang="en-US" altLang="ko-KR" dirty="0"/>
              <a:t>(</a:t>
            </a:r>
            <a:r>
              <a:rPr lang="ko-KR" altLang="en-US" dirty="0"/>
              <a:t>오차가 줄어드는 방향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26ACA-C1C7-4410-968C-25F41B8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B9DD72D-B8A0-45A9-80C0-854F347261A6}"/>
              </a:ext>
            </a:extLst>
          </p:cNvPr>
          <p:cNvGrpSpPr/>
          <p:nvPr/>
        </p:nvGrpSpPr>
        <p:grpSpPr>
          <a:xfrm>
            <a:off x="395536" y="2550393"/>
            <a:ext cx="8352581" cy="2390775"/>
            <a:chOff x="395536" y="2550393"/>
            <a:chExt cx="8352581" cy="239077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35C46A1-8403-49CF-AB13-7AB7A6CD7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2636912"/>
              <a:ext cx="5544616" cy="224803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5428603-1CDD-490B-B486-613639A92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0192" y="2550393"/>
              <a:ext cx="2447925" cy="2390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07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65C6A-F8D0-4546-A18B-9768AC25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오차를</a:t>
            </a:r>
            <a:r>
              <a:rPr lang="en-US" altLang="ko-KR" dirty="0"/>
              <a:t> </a:t>
            </a:r>
            <a:r>
              <a:rPr lang="ko-KR" altLang="en-US" dirty="0"/>
              <a:t>이용한 좋은 가설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60CD622-03F4-4220-99F5-34A3A31785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좋은 가설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추정한 종속변수와 실제 종속변수의 차이가 적을수록 좋은 가설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최소 </a:t>
                </a:r>
                <a:r>
                  <a:rPr lang="ko-KR" alt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제곱법</a:t>
                </a:r>
                <a:r>
                  <a:rPr lang="en-US" altLang="ko-KR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least squares approximation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오차를 제곱하여 오차 곡면의 기울기를 따라 내려가 기울기가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인 극소 지점을 찾는 것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가중치</a:t>
                </a:r>
                <a:r>
                  <a:rPr lang="en-US" altLang="ko-KR" b="1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/>
                  <a:t> 학습</a:t>
                </a:r>
                <a:endParaRPr lang="en-US" altLang="ko-KR" b="1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60CD622-03F4-4220-99F5-34A3A3178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572" r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26ACA-C1C7-4410-968C-25F41B8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730D8F-8ACE-48B5-8B65-9DFAABE82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2" t="32608" r="3105" b="22264"/>
          <a:stretch/>
        </p:blipFill>
        <p:spPr>
          <a:xfrm>
            <a:off x="1331640" y="1894676"/>
            <a:ext cx="2520280" cy="3101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9ACEE5-1F42-4ED7-BA62-7DDC09982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075020"/>
            <a:ext cx="4727330" cy="2253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929393-0EC8-4969-8D15-5C6FA6F86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409" y="2780928"/>
            <a:ext cx="3369251" cy="27161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39D96C-8002-4574-A474-FFD4D662F4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65" t="11365" r="4336" b="17037"/>
          <a:stretch/>
        </p:blipFill>
        <p:spPr>
          <a:xfrm>
            <a:off x="1331640" y="5802715"/>
            <a:ext cx="3503194" cy="5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DCC17-BA9A-4C7D-B50D-51A7CF2F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sz="3200" dirty="0"/>
              <a:t>기계 학습의 개념으로 해석하는 선형 회귀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DD1B7A-64C7-4B31-A188-0442717A1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선형회귀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모델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선형 방정식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Parameter: </a:t>
                </a:r>
                <a:r>
                  <a:rPr lang="ko-KR" altLang="en-US" dirty="0"/>
                  <a:t>직선의 기울기와 절편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학습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Hyper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parameter: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학습률</a:t>
                </a:r>
                <a:r>
                  <a:rPr lang="en-US" altLang="ko-KR" baseline="30000" dirty="0"/>
                  <a:t>learning rate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학습반복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횟수</a:t>
                </a:r>
                <a:r>
                  <a:rPr lang="en-US" altLang="ko-KR" baseline="30000" dirty="0"/>
                  <a:t>learning iteration</a:t>
                </a:r>
                <a:endParaRPr lang="ko-KR" altLang="en-US" baseline="30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DD1B7A-64C7-4B31-A188-0442717A1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E63838-D982-4FB6-BA12-C9BA4118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279EA6-D6DC-40A5-840D-027AD143C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5" t="11365" r="4336" b="17037"/>
          <a:stretch/>
        </p:blipFill>
        <p:spPr>
          <a:xfrm>
            <a:off x="1547664" y="2348880"/>
            <a:ext cx="3503194" cy="5798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BCE4C0-A7DD-4F28-83BE-8347B5F85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340543"/>
            <a:ext cx="6068770" cy="3400825"/>
          </a:xfrm>
          <a:prstGeom prst="rect">
            <a:avLst/>
          </a:prstGeom>
        </p:spPr>
      </p:pic>
      <p:pic>
        <p:nvPicPr>
          <p:cNvPr id="8" name="Picture 2" descr="https://lh6.googleusercontent.com/0f5PU0hcrWZXojdldSkht8_rLt9G2xc84PFFo8njRnc6HeKpQoSTWrfggGeWgkX2-jvl03751DFe8dzm_bfkZZ5w0F31FxokGonjMGyt0Eu-S-4V8C8WRGlS368TNhH2xRorPZGV">
            <a:extLst>
              <a:ext uri="{FF2B5EF4-FFF2-40B4-BE49-F238E27FC236}">
                <a16:creationId xmlns:a16="http://schemas.microsoft.com/office/drawing/2014/main" id="{FAE6A124-7C1E-4C52-84E3-300E65D65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2"/>
          <a:stretch/>
        </p:blipFill>
        <p:spPr bwMode="auto">
          <a:xfrm>
            <a:off x="6975353" y="3653125"/>
            <a:ext cx="1839736" cy="107201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6.googleusercontent.com/0f5PU0hcrWZXojdldSkht8_rLt9G2xc84PFFo8njRnc6HeKpQoSTWrfggGeWgkX2-jvl03751DFe8dzm_bfkZZ5w0F31FxokGonjMGyt0Eu-S-4V8C8WRGlS368TNhH2xRorPZGV">
            <a:extLst>
              <a:ext uri="{FF2B5EF4-FFF2-40B4-BE49-F238E27FC236}">
                <a16:creationId xmlns:a16="http://schemas.microsoft.com/office/drawing/2014/main" id="{B9FB2324-ED0E-45FD-BB36-7167DDBA3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2"/>
          <a:stretch/>
        </p:blipFill>
        <p:spPr bwMode="auto">
          <a:xfrm>
            <a:off x="6980736" y="5229200"/>
            <a:ext cx="1839736" cy="107201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51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23301</TotalTime>
  <Words>662</Words>
  <Application>Microsoft Office PowerPoint</Application>
  <PresentationFormat>화면 슬라이드 쇼(4:3)</PresentationFormat>
  <Paragraphs>170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Cambria Math</vt:lpstr>
      <vt:lpstr>Comic Sans MS</vt:lpstr>
      <vt:lpstr>Wingdings</vt:lpstr>
      <vt:lpstr>Office 테마</vt:lpstr>
      <vt:lpstr>강의계획표</vt:lpstr>
      <vt:lpstr>4장 지도학습-선형회귀</vt:lpstr>
      <vt:lpstr>1. 선형회귀</vt:lpstr>
      <vt:lpstr>2. 선형회귀와 지도학습</vt:lpstr>
      <vt:lpstr>Python program</vt:lpstr>
      <vt:lpstr>3. 모델의 오차</vt:lpstr>
      <vt:lpstr>3. 모델의 오차</vt:lpstr>
      <vt:lpstr>4. 오차를 이용한 좋은 가설 찾기</vt:lpstr>
      <vt:lpstr>5. 기계 학습의 개념으로 해석하는 선형 회귀</vt:lpstr>
      <vt:lpstr>6. 다변량 회귀</vt:lpstr>
      <vt:lpstr>6. 다변량 회귀</vt:lpstr>
      <vt:lpstr>7. 다변량 데이터 특징들 사이의 상관관계</vt:lpstr>
      <vt:lpstr>Python program</vt:lpstr>
      <vt:lpstr>Scikit-Learn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옥철영</cp:lastModifiedBy>
  <cp:revision>460</cp:revision>
  <cp:lastPrinted>2016-03-16T16:37:51Z</cp:lastPrinted>
  <dcterms:created xsi:type="dcterms:W3CDTF">2013-02-05T02:36:43Z</dcterms:created>
  <dcterms:modified xsi:type="dcterms:W3CDTF">2022-03-23T01:40:04Z</dcterms:modified>
</cp:coreProperties>
</file>