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3"/>
  </p:normalViewPr>
  <p:slideViewPr>
    <p:cSldViewPr snapToGrid="0" snapToObjects="1">
      <p:cViewPr varScale="1">
        <p:scale>
          <a:sx n="73" d="100"/>
          <a:sy n="73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4548-6DBD-AC43-B62D-957EE178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E89E2-D9EC-5149-9BA5-55F9E1D5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E50A-DA98-D04A-8624-2446B94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5EE4-D7EB-1248-92E4-6F299F2A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5DEA-8A17-EF42-AAAF-4A6E2A77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769-8255-5843-91F0-A95D6A42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38FE-3760-C744-BBB5-619B3F16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9382-631C-4848-9113-B4D9DFF4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9431-543B-F046-A305-EE2DF4E9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2AF3-9C06-2645-A467-C9CFC985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9C64F-7D06-D54E-AE01-4EB8C3FCF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9B51-88F3-8444-A9A5-3721B6B8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E93C-29B9-D243-928A-630CD03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5F8B-7EB6-6F4E-B3C6-11320686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280-A09C-1A47-B910-AE8625B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EA98-D2A8-3246-A678-6FDBF73D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3D2B-4D4F-A142-B766-4FE1AFEC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D60F-DD43-2741-B97E-A8C6A9A0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E61A-A334-E549-AE96-C774C0B6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2EED-AB64-3A40-8124-F634D8CB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BC6-0736-B64A-A8C2-2C85BD21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2993-0F41-D649-B08A-1AE73F14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4D99-1C0E-934F-8A9E-914A49C8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9056-AB55-F744-8151-B4F2824C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2C6C-2381-A249-8FCB-A4DD071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467A-C348-D649-B29D-B7C94776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689D-D1AB-7D4A-9878-C265C769A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74D3-F971-BA49-9144-A598FDF5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EFC5-3ACD-B041-BAF9-9415DF35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624C-D096-5F47-9C89-42BBF997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B718-09BD-1B48-AAE3-8CE6327D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05F6-AE88-934A-A6BE-EA524718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BA49-1DAA-314C-B0BC-B73926AE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20F98-16DF-794C-859E-DEF1D556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2DA15-CD63-E54E-9314-FC3B1BCEA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51BE-A3F6-614C-968B-907FC72D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8130C-5006-5F4B-A7C8-B9C5B44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43BC8-2E9E-1641-947B-8BFBA7C6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CE6AD-CFA2-C243-8D42-5B35EEFC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877-C8A6-2546-9952-6FB135EC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D27DF-449B-F740-84EA-FE7643DD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C8B07-6F70-7341-BE9E-32C65D78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039BC-1149-2140-BC14-3F86122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48DF7-F076-B94F-9FA9-BC8F4F06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3B5FB-F286-6C42-88DF-6F6A49A5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5523-413F-AF40-8C29-FDEFA5FE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D5D-024F-774B-AA58-08CD559F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FD8A-2AD7-9C4D-9F10-BFE658CE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7B1A-A8D2-A442-9689-E25F70F0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2B00-EADD-664A-81A0-A5FD4093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76D66-4258-4547-9073-2207D662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5616-C7FB-7644-84B3-BB882BEC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CCE-B854-0549-BA75-091DB93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03F27-379C-8B40-86FF-A9CAB6509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3FE8E-EEC9-4942-A7F8-6350D6B7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637DD-B48B-BE4A-8826-8A98CCA3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7FF1-3937-1D42-89B1-9F0743C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86419-7BD5-6E4A-A437-6A3AFD46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92855-ED7C-F248-9195-DEFDD2A0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2D4E-DF2B-3845-8946-9D56367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CD12-E18C-D44C-ABD2-D6AFC85E6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1928-DCEF-234D-BBFB-DC5A47CE29F7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6BE2-C10B-F34F-ADBF-F8365166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2880-46A6-9440-950E-2AD808D2D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4E71-7BDF-7A41-8FFC-D1FB8788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9903-76D5-8149-B411-28018A93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Hang Seng China AH Premium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50B0-59C6-C341-B3F8-555887DEC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Cory Peshkin</a:t>
            </a:r>
          </a:p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May 2018</a:t>
            </a:r>
          </a:p>
          <a:p>
            <a:r>
              <a:rPr lang="en-US" dirty="0"/>
              <a:t>Professor Waugh</a:t>
            </a:r>
          </a:p>
          <a:p>
            <a:r>
              <a:rPr lang="en-US" dirty="0"/>
              <a:t>Data Bootcamp ECON.UB.0233</a:t>
            </a:r>
          </a:p>
        </p:txBody>
      </p:sp>
    </p:spTree>
    <p:extLst>
      <p:ext uri="{BB962C8B-B14F-4D97-AF65-F5344CB8AC3E}">
        <p14:creationId xmlns:p14="http://schemas.microsoft.com/office/powerpoint/2010/main" val="143855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7041-FE5D-5A46-8807-FDBA347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Clearly the AH Premium rose in late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429B-929F-9E40-8498-43C653A5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index jump has led me to two questions:</a:t>
            </a:r>
          </a:p>
          <a:p>
            <a:pPr marL="0" indent="0">
              <a:buNone/>
            </a:pPr>
            <a:r>
              <a:rPr lang="en-US" dirty="0"/>
              <a:t>    1. Why did the index jump?</a:t>
            </a:r>
          </a:p>
          <a:p>
            <a:pPr marL="0" indent="0">
              <a:buNone/>
            </a:pPr>
            <a:r>
              <a:rPr lang="en-US" dirty="0"/>
              <a:t>    2.  Did the source of the jump cause a systematic increase in premia?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C804-5A7E-8A4D-9991-15A88664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327400"/>
            <a:ext cx="8229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3D1-923B-5B4F-B39E-810BE001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Evidently, it was the rollout of the Shanghai-Hong Kong AH Connect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B0DF-9B1E-104B-8AF0-4FDD619A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policy enable mainland investors to invest in Hong Kong, and visa versa. </a:t>
            </a:r>
          </a:p>
          <a:p>
            <a:r>
              <a:rPr lang="en-US" dirty="0"/>
              <a:t>Despite the fact that capital controls are likely to cause cross-market  premiums, it does not indicate why the AH Premium is generally positive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02CD-FB83-D24B-82C2-5E35C00E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546475"/>
            <a:ext cx="8356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0557-7C2F-874E-8C37-5C5519CE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AH Connect systematically increase the AH Premium?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8CA-CD10-DC48-A000-34C8A871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Evidently, the rollout of AH Connect led to a 8 standard deviation event (&lt;0.001% likely to happen idiosyncratically)</a:t>
            </a:r>
          </a:p>
          <a:p>
            <a:r>
              <a:rPr lang="en-US" dirty="0"/>
              <a:t>Despite declining absolute volatility, the index’s volatility only grew more volatile after the AH Connect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6110A-F69E-1F4A-BE4C-5B70E073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3"/>
          <a:stretch/>
        </p:blipFill>
        <p:spPr>
          <a:xfrm>
            <a:off x="3701562" y="3692768"/>
            <a:ext cx="8305800" cy="2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ADEE-E487-3843-BF17-4157C78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1B3-1C01-864D-B6C6-E0B866CE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larger components of the index (20-40% of weight) have vastly lower premiums than their smaller components</a:t>
            </a:r>
          </a:p>
          <a:p>
            <a:r>
              <a:rPr lang="en-US" sz="2400" dirty="0"/>
              <a:t>This may be the result of higher cross-border demand for large-cap companies</a:t>
            </a:r>
          </a:p>
          <a:p>
            <a:r>
              <a:rPr lang="en-US" sz="2400" dirty="0"/>
              <a:t>Regardless of whether</a:t>
            </a:r>
          </a:p>
          <a:p>
            <a:pPr marL="0" indent="0">
              <a:buNone/>
            </a:pPr>
            <a:r>
              <a:rPr lang="en-US" sz="2400" dirty="0"/>
              <a:t>    or not AH Connect </a:t>
            </a:r>
          </a:p>
          <a:p>
            <a:pPr marL="0" indent="0">
              <a:buNone/>
            </a:pPr>
            <a:r>
              <a:rPr lang="en-US" sz="2400" dirty="0"/>
              <a:t>    promotes efficient</a:t>
            </a:r>
          </a:p>
          <a:p>
            <a:pPr marL="0" indent="0">
              <a:buNone/>
            </a:pPr>
            <a:r>
              <a:rPr lang="en-US" sz="2400" dirty="0"/>
              <a:t>    markets, it is clear that it</a:t>
            </a:r>
          </a:p>
          <a:p>
            <a:pPr marL="0" indent="0">
              <a:buNone/>
            </a:pPr>
            <a:r>
              <a:rPr lang="en-US" sz="2400" dirty="0"/>
              <a:t>    has enabled more volume</a:t>
            </a:r>
          </a:p>
          <a:p>
            <a:pPr marL="0" indent="0">
              <a:buNone/>
            </a:pPr>
            <a:r>
              <a:rPr lang="en-US" sz="2400" dirty="0"/>
              <a:t>    in A and H shares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D2562-85B3-A142-868A-F696DDEC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5"/>
          <a:stretch/>
        </p:blipFill>
        <p:spPr>
          <a:xfrm>
            <a:off x="4431322" y="3187700"/>
            <a:ext cx="7523285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Hang Seng China AH Premium Index</vt:lpstr>
      <vt:lpstr>Clearly the AH Premium rose in late 2014</vt:lpstr>
      <vt:lpstr>Evidently, it was the rollout of the Shanghai-Hong Kong AH Connect channels</vt:lpstr>
      <vt:lpstr>Did AH Connect systematically increase the AH Premium?</vt:lpstr>
      <vt:lpstr>Evidence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 Seng China AH Premium Index</dc:title>
  <dc:creator>Cory Peshkin</dc:creator>
  <cp:lastModifiedBy>Cory Peshkin</cp:lastModifiedBy>
  <cp:revision>6</cp:revision>
  <dcterms:created xsi:type="dcterms:W3CDTF">2019-05-22T00:21:07Z</dcterms:created>
  <dcterms:modified xsi:type="dcterms:W3CDTF">2019-05-22T00:44:43Z</dcterms:modified>
</cp:coreProperties>
</file>