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684" r:id="rId2"/>
    <p:sldId id="686" r:id="rId3"/>
  </p:sldIdLst>
  <p:sldSz cx="9144000" cy="6858000" type="screen4x3"/>
  <p:notesSz cx="7099300" cy="102346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4FF"/>
    <a:srgbClr val="008000"/>
    <a:srgbClr val="33CC33"/>
    <a:srgbClr val="3333FF"/>
    <a:srgbClr val="FFFFF3"/>
    <a:srgbClr val="CCECFF"/>
    <a:srgbClr val="0000B4"/>
    <a:srgbClr val="FF6600"/>
    <a:srgbClr val="FF33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3" autoAdjust="0"/>
    <p:restoredTop sz="81095" autoAdjust="0"/>
  </p:normalViewPr>
  <p:slideViewPr>
    <p:cSldViewPr>
      <p:cViewPr varScale="1">
        <p:scale>
          <a:sx n="77" d="100"/>
          <a:sy n="77" d="100"/>
        </p:scale>
        <p:origin x="822" y="90"/>
      </p:cViewPr>
      <p:guideLst>
        <p:guide orient="horz" pos="2160"/>
        <p:guide pos="2880"/>
      </p:guideLst>
    </p:cSldViewPr>
  </p:slideViewPr>
  <p:outlineViewPr>
    <p:cViewPr>
      <p:scale>
        <a:sx n="22" d="100"/>
        <a:sy n="22" d="100"/>
      </p:scale>
      <p:origin x="0" y="592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540"/>
    </p:cViewPr>
  </p:sorterViewPr>
  <p:notesViewPr>
    <p:cSldViewPr>
      <p:cViewPr varScale="1">
        <p:scale>
          <a:sx n="68" d="100"/>
          <a:sy n="68" d="100"/>
        </p:scale>
        <p:origin x="-195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defTabSz="967428">
              <a:defRPr sz="1300"/>
            </a:lvl1pPr>
          </a:lstStyle>
          <a:p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06" y="0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7428">
              <a:defRPr sz="1300"/>
            </a:lvl1pPr>
          </a:lstStyle>
          <a:p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09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defTabSz="967428">
              <a:defRPr sz="1300"/>
            </a:lvl1pPr>
          </a:lstStyle>
          <a:p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06" y="9722309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7428">
              <a:defRPr sz="1300"/>
            </a:lvl1pPr>
          </a:lstStyle>
          <a:p>
            <a:fld id="{CA7CCD69-071D-4B1E-BE51-28A754FC57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29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defTabSz="967428">
              <a:defRPr sz="1300"/>
            </a:lvl1pPr>
          </a:lstStyle>
          <a:p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3" y="0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7428">
              <a:defRPr sz="1300"/>
            </a:lvl1pPr>
          </a:lstStyle>
          <a:p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5" y="4862792"/>
            <a:ext cx="5205932" cy="460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946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defTabSz="967428">
              <a:defRPr sz="1300"/>
            </a:lvl1pPr>
          </a:lstStyle>
          <a:p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3" y="9723946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7428">
              <a:defRPr sz="1300"/>
            </a:lvl1pPr>
          </a:lstStyle>
          <a:p>
            <a:fld id="{832F4C3D-01AD-43DC-8694-EB66ECB7602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139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6950A-59D3-442E-9C9A-FCEDB5D61D56}" type="slidenum">
              <a:rPr lang="en-GB"/>
              <a:pPr/>
              <a:t>1</a:t>
            </a:fld>
            <a:endParaRPr lang="en-GB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82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3ECA05-3B0C-4DFD-9414-ED8797185D36}" type="slidenum">
              <a:rPr lang="en-GB"/>
              <a:pPr/>
              <a:t>2</a:t>
            </a:fld>
            <a:endParaRPr lang="en-GB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6"/>
          <p:cNvSpPr>
            <a:spLocks noChangeArrowheads="1"/>
          </p:cNvSpPr>
          <p:nvPr userDrawn="1"/>
        </p:nvSpPr>
        <p:spPr bwMode="gray">
          <a:xfrm>
            <a:off x="8459788" y="6597650"/>
            <a:ext cx="684212" cy="144463"/>
          </a:xfrm>
          <a:prstGeom prst="rect">
            <a:avLst/>
          </a:prstGeom>
          <a:solidFill>
            <a:srgbClr val="D0EDF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rgbClr val="D0EDF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527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BE163CE0-986A-4D8E-A018-AF5E9D02E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D.P. Solomatine. Modelling theory and uncertainty.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1D6252-E926-4DB4-871F-2349C3CD42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D.P. Solomatine. Modelling theory and uncertainty.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E9F695-B538-4AE2-BE6E-BB3D4B8C28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642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14178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51388" y="1628775"/>
            <a:ext cx="4141787" cy="222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51388" y="4008438"/>
            <a:ext cx="4141787" cy="2228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844800" y="6581775"/>
            <a:ext cx="3743325" cy="217488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D.P. Solomatine. Modelling theory and uncertainty.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10400" y="6527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2940468B-FB5E-47FB-84B6-FBB7A92273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642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14178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388" y="1628775"/>
            <a:ext cx="4141787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44800" y="6581775"/>
            <a:ext cx="3743325" cy="217488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D.P. Solomatine. Modelling theory and uncertainty.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527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328E59DE-DC3B-431C-87B8-34E5D5D7BC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642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14178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1388" y="1628775"/>
            <a:ext cx="4141787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44800" y="6581775"/>
            <a:ext cx="3743325" cy="217488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D.P. Solomatine. Modelling theory and uncertainty.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527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E51D5D3C-F18C-464D-897E-0A445A657D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58214" y="6537278"/>
            <a:ext cx="557186" cy="295322"/>
          </a:xfrm>
        </p:spPr>
        <p:txBody>
          <a:bodyPr/>
          <a:lstStyle>
            <a:lvl1pPr>
              <a:defRPr/>
            </a:lvl1pPr>
          </a:lstStyle>
          <a:p>
            <a:fld id="{F6BC04D1-2B8D-4A35-BFB5-70826309280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4800" y="6581775"/>
            <a:ext cx="3743325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/>
            </a:lvl1pPr>
          </a:lstStyle>
          <a:p>
            <a:r>
              <a:rPr lang="en-GB" smtClean="0"/>
              <a:t>D.P. Solomatine. Modelling theory and uncertainty.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878756-99DC-4615-BF4C-1A6004AA3D6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4800" y="6581775"/>
            <a:ext cx="3743325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/>
            </a:lvl1pPr>
          </a:lstStyle>
          <a:p>
            <a:r>
              <a:rPr lang="en-GB" smtClean="0"/>
              <a:t>D.P. Solomatine. Modelling theory and uncertainty.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14178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388" y="1628775"/>
            <a:ext cx="4141787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28E160-75D0-4749-BDC4-5393BF842FA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4800" y="6581775"/>
            <a:ext cx="3743325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/>
            </a:lvl1pPr>
          </a:lstStyle>
          <a:p>
            <a:r>
              <a:rPr lang="en-GB" smtClean="0"/>
              <a:t>D.P. Solomatine. Modelling theory and uncertainty.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F4D212-3C7B-405F-9DCE-8E4D847708C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7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844800" y="6581775"/>
            <a:ext cx="3743325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/>
            </a:lvl1pPr>
          </a:lstStyle>
          <a:p>
            <a:r>
              <a:rPr lang="en-GB" smtClean="0"/>
              <a:t>D.P. Solomatine. Modelling theory and uncertainty.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163CE0-986A-4D8E-A018-AF5E9D02E5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4800" y="6581775"/>
            <a:ext cx="3743325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/>
            </a:lvl1pPr>
          </a:lstStyle>
          <a:p>
            <a:r>
              <a:rPr lang="en-GB" smtClean="0"/>
              <a:t>D.P. Solomatine. Modelling theory and uncertainty.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37DAE3-5393-44D4-951E-AF4083E4963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4800" y="6581775"/>
            <a:ext cx="3743325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/>
            </a:lvl1pPr>
          </a:lstStyle>
          <a:p>
            <a:r>
              <a:rPr lang="en-GB" smtClean="0"/>
              <a:t>D.P. Solomatine. Modelling theory and uncertainty.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D.P. Solomatine. Modelling theory and uncertainty.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588D42-59BD-409F-B4BE-923B7B622A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D.P. Solomatine. Modelling theory and uncertainty.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1AE1BE-EDD8-447D-A051-6FF56E6287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642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435975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0" y="1341438"/>
            <a:ext cx="900000" cy="142875"/>
          </a:xfrm>
          <a:prstGeom prst="rect">
            <a:avLst/>
          </a:prstGeom>
          <a:solidFill>
            <a:srgbClr val="D0EDF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ltGray">
          <a:xfrm>
            <a:off x="0" y="0"/>
            <a:ext cx="244475" cy="6858000"/>
          </a:xfrm>
          <a:prstGeom prst="rect">
            <a:avLst/>
          </a:prstGeom>
          <a:solidFill>
            <a:srgbClr val="D0EDF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Rectangle 26"/>
          <p:cNvSpPr>
            <a:spLocks noChangeArrowheads="1"/>
          </p:cNvSpPr>
          <p:nvPr/>
        </p:nvSpPr>
        <p:spPr bwMode="gray">
          <a:xfrm>
            <a:off x="8459788" y="6597650"/>
            <a:ext cx="684212" cy="144463"/>
          </a:xfrm>
          <a:prstGeom prst="rect">
            <a:avLst/>
          </a:prstGeom>
          <a:solidFill>
            <a:srgbClr val="D0EDF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4800" y="6581775"/>
            <a:ext cx="3743325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/>
            </a:lvl1pPr>
          </a:lstStyle>
          <a:p>
            <a:r>
              <a:rPr lang="en-GB" smtClean="0"/>
              <a:t>D.P. Solomatine. Modelling theory and uncertainty.</a:t>
            </a:r>
            <a:endParaRPr lang="en-US" dirty="0"/>
          </a:p>
        </p:txBody>
      </p:sp>
      <p:sp>
        <p:nvSpPr>
          <p:cNvPr id="4124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27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100"/>
            </a:lvl1pPr>
          </a:lstStyle>
          <a:p>
            <a:fld id="{5A23162D-3FFF-4172-8056-BDA9BC2C90C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00B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00B4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00B4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00B4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00B4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00B4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00B4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00B4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00B4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5000"/>
        </a:spcAft>
        <a:buClr>
          <a:srgbClr val="12A5EE"/>
        </a:buClr>
        <a:buSzPct val="70000"/>
        <a:buFont typeface="Wingdings" pitchFamily="2" charset="2"/>
        <a:buChar char="n"/>
        <a:defRPr kumimoji="1" sz="2400">
          <a:solidFill>
            <a:srgbClr val="0000B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0"/>
        </a:spcBef>
        <a:spcAft>
          <a:spcPct val="5000"/>
        </a:spcAft>
        <a:buClr>
          <a:srgbClr val="12A5EE"/>
        </a:buClr>
        <a:buSzPct val="70000"/>
        <a:buFont typeface="Wingdings" pitchFamily="2" charset="2"/>
        <a:buChar char="n"/>
        <a:defRPr kumimoji="1" sz="2200">
          <a:solidFill>
            <a:srgbClr val="0000B4"/>
          </a:solidFill>
          <a:latin typeface="+mn-lt"/>
        </a:defRPr>
      </a:lvl2pPr>
      <a:lvl3pPr marL="1143000" indent="-228600" algn="l" rtl="0" eaLnBrk="1" fontAlgn="base" hangingPunct="1">
        <a:spcBef>
          <a:spcPct val="10000"/>
        </a:spcBef>
        <a:spcAft>
          <a:spcPct val="10000"/>
        </a:spcAft>
        <a:buClr>
          <a:srgbClr val="12A5EE"/>
        </a:buClr>
        <a:buSzPct val="70000"/>
        <a:buFont typeface="Wingdings" pitchFamily="2" charset="2"/>
        <a:buChar char="n"/>
        <a:defRPr kumimoji="1" sz="2000">
          <a:solidFill>
            <a:srgbClr val="0000B4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2A5EE"/>
        </a:buClr>
        <a:buSzPct val="70000"/>
        <a:buFont typeface="Wingdings" pitchFamily="2" charset="2"/>
        <a:buChar char="n"/>
        <a:defRPr kumimoji="1">
          <a:solidFill>
            <a:srgbClr val="0000B4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2A5EE"/>
        </a:buClr>
        <a:buSzPct val="70000"/>
        <a:buFont typeface="Wingdings" pitchFamily="2" charset="2"/>
        <a:buChar char="n"/>
        <a:defRPr kumimoji="1" sz="1600">
          <a:solidFill>
            <a:srgbClr val="0000B4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2A5EE"/>
        </a:buClr>
        <a:buSzPct val="70000"/>
        <a:buFont typeface="Wingdings" pitchFamily="2" charset="2"/>
        <a:buChar char="n"/>
        <a:defRPr kumimoji="1" sz="1600">
          <a:solidFill>
            <a:srgbClr val="0000B4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2A5EE"/>
        </a:buClr>
        <a:buSzPct val="70000"/>
        <a:buFont typeface="Wingdings" pitchFamily="2" charset="2"/>
        <a:buChar char="n"/>
        <a:defRPr kumimoji="1" sz="1600">
          <a:solidFill>
            <a:srgbClr val="0000B4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2A5EE"/>
        </a:buClr>
        <a:buSzPct val="70000"/>
        <a:buFont typeface="Wingdings" pitchFamily="2" charset="2"/>
        <a:buChar char="n"/>
        <a:defRPr kumimoji="1" sz="1600">
          <a:solidFill>
            <a:srgbClr val="0000B4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2A5EE"/>
        </a:buClr>
        <a:buSzPct val="70000"/>
        <a:buFont typeface="Wingdings" pitchFamily="2" charset="2"/>
        <a:buChar char="n"/>
        <a:defRPr kumimoji="1" sz="1600">
          <a:solidFill>
            <a:srgbClr val="0000B4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Example: catchment – a system and its model</a:t>
            </a:r>
            <a:br>
              <a:rPr lang="en-US" sz="2800" dirty="0" smtClean="0"/>
            </a:br>
            <a:r>
              <a:rPr lang="en-US" sz="2400" dirty="0" smtClean="0"/>
              <a:t>lumped </a:t>
            </a:r>
            <a:r>
              <a:rPr lang="en-US" sz="2400" dirty="0"/>
              <a:t>conceptual rainfall-runoff </a:t>
            </a:r>
            <a:r>
              <a:rPr lang="en-US" sz="2400" dirty="0" smtClean="0"/>
              <a:t>model, based on cascades of reservoirs</a:t>
            </a:r>
            <a:endParaRPr lang="en-GB" sz="2400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5857892"/>
            <a:ext cx="6715172" cy="6477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 smtClean="0"/>
              <a:t>Tank model </a:t>
            </a:r>
            <a:r>
              <a:rPr lang="en-US" sz="1800" dirty="0"/>
              <a:t>of Sugawara (1961</a:t>
            </a:r>
            <a:r>
              <a:rPr lang="en-US" sz="1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NAM (DHI)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HBV (SMHI)</a:t>
            </a:r>
            <a:endParaRPr lang="en-GB" sz="1800" dirty="0"/>
          </a:p>
        </p:txBody>
      </p:sp>
      <p:pic>
        <p:nvPicPr>
          <p:cNvPr id="26727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888" y="1463694"/>
            <a:ext cx="273526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7280" name="Picture 16" descr="RR_NA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2071698"/>
            <a:ext cx="4778375" cy="2857500"/>
          </a:xfrm>
          <a:prstGeom prst="rect">
            <a:avLst/>
          </a:prstGeom>
          <a:noFill/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D.P. Solomatine. Modelling theory and uncertainty.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BC04D1-2B8D-4A35-BFB5-7082630928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7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lumped </a:t>
            </a:r>
            <a:r>
              <a:rPr lang="en-US" dirty="0"/>
              <a:t>conceptual model of Sugawara (1961</a:t>
            </a:r>
            <a:r>
              <a:rPr lang="en-US" dirty="0" smtClean="0"/>
              <a:t>) (</a:t>
            </a:r>
            <a:r>
              <a:rPr lang="en-US" dirty="0"/>
              <a:t>2-tank version)</a:t>
            </a:r>
            <a:endParaRPr lang="en-GB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3298825" cy="5229225"/>
          </a:xfrm>
          <a:noFill/>
          <a:ln/>
        </p:spPr>
        <p:txBody>
          <a:bodyPr/>
          <a:lstStyle/>
          <a:p>
            <a:r>
              <a:rPr lang="en-US" dirty="0"/>
              <a:t>eight parameters</a:t>
            </a:r>
          </a:p>
          <a:p>
            <a:pPr lvl="1"/>
            <a:r>
              <a:rPr lang="en-US" dirty="0"/>
              <a:t>initial levels </a:t>
            </a:r>
            <a:r>
              <a:rPr lang="en-US" dirty="0">
                <a:solidFill>
                  <a:srgbClr val="FF3300"/>
                </a:solidFill>
              </a:rPr>
              <a:t>s1, s2</a:t>
            </a:r>
          </a:p>
          <a:p>
            <a:pPr lvl="1"/>
            <a:r>
              <a:rPr lang="en-US" dirty="0"/>
              <a:t>elevations of outlets: </a:t>
            </a:r>
            <a:r>
              <a:rPr lang="en-US" dirty="0">
                <a:solidFill>
                  <a:srgbClr val="FF3300"/>
                </a:solidFill>
              </a:rPr>
              <a:t>d1,d2</a:t>
            </a:r>
            <a:endParaRPr lang="en-US" dirty="0"/>
          </a:p>
          <a:p>
            <a:pPr lvl="1"/>
            <a:r>
              <a:rPr lang="en-US" dirty="0" smtClean="0"/>
              <a:t>conveyance </a:t>
            </a:r>
            <a:r>
              <a:rPr lang="en-US" dirty="0" err="1"/>
              <a:t>coeffs</a:t>
            </a:r>
            <a:r>
              <a:rPr lang="en-US" dirty="0"/>
              <a:t>: </a:t>
            </a:r>
            <a:r>
              <a:rPr lang="en-US" dirty="0">
                <a:solidFill>
                  <a:srgbClr val="FF3300"/>
                </a:solidFill>
              </a:rPr>
              <a:t>k1, k2, k3, k4</a:t>
            </a:r>
            <a:endParaRPr lang="en-US" dirty="0"/>
          </a:p>
          <a:p>
            <a:r>
              <a:rPr lang="en-US" dirty="0"/>
              <a:t>they cannot be measured, so have to be </a:t>
            </a:r>
            <a:r>
              <a:rPr lang="en-US" i="1" dirty="0"/>
              <a:t>calibrated</a:t>
            </a:r>
          </a:p>
          <a:p>
            <a:endParaRPr lang="en-US" i="1" dirty="0"/>
          </a:p>
          <a:p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</a:rPr>
              <a:t>: what are the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model inputs?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internal states?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outputs?</a:t>
            </a:r>
          </a:p>
        </p:txBody>
      </p:sp>
      <p:pic>
        <p:nvPicPr>
          <p:cNvPr id="616452" name="Picture 4" descr="sug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371600"/>
            <a:ext cx="5410200" cy="5054600"/>
          </a:xfrm>
          <a:prstGeom prst="rect">
            <a:avLst/>
          </a:prstGeom>
          <a:noFill/>
        </p:spPr>
      </p:pic>
      <p:sp>
        <p:nvSpPr>
          <p:cNvPr id="616453" name="Oval 5"/>
          <p:cNvSpPr>
            <a:spLocks noChangeArrowheads="1"/>
          </p:cNvSpPr>
          <p:nvPr/>
        </p:nvSpPr>
        <p:spPr bwMode="auto">
          <a:xfrm>
            <a:off x="7524750" y="3933825"/>
            <a:ext cx="1476375" cy="719138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454" name="Oval 6"/>
          <p:cNvSpPr>
            <a:spLocks noChangeArrowheads="1"/>
          </p:cNvSpPr>
          <p:nvPr/>
        </p:nvSpPr>
        <p:spPr bwMode="auto">
          <a:xfrm>
            <a:off x="4859338" y="1125538"/>
            <a:ext cx="2735262" cy="719137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455" name="AutoShape 7"/>
          <p:cNvSpPr>
            <a:spLocks noChangeArrowheads="1"/>
          </p:cNvSpPr>
          <p:nvPr/>
        </p:nvSpPr>
        <p:spPr bwMode="auto">
          <a:xfrm>
            <a:off x="7092950" y="4292600"/>
            <a:ext cx="363538" cy="215900"/>
          </a:xfrm>
          <a:prstGeom prst="rightArrow">
            <a:avLst>
              <a:gd name="adj1" fmla="val 50000"/>
              <a:gd name="adj2" fmla="val 42096"/>
            </a:avLst>
          </a:prstGeom>
          <a:solidFill>
            <a:srgbClr val="0000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456" name="AutoShape 8"/>
          <p:cNvSpPr>
            <a:spLocks noChangeArrowheads="1"/>
          </p:cNvSpPr>
          <p:nvPr/>
        </p:nvSpPr>
        <p:spPr bwMode="auto">
          <a:xfrm>
            <a:off x="4500563" y="1700213"/>
            <a:ext cx="287337" cy="576262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D.P. Solomatine. Modelling theory and uncertainty.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BC04D1-2B8D-4A35-BFB5-7082630928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ToModellingTheory-LONG-25">
  <a:themeElements>
    <a:clrScheme name="whrlpool 4">
      <a:dk1>
        <a:srgbClr val="0000B4"/>
      </a:dk1>
      <a:lt1>
        <a:srgbClr val="FFFFFF"/>
      </a:lt1>
      <a:dk2>
        <a:srgbClr val="0000B4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99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whrlpoo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>
    <a:extraClrScheme>
      <a:clrScheme name="whrlpool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rlpool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rlpoo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rlpool 4">
        <a:dk1>
          <a:srgbClr val="0000B4"/>
        </a:dk1>
        <a:lt1>
          <a:srgbClr val="FFFFFF"/>
        </a:lt1>
        <a:dk2>
          <a:srgbClr val="0000B4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99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rlpool 5">
        <a:dk1>
          <a:srgbClr val="0000B4"/>
        </a:dk1>
        <a:lt1>
          <a:srgbClr val="FFFFFF"/>
        </a:lt1>
        <a:dk2>
          <a:srgbClr val="0000B4"/>
        </a:dk2>
        <a:lt2>
          <a:srgbClr val="8989FF"/>
        </a:lt2>
        <a:accent1>
          <a:srgbClr val="CCECFF"/>
        </a:accent1>
        <a:accent2>
          <a:srgbClr val="868686"/>
        </a:accent2>
        <a:accent3>
          <a:srgbClr val="FFFFFF"/>
        </a:accent3>
        <a:accent4>
          <a:srgbClr val="000099"/>
        </a:accent4>
        <a:accent5>
          <a:srgbClr val="E2F4FF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IntroToModellingTheory-LONG-25</Template>
  <TotalTime>2625</TotalTime>
  <Words>105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Tahoma</vt:lpstr>
      <vt:lpstr>Times New Roman</vt:lpstr>
      <vt:lpstr>Wingdings</vt:lpstr>
      <vt:lpstr>IntroToModellingTheory-LONG-25</vt:lpstr>
      <vt:lpstr>Example: catchment – a system and its model lumped conceptual rainfall-runoff model, based on cascades of reservoirs</vt:lpstr>
      <vt:lpstr>A simple lumped conceptual model of Sugawara (1961) (2-tank version)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Hydroinformatics</dc:title>
  <dc:creator>sol</dc:creator>
  <cp:lastModifiedBy>Dimitri Solomatine</cp:lastModifiedBy>
  <cp:revision>20</cp:revision>
  <dcterms:created xsi:type="dcterms:W3CDTF">2015-10-18T23:07:36Z</dcterms:created>
  <dcterms:modified xsi:type="dcterms:W3CDTF">2019-01-23T17:10:14Z</dcterms:modified>
</cp:coreProperties>
</file>