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Roboto"/>
      <p:regular r:id="rId33"/>
      <p:bold r:id="rId34"/>
      <p:italic r:id="rId35"/>
      <p:boldItalic r:id="rId36"/>
    </p:embeddedFont>
    <p:embeddedFont>
      <p:font typeface="Gill Sans"/>
      <p:regular r:id="rId37"/>
      <p:bold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gXAeWqE67ea5vxRepbf4jP2n2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7D91C8-F6FD-479C-8C4A-DB65240978DE}">
  <a:tblStyle styleId="{9F7D91C8-F6FD-479C-8C4A-DB65240978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GillSans-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Gill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902127dc0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902127dc0_1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1902127dc0_1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c66acecc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5c66acecc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25c66acecc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90a3d96a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90a3d96a7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190a3d96a7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9927a12e6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9927a12e6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19927a12e6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90a3d96a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90a3d96a7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190a3d96a7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90a3d96a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90a3d96a7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190a3d96a7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5c66acecc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5c66acecc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25c66acecc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5c66acecc_2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5c66acecc_2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25c66acecc_2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5f6009f5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5f6009f5a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25f6009f5a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5f6009f5a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5f6009f5a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25f6009f5a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902127dc0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902127dc0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1902127dc0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902127dc0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902127dc0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1902127dc0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902127dc0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902127dc0_1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1902127dc0_1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902127dc0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902127dc0_1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1902127dc0_1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902127dc0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902127dc0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1902127dc0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5"/>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2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3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4"/>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3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2" name="Google Shape;92;p3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35"/>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5"/>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3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9" name="Google Shape;99;p35"/>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27"/>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7"/>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35" name="Google Shape;35;p27"/>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6" name="Google Shape;36;p27"/>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37" name="Google Shape;37;p27"/>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8"/>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8"/>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5" name="Google Shape;45;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8"/>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9"/>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29"/>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2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3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2"/>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2"/>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32"/>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4" name="Google Shape;74;p32"/>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33"/>
          <p:cNvGrpSpPr/>
          <p:nvPr/>
        </p:nvGrpSpPr>
        <p:grpSpPr>
          <a:xfrm>
            <a:off x="7477387" y="482170"/>
            <a:ext cx="4074533" cy="5149101"/>
            <a:chOff x="7477387" y="482170"/>
            <a:chExt cx="4074533" cy="5149101"/>
          </a:xfrm>
        </p:grpSpPr>
        <p:sp>
          <p:nvSpPr>
            <p:cNvPr id="77" name="Google Shape;77;p3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3"/>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33"/>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p:nvPr>
            <p:ph idx="2" type="pic"/>
          </p:nvPr>
        </p:nvSpPr>
        <p:spPr>
          <a:xfrm>
            <a:off x="8124389" y="1122542"/>
            <a:ext cx="2791171" cy="3866327"/>
          </a:xfrm>
          <a:prstGeom prst="rect">
            <a:avLst/>
          </a:prstGeom>
          <a:solidFill>
            <a:srgbClr val="D8D8D8"/>
          </a:solidFill>
          <a:ln>
            <a:noFill/>
          </a:ln>
        </p:spPr>
      </p:sp>
      <p:sp>
        <p:nvSpPr>
          <p:cNvPr id="81" name="Google Shape;81;p33"/>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33"/>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5" name="Google Shape;85;p33"/>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4"/>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9.jpg"/><Relationship Id="rId5" Type="http://schemas.openxmlformats.org/officeDocument/2006/relationships/image" Target="../media/image6.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2316900" y="1575574"/>
            <a:ext cx="8637000" cy="1772400"/>
          </a:xfrm>
          <a:prstGeom prst="rect">
            <a:avLst/>
          </a:prstGeom>
          <a:noFill/>
          <a:ln>
            <a:noFill/>
          </a:ln>
        </p:spPr>
        <p:txBody>
          <a:bodyPr anchorCtr="0" anchor="b" bIns="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Arial"/>
              <a:buNone/>
            </a:pPr>
            <a:r>
              <a:rPr lang="en-US" sz="4000">
                <a:solidFill>
                  <a:srgbClr val="434343"/>
                </a:solidFill>
                <a:latin typeface="Merriweather"/>
                <a:ea typeface="Merriweather"/>
                <a:cs typeface="Merriweather"/>
                <a:sym typeface="Merriweather"/>
              </a:rPr>
              <a:t>Secured Health Repository</a:t>
            </a:r>
            <a:endParaRPr sz="7200"/>
          </a:p>
        </p:txBody>
      </p:sp>
      <p:grpSp>
        <p:nvGrpSpPr>
          <p:cNvPr id="105" name="Google Shape;105;p1"/>
          <p:cNvGrpSpPr/>
          <p:nvPr/>
        </p:nvGrpSpPr>
        <p:grpSpPr>
          <a:xfrm>
            <a:off x="1658527" y="145038"/>
            <a:ext cx="8426216" cy="1348910"/>
            <a:chOff x="1658527" y="145038"/>
            <a:chExt cx="8426216" cy="1076941"/>
          </a:xfrm>
        </p:grpSpPr>
        <p:pic>
          <p:nvPicPr>
            <p:cNvPr id="106" name="Google Shape;106;p1"/>
            <p:cNvPicPr preferRelativeResize="0"/>
            <p:nvPr/>
          </p:nvPicPr>
          <p:blipFill rotWithShape="1">
            <a:blip r:embed="rId3">
              <a:alphaModFix/>
            </a:blip>
            <a:srcRect b="0" l="0" r="0" t="0"/>
            <a:stretch/>
          </p:blipFill>
          <p:spPr>
            <a:xfrm>
              <a:off x="1658527" y="169257"/>
              <a:ext cx="1100137" cy="1052722"/>
            </a:xfrm>
            <a:prstGeom prst="rect">
              <a:avLst/>
            </a:prstGeom>
            <a:noFill/>
            <a:ln>
              <a:noFill/>
            </a:ln>
          </p:spPr>
        </p:pic>
        <p:sp>
          <p:nvSpPr>
            <p:cNvPr id="107" name="Google Shape;107;p1"/>
            <p:cNvSpPr txBox="1"/>
            <p:nvPr/>
          </p:nvSpPr>
          <p:spPr>
            <a:xfrm>
              <a:off x="2901243" y="145038"/>
              <a:ext cx="7183500" cy="958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Department Of Computer Engineering</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Final Review</a:t>
              </a:r>
              <a:endParaRPr b="0" i="0" sz="2400" u="none" cap="none" strike="noStrike">
                <a:solidFill>
                  <a:schemeClr val="dk1"/>
                </a:solidFill>
                <a:latin typeface="Times New Roman"/>
                <a:ea typeface="Times New Roman"/>
                <a:cs typeface="Times New Roman"/>
                <a:sym typeface="Times New Roman"/>
              </a:endParaRPr>
            </a:p>
          </p:txBody>
        </p:sp>
      </p:grpSp>
      <p:sp>
        <p:nvSpPr>
          <p:cNvPr id="108" name="Google Shape;108;p1"/>
          <p:cNvSpPr txBox="1"/>
          <p:nvPr/>
        </p:nvSpPr>
        <p:spPr>
          <a:xfrm>
            <a:off x="7659750" y="4041900"/>
            <a:ext cx="3828900" cy="93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Gill Sans"/>
                <a:ea typeface="Gill Sans"/>
                <a:cs typeface="Gill Sans"/>
                <a:sym typeface="Gill Sans"/>
              </a:rPr>
              <a:t>Kaustubh Keny  D12B 27</a:t>
            </a:r>
            <a:endParaRPr sz="1600">
              <a:latin typeface="Gill Sans"/>
              <a:ea typeface="Gill Sans"/>
              <a:cs typeface="Gill Sans"/>
              <a:sym typeface="Gill Sans"/>
            </a:endParaRPr>
          </a:p>
          <a:p>
            <a:pPr indent="0" lvl="0" marL="0" rtl="0" algn="l">
              <a:spcBef>
                <a:spcPts val="0"/>
              </a:spcBef>
              <a:spcAft>
                <a:spcPts val="0"/>
              </a:spcAft>
              <a:buNone/>
            </a:pPr>
            <a:r>
              <a:rPr lang="en-US" sz="1600">
                <a:latin typeface="Gill Sans"/>
                <a:ea typeface="Gill Sans"/>
                <a:cs typeface="Gill Sans"/>
                <a:sym typeface="Gill Sans"/>
              </a:rPr>
              <a:t>Yash Lakhani     D12B 33</a:t>
            </a:r>
            <a:endParaRPr sz="1600">
              <a:latin typeface="Gill Sans"/>
              <a:ea typeface="Gill Sans"/>
              <a:cs typeface="Gill Sans"/>
              <a:sym typeface="Gill Sans"/>
            </a:endParaRPr>
          </a:p>
          <a:p>
            <a:pPr indent="0" lvl="0" marL="0" rtl="0" algn="l">
              <a:spcBef>
                <a:spcPts val="0"/>
              </a:spcBef>
              <a:spcAft>
                <a:spcPts val="0"/>
              </a:spcAft>
              <a:buNone/>
            </a:pPr>
            <a:r>
              <a:rPr lang="en-US" sz="1600">
                <a:latin typeface="Gill Sans"/>
                <a:ea typeface="Gill Sans"/>
                <a:cs typeface="Gill Sans"/>
                <a:sym typeface="Gill Sans"/>
              </a:rPr>
              <a:t>Vipin Talreja      D12B 59</a:t>
            </a:r>
            <a:endParaRPr sz="1600">
              <a:latin typeface="Gill Sans"/>
              <a:ea typeface="Gill Sans"/>
              <a:cs typeface="Gill Sans"/>
              <a:sym typeface="Gill Sans"/>
            </a:endParaRPr>
          </a:p>
        </p:txBody>
      </p:sp>
      <p:sp>
        <p:nvSpPr>
          <p:cNvPr id="109" name="Google Shape;109;p1"/>
          <p:cNvSpPr txBox="1"/>
          <p:nvPr/>
        </p:nvSpPr>
        <p:spPr>
          <a:xfrm>
            <a:off x="2316900" y="4041900"/>
            <a:ext cx="341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Gill Sans"/>
                <a:ea typeface="Gill Sans"/>
                <a:cs typeface="Gill Sans"/>
                <a:sym typeface="Gill Sans"/>
              </a:rPr>
              <a:t>Project Mentor ; Mr. Prashant Kanade</a:t>
            </a:r>
            <a:endParaRPr sz="1600">
              <a:latin typeface="Gill Sans"/>
              <a:ea typeface="Gill Sans"/>
              <a:cs typeface="Gill Sans"/>
              <a:sym typeface="Gill Sans"/>
            </a:endParaRPr>
          </a:p>
        </p:txBody>
      </p:sp>
      <p:sp>
        <p:nvSpPr>
          <p:cNvPr id="110" name="Google Shape;110;p1"/>
          <p:cNvSpPr txBox="1"/>
          <p:nvPr/>
        </p:nvSpPr>
        <p:spPr>
          <a:xfrm>
            <a:off x="2316900" y="4510225"/>
            <a:ext cx="279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Gill Sans"/>
                <a:ea typeface="Gill Sans"/>
                <a:cs typeface="Gill Sans"/>
                <a:sym typeface="Gill Sans"/>
              </a:rPr>
              <a:t>Group No. : 12</a:t>
            </a:r>
            <a:endParaRPr sz="1600">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1902127dc0_1_95"/>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HARDWARE , SOFTWARE REQS</a:t>
            </a:r>
            <a:endParaRPr/>
          </a:p>
        </p:txBody>
      </p:sp>
      <p:sp>
        <p:nvSpPr>
          <p:cNvPr id="176" name="Google Shape;176;g11902127dc0_1_95"/>
          <p:cNvSpPr txBox="1"/>
          <p:nvPr>
            <p:ph idx="1" type="body"/>
          </p:nvPr>
        </p:nvSpPr>
        <p:spPr>
          <a:xfrm>
            <a:off x="1451579" y="1961982"/>
            <a:ext cx="9603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300" u="sng">
                <a:solidFill>
                  <a:srgbClr val="3C4743"/>
                </a:solidFill>
              </a:rPr>
              <a:t>Hardware</a:t>
            </a:r>
            <a:r>
              <a:rPr lang="en-US" sz="2300" u="sng">
                <a:solidFill>
                  <a:srgbClr val="3C4743"/>
                </a:solidFill>
              </a:rPr>
              <a:t>:</a:t>
            </a:r>
            <a:r>
              <a:rPr lang="en-US">
                <a:solidFill>
                  <a:srgbClr val="3C4743"/>
                </a:solidFill>
              </a:rPr>
              <a:t> </a:t>
            </a:r>
            <a:endParaRPr>
              <a:solidFill>
                <a:srgbClr val="3C4743"/>
              </a:solidFill>
            </a:endParaRPr>
          </a:p>
          <a:p>
            <a:pPr indent="457200" lvl="0" marL="0" rtl="0" algn="l">
              <a:spcBef>
                <a:spcPts val="1000"/>
              </a:spcBef>
              <a:spcAft>
                <a:spcPts val="0"/>
              </a:spcAft>
              <a:buNone/>
            </a:pPr>
            <a:r>
              <a:rPr lang="en-US">
                <a:solidFill>
                  <a:srgbClr val="3C4743"/>
                </a:solidFill>
              </a:rPr>
              <a:t>Laptop/ PC </a:t>
            </a:r>
            <a:endParaRPr>
              <a:solidFill>
                <a:srgbClr val="3C4743"/>
              </a:solidFill>
            </a:endParaRPr>
          </a:p>
          <a:p>
            <a:pPr indent="0" lvl="0" marL="0" rtl="0" algn="l">
              <a:spcBef>
                <a:spcPts val="1000"/>
              </a:spcBef>
              <a:spcAft>
                <a:spcPts val="0"/>
              </a:spcAft>
              <a:buNone/>
            </a:pPr>
            <a:r>
              <a:rPr lang="en-US" sz="2300" u="sng">
                <a:solidFill>
                  <a:srgbClr val="3C4743"/>
                </a:solidFill>
              </a:rPr>
              <a:t>Software:</a:t>
            </a:r>
            <a:endParaRPr sz="2300" u="sng">
              <a:solidFill>
                <a:srgbClr val="3C4743"/>
              </a:solidFill>
            </a:endParaRPr>
          </a:p>
          <a:p>
            <a:pPr indent="0" lvl="0" marL="0" rtl="0" algn="l">
              <a:spcBef>
                <a:spcPts val="1000"/>
              </a:spcBef>
              <a:spcAft>
                <a:spcPts val="0"/>
              </a:spcAft>
              <a:buNone/>
            </a:pPr>
            <a:r>
              <a:rPr lang="en-US">
                <a:solidFill>
                  <a:srgbClr val="3C4743"/>
                </a:solidFill>
              </a:rPr>
              <a:t>  </a:t>
            </a:r>
            <a:r>
              <a:rPr lang="en-US">
                <a:solidFill>
                  <a:srgbClr val="3C4743"/>
                </a:solidFill>
              </a:rPr>
              <a:t>Front End : React.js</a:t>
            </a:r>
            <a:endParaRPr>
              <a:solidFill>
                <a:srgbClr val="3C4743"/>
              </a:solidFill>
            </a:endParaRPr>
          </a:p>
          <a:p>
            <a:pPr indent="0" lvl="0" marL="0" rtl="0" algn="l">
              <a:spcBef>
                <a:spcPts val="1000"/>
              </a:spcBef>
              <a:spcAft>
                <a:spcPts val="0"/>
              </a:spcAft>
              <a:buNone/>
            </a:pPr>
            <a:r>
              <a:rPr lang="en-US">
                <a:solidFill>
                  <a:srgbClr val="3C4743"/>
                </a:solidFill>
              </a:rPr>
              <a:t>  Back End : Node.js, Express</a:t>
            </a:r>
            <a:endParaRPr>
              <a:solidFill>
                <a:srgbClr val="3C4743"/>
              </a:solidFill>
            </a:endParaRPr>
          </a:p>
          <a:p>
            <a:pPr indent="0" lvl="0" marL="0" rtl="0" algn="l">
              <a:spcBef>
                <a:spcPts val="1000"/>
              </a:spcBef>
              <a:spcAft>
                <a:spcPts val="0"/>
              </a:spcAft>
              <a:buNone/>
            </a:pPr>
            <a:r>
              <a:rPr lang="en-US">
                <a:solidFill>
                  <a:srgbClr val="3C4743"/>
                </a:solidFill>
              </a:rPr>
              <a:t>  Database: mySQL</a:t>
            </a:r>
            <a:endParaRPr>
              <a:solidFill>
                <a:srgbClr val="3C4743"/>
              </a:solidFill>
            </a:endParaRPr>
          </a:p>
        </p:txBody>
      </p:sp>
      <p:pic>
        <p:nvPicPr>
          <p:cNvPr id="177" name="Google Shape;177;g11902127dc0_1_95"/>
          <p:cNvPicPr preferRelativeResize="0"/>
          <p:nvPr/>
        </p:nvPicPr>
        <p:blipFill rotWithShape="1">
          <a:blip r:embed="rId3">
            <a:alphaModFix/>
          </a:blip>
          <a:srcRect b="0" l="4509" r="-4509" t="0"/>
          <a:stretch/>
        </p:blipFill>
        <p:spPr>
          <a:xfrm>
            <a:off x="8941725" y="2208275"/>
            <a:ext cx="2713324" cy="1460654"/>
          </a:xfrm>
          <a:prstGeom prst="rect">
            <a:avLst/>
          </a:prstGeom>
          <a:noFill/>
          <a:ln>
            <a:noFill/>
          </a:ln>
        </p:spPr>
      </p:pic>
      <p:pic>
        <p:nvPicPr>
          <p:cNvPr id="178" name="Google Shape;178;g11902127dc0_1_95"/>
          <p:cNvPicPr preferRelativeResize="0"/>
          <p:nvPr/>
        </p:nvPicPr>
        <p:blipFill>
          <a:blip r:embed="rId4">
            <a:alphaModFix/>
          </a:blip>
          <a:stretch>
            <a:fillRect/>
          </a:stretch>
        </p:blipFill>
        <p:spPr>
          <a:xfrm>
            <a:off x="5648725" y="4138580"/>
            <a:ext cx="2925700" cy="1453619"/>
          </a:xfrm>
          <a:prstGeom prst="rect">
            <a:avLst/>
          </a:prstGeom>
          <a:noFill/>
          <a:ln>
            <a:noFill/>
          </a:ln>
        </p:spPr>
      </p:pic>
      <p:pic>
        <p:nvPicPr>
          <p:cNvPr id="179" name="Google Shape;179;g11902127dc0_1_95"/>
          <p:cNvPicPr preferRelativeResize="0"/>
          <p:nvPr/>
        </p:nvPicPr>
        <p:blipFill>
          <a:blip r:embed="rId5">
            <a:alphaModFix/>
          </a:blip>
          <a:stretch>
            <a:fillRect/>
          </a:stretch>
        </p:blipFill>
        <p:spPr>
          <a:xfrm>
            <a:off x="9054524" y="3808813"/>
            <a:ext cx="2113150" cy="2113150"/>
          </a:xfrm>
          <a:prstGeom prst="rect">
            <a:avLst/>
          </a:prstGeom>
          <a:noFill/>
          <a:ln>
            <a:noFill/>
          </a:ln>
        </p:spPr>
      </p:pic>
      <p:pic>
        <p:nvPicPr>
          <p:cNvPr id="180" name="Google Shape;180;g11902127dc0_1_95"/>
          <p:cNvPicPr preferRelativeResize="0"/>
          <p:nvPr/>
        </p:nvPicPr>
        <p:blipFill>
          <a:blip r:embed="rId6">
            <a:alphaModFix/>
          </a:blip>
          <a:stretch>
            <a:fillRect/>
          </a:stretch>
        </p:blipFill>
        <p:spPr>
          <a:xfrm>
            <a:off x="5453725" y="1738613"/>
            <a:ext cx="3600809" cy="239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METHODOLOGY</a:t>
            </a:r>
            <a:endParaRPr sz="1600"/>
          </a:p>
        </p:txBody>
      </p:sp>
      <p:sp>
        <p:nvSpPr>
          <p:cNvPr id="186" name="Google Shape;186;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187" name="Google Shape;187;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sp>
        <p:nvSpPr>
          <p:cNvPr id="188" name="Google Shape;188;p12"/>
          <p:cNvSpPr txBox="1"/>
          <p:nvPr/>
        </p:nvSpPr>
        <p:spPr>
          <a:xfrm>
            <a:off x="1265475" y="2116975"/>
            <a:ext cx="29052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Referring research papers based on the domain and topic.</a:t>
            </a:r>
            <a:endParaRPr>
              <a:solidFill>
                <a:srgbClr val="3C4743"/>
              </a:solidFill>
              <a:latin typeface="Gill Sans"/>
              <a:ea typeface="Gill Sans"/>
              <a:cs typeface="Gill Sans"/>
              <a:sym typeface="Gill Sans"/>
            </a:endParaRPr>
          </a:p>
        </p:txBody>
      </p:sp>
      <p:sp>
        <p:nvSpPr>
          <p:cNvPr id="189" name="Google Shape;189;p12"/>
          <p:cNvSpPr txBox="1"/>
          <p:nvPr/>
        </p:nvSpPr>
        <p:spPr>
          <a:xfrm>
            <a:off x="1292325" y="3039213"/>
            <a:ext cx="2878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Web</a:t>
            </a:r>
            <a:r>
              <a:rPr lang="en-US">
                <a:solidFill>
                  <a:srgbClr val="3C4743"/>
                </a:solidFill>
                <a:latin typeface="Gill Sans"/>
                <a:ea typeface="Gill Sans"/>
                <a:cs typeface="Gill Sans"/>
                <a:sym typeface="Gill Sans"/>
              </a:rPr>
              <a:t> Design</a:t>
            </a:r>
            <a:endParaRPr>
              <a:solidFill>
                <a:srgbClr val="3C4743"/>
              </a:solidFill>
              <a:latin typeface="Gill Sans"/>
              <a:ea typeface="Gill Sans"/>
              <a:cs typeface="Gill Sans"/>
              <a:sym typeface="Gill Sans"/>
            </a:endParaRPr>
          </a:p>
        </p:txBody>
      </p:sp>
      <p:sp>
        <p:nvSpPr>
          <p:cNvPr id="190" name="Google Shape;190;p12"/>
          <p:cNvSpPr txBox="1"/>
          <p:nvPr/>
        </p:nvSpPr>
        <p:spPr>
          <a:xfrm>
            <a:off x="1278825" y="4636750"/>
            <a:ext cx="29052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Node Js for backend, React Js for frontend implementation</a:t>
            </a:r>
            <a:endParaRPr>
              <a:solidFill>
                <a:srgbClr val="3C4743"/>
              </a:solidFill>
              <a:latin typeface="Gill Sans"/>
              <a:ea typeface="Gill Sans"/>
              <a:cs typeface="Gill Sans"/>
              <a:sym typeface="Gill Sans"/>
            </a:endParaRPr>
          </a:p>
        </p:txBody>
      </p:sp>
      <p:sp>
        <p:nvSpPr>
          <p:cNvPr id="191" name="Google Shape;191;p12"/>
          <p:cNvSpPr txBox="1"/>
          <p:nvPr/>
        </p:nvSpPr>
        <p:spPr>
          <a:xfrm>
            <a:off x="1278825" y="3746050"/>
            <a:ext cx="29052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rgbClr val="3C4743"/>
                </a:solidFill>
                <a:latin typeface="Gill Sans"/>
                <a:ea typeface="Gill Sans"/>
                <a:cs typeface="Gill Sans"/>
                <a:sym typeface="Gill Sans"/>
              </a:rPr>
              <a:t>Database Design and mySQL implementation</a:t>
            </a:r>
            <a:endParaRPr>
              <a:solidFill>
                <a:srgbClr val="3C4743"/>
              </a:solidFill>
              <a:latin typeface="Gill Sans"/>
              <a:ea typeface="Gill Sans"/>
              <a:cs typeface="Gill Sans"/>
              <a:sym typeface="Gill Sans"/>
            </a:endParaRPr>
          </a:p>
        </p:txBody>
      </p:sp>
      <p:pic>
        <p:nvPicPr>
          <p:cNvPr id="192" name="Google Shape;192;p12"/>
          <p:cNvPicPr preferRelativeResize="0"/>
          <p:nvPr/>
        </p:nvPicPr>
        <p:blipFill>
          <a:blip r:embed="rId3">
            <a:alphaModFix/>
          </a:blip>
          <a:stretch>
            <a:fillRect/>
          </a:stretch>
        </p:blipFill>
        <p:spPr>
          <a:xfrm>
            <a:off x="4603364" y="2116975"/>
            <a:ext cx="6451486" cy="3135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ctrTitle"/>
          </p:nvPr>
        </p:nvSpPr>
        <p:spPr>
          <a:xfrm>
            <a:off x="3691938" y="1425227"/>
            <a:ext cx="8500200" cy="1754700"/>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DATABASE SCHEMA DESIGN</a:t>
            </a:r>
            <a:endParaRPr/>
          </a:p>
        </p:txBody>
      </p:sp>
      <p:grpSp>
        <p:nvGrpSpPr>
          <p:cNvPr id="199" name="Google Shape;199;p13"/>
          <p:cNvGrpSpPr/>
          <p:nvPr/>
        </p:nvGrpSpPr>
        <p:grpSpPr>
          <a:xfrm>
            <a:off x="1658527" y="145038"/>
            <a:ext cx="8426216" cy="831000"/>
            <a:chOff x="1658527" y="145038"/>
            <a:chExt cx="8426216" cy="831000"/>
          </a:xfrm>
        </p:grpSpPr>
        <p:pic>
          <p:nvPicPr>
            <p:cNvPr id="200" name="Google Shape;200;p13"/>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201" name="Google Shape;201;p13"/>
            <p:cNvSpPr txBox="1"/>
            <p:nvPr/>
          </p:nvSpPr>
          <p:spPr>
            <a:xfrm>
              <a:off x="2901243" y="145038"/>
              <a:ext cx="71835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Department Of Computer Engineering</a:t>
              </a:r>
              <a:endParaRPr b="0" i="0" sz="2400" u="none" cap="none" strike="noStrike">
                <a:solidFill>
                  <a:schemeClr val="dk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125c66acecc_2_14"/>
          <p:cNvPicPr preferRelativeResize="0"/>
          <p:nvPr/>
        </p:nvPicPr>
        <p:blipFill>
          <a:blip r:embed="rId3">
            <a:alphaModFix/>
          </a:blip>
          <a:stretch>
            <a:fillRect/>
          </a:stretch>
        </p:blipFill>
        <p:spPr>
          <a:xfrm>
            <a:off x="0" y="0"/>
            <a:ext cx="12192000" cy="6858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1190a3d96a7_0_5"/>
          <p:cNvPicPr preferRelativeResize="0"/>
          <p:nvPr/>
        </p:nvPicPr>
        <p:blipFill>
          <a:blip r:embed="rId3">
            <a:alphaModFix/>
          </a:blip>
          <a:stretch>
            <a:fillRect/>
          </a:stretch>
        </p:blipFill>
        <p:spPr>
          <a:xfrm>
            <a:off x="0" y="0"/>
            <a:ext cx="12192001"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119927a12e6_0_3"/>
          <p:cNvPicPr preferRelativeResize="0"/>
          <p:nvPr/>
        </p:nvPicPr>
        <p:blipFill>
          <a:blip r:embed="rId3">
            <a:alphaModFix/>
          </a:blip>
          <a:stretch>
            <a:fillRect/>
          </a:stretch>
        </p:blipFill>
        <p:spPr>
          <a:xfrm>
            <a:off x="0" y="0"/>
            <a:ext cx="12192000" cy="685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190a3d96a7_0_25"/>
          <p:cNvSpPr txBox="1"/>
          <p:nvPr>
            <p:ph idx="1" type="body"/>
          </p:nvPr>
        </p:nvSpPr>
        <p:spPr>
          <a:xfrm>
            <a:off x="0" y="0"/>
            <a:ext cx="6096000" cy="6858000"/>
          </a:xfrm>
          <a:prstGeom prst="rect">
            <a:avLst/>
          </a:prstGeom>
          <a:solidFill>
            <a:schemeClr val="lt2"/>
          </a:solidFill>
        </p:spPr>
        <p:txBody>
          <a:bodyPr anchorCtr="0" anchor="t" bIns="45700" lIns="91425" spcFirstLastPara="1" rIns="91425" wrap="square" tIns="45700">
            <a:noAutofit/>
          </a:bodyPr>
          <a:lstStyle/>
          <a:p>
            <a:pPr indent="0" lvl="0" marL="0" rtl="0" algn="l">
              <a:lnSpc>
                <a:spcPct val="125714"/>
              </a:lnSpc>
              <a:spcBef>
                <a:spcPts val="0"/>
              </a:spcBef>
              <a:spcAft>
                <a:spcPts val="0"/>
              </a:spcAft>
              <a:buSzPts val="358"/>
              <a:buNone/>
            </a:pPr>
            <a:r>
              <a:rPr b="1" lang="en-US" sz="2345">
                <a:highlight>
                  <a:schemeClr val="lt2"/>
                </a:highlight>
                <a:latin typeface="Courier New"/>
                <a:ea typeface="Courier New"/>
                <a:cs typeface="Courier New"/>
                <a:sym typeface="Courier New"/>
              </a:rPr>
              <a:t> </a:t>
            </a:r>
            <a:r>
              <a:rPr b="1" lang="en-US" sz="2345">
                <a:highlight>
                  <a:schemeClr val="lt2"/>
                </a:highlight>
              </a:rPr>
              <a:t>Patients</a:t>
            </a:r>
            <a:endParaRPr b="1" sz="2345">
              <a:highlight>
                <a:schemeClr val="lt2"/>
              </a:highlight>
            </a:endParaRPr>
          </a:p>
          <a:p>
            <a:pPr indent="0" lvl="0" marL="0" rtl="0" algn="l">
              <a:lnSpc>
                <a:spcPct val="125714"/>
              </a:lnSpc>
              <a:spcBef>
                <a:spcPts val="0"/>
              </a:spcBef>
              <a:spcAft>
                <a:spcPts val="0"/>
              </a:spcAft>
              <a:buSzPts val="358"/>
              <a:buNone/>
            </a:pPr>
            <a:r>
              <a:t/>
            </a:r>
            <a:endParaRPr b="1" sz="15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1. Patients have a separate login which leads to the interface made specifically for patients. </a:t>
            </a:r>
            <a:endParaRPr b="1" sz="18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2. Patients can book health queries/appointments.</a:t>
            </a:r>
            <a:endParaRPr b="1" sz="18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3. Patients can check previous medical history.</a:t>
            </a:r>
            <a:endParaRPr b="1" sz="18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4. Patients can view/update/cancel already booked queries/appointments if necessary.</a:t>
            </a:r>
            <a:endParaRPr b="1" sz="18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5. Cancelled reports create free slots for other patients in the doctor section.</a:t>
            </a:r>
            <a:endParaRPr b="1" sz="18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6. The system avoids clash of report allocations with other patients. Each patient is therefore ensured his/her slot.</a:t>
            </a:r>
            <a:endParaRPr b="1" sz="18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7. Patients are able to see complete diagnosis, prescriptions and medical history.</a:t>
            </a:r>
            <a:endParaRPr b="1" sz="1845">
              <a:highlight>
                <a:schemeClr val="lt2"/>
              </a:highlight>
            </a:endParaRPr>
          </a:p>
          <a:p>
            <a:pPr indent="0" lvl="0" marL="0" rtl="0" algn="l">
              <a:lnSpc>
                <a:spcPct val="125714"/>
              </a:lnSpc>
              <a:spcBef>
                <a:spcPts val="0"/>
              </a:spcBef>
              <a:spcAft>
                <a:spcPts val="0"/>
              </a:spcAft>
              <a:buSzPts val="358"/>
              <a:buNone/>
            </a:pPr>
            <a:r>
              <a:rPr b="1" lang="en-US" sz="1845">
                <a:highlight>
                  <a:schemeClr val="lt2"/>
                </a:highlight>
              </a:rPr>
              <a:t>8. Patient medical history is only available to the doctor with whom the appointment is booked to ensure privacy.</a:t>
            </a:r>
            <a:endParaRPr b="1" sz="1845">
              <a:highlight>
                <a:schemeClr val="lt2"/>
              </a:highlight>
            </a:endParaRPr>
          </a:p>
          <a:p>
            <a:pPr indent="0" lvl="0" marL="0" rtl="0" algn="l">
              <a:lnSpc>
                <a:spcPct val="110000"/>
              </a:lnSpc>
              <a:spcBef>
                <a:spcPts val="1000"/>
              </a:spcBef>
              <a:spcAft>
                <a:spcPts val="0"/>
              </a:spcAft>
              <a:buSzPts val="358"/>
              <a:buNone/>
            </a:pPr>
            <a:r>
              <a:t/>
            </a:r>
            <a:endParaRPr b="1" sz="650">
              <a:highlight>
                <a:schemeClr val="lt2"/>
              </a:highlight>
            </a:endParaRPr>
          </a:p>
        </p:txBody>
      </p:sp>
      <p:sp>
        <p:nvSpPr>
          <p:cNvPr id="226" name="Google Shape;226;g1190a3d96a7_0_25"/>
          <p:cNvSpPr txBox="1"/>
          <p:nvPr>
            <p:ph idx="2" type="body"/>
          </p:nvPr>
        </p:nvSpPr>
        <p:spPr>
          <a:xfrm>
            <a:off x="6096000" y="0"/>
            <a:ext cx="6096000" cy="6858000"/>
          </a:xfrm>
          <a:prstGeom prst="rect">
            <a:avLst/>
          </a:prstGeom>
          <a:solidFill>
            <a:schemeClr val="lt2"/>
          </a:solidFill>
        </p:spPr>
        <p:txBody>
          <a:bodyPr anchorCtr="0" anchor="t"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b="1" lang="en-US" sz="2300">
                <a:highlight>
                  <a:schemeClr val="lt2"/>
                </a:highlight>
              </a:rPr>
              <a:t>Doctors </a:t>
            </a:r>
            <a:endParaRPr b="1" sz="2300">
              <a:highlight>
                <a:schemeClr val="lt2"/>
              </a:highlight>
            </a:endParaRPr>
          </a:p>
          <a:p>
            <a:pPr indent="0" lvl="0" marL="0" rtl="0" algn="l">
              <a:lnSpc>
                <a:spcPct val="135714"/>
              </a:lnSpc>
              <a:spcBef>
                <a:spcPts val="0"/>
              </a:spcBef>
              <a:spcAft>
                <a:spcPts val="0"/>
              </a:spcAft>
              <a:buClr>
                <a:schemeClr val="dk1"/>
              </a:buClr>
              <a:buSzPts val="1100"/>
              <a:buFont typeface="Arial"/>
              <a:buNone/>
            </a:pPr>
            <a:r>
              <a:t/>
            </a:r>
            <a:endParaRPr b="1" sz="1200">
              <a:highlight>
                <a:schemeClr val="lt2"/>
              </a:highlight>
            </a:endParaRPr>
          </a:p>
          <a:p>
            <a:pPr indent="0" lvl="0" marL="0" rtl="0" algn="l">
              <a:lnSpc>
                <a:spcPct val="135714"/>
              </a:lnSpc>
              <a:spcBef>
                <a:spcPts val="0"/>
              </a:spcBef>
              <a:spcAft>
                <a:spcPts val="0"/>
              </a:spcAft>
              <a:buClr>
                <a:schemeClr val="dk1"/>
              </a:buClr>
              <a:buSzPts val="1100"/>
              <a:buFont typeface="Arial"/>
              <a:buNone/>
            </a:pPr>
            <a:r>
              <a:rPr b="1" lang="en-US" sz="1800">
                <a:highlight>
                  <a:schemeClr val="lt2"/>
                </a:highlight>
              </a:rPr>
              <a:t>1. Doctors also have a separate login which leads to the interface made specifically for doctors.</a:t>
            </a:r>
            <a:endParaRPr b="1" sz="1800">
              <a:highlight>
                <a:schemeClr val="lt2"/>
              </a:highlight>
            </a:endParaRPr>
          </a:p>
          <a:p>
            <a:pPr indent="0" lvl="0" marL="0" rtl="0" algn="l">
              <a:lnSpc>
                <a:spcPct val="135714"/>
              </a:lnSpc>
              <a:spcBef>
                <a:spcPts val="0"/>
              </a:spcBef>
              <a:spcAft>
                <a:spcPts val="0"/>
              </a:spcAft>
              <a:buClr>
                <a:schemeClr val="dk1"/>
              </a:buClr>
              <a:buSzPts val="1100"/>
              <a:buFont typeface="Arial"/>
              <a:buNone/>
            </a:pPr>
            <a:r>
              <a:rPr b="1" lang="en-US" sz="1800">
                <a:highlight>
                  <a:schemeClr val="lt2"/>
                </a:highlight>
              </a:rPr>
              <a:t>2. The system takes into consideration doctor schedules and does not allow appointments when a doctor is already scheduled or has a break.</a:t>
            </a:r>
            <a:endParaRPr b="1" sz="1800">
              <a:highlight>
                <a:schemeClr val="lt2"/>
              </a:highlight>
            </a:endParaRPr>
          </a:p>
          <a:p>
            <a:pPr indent="0" lvl="0" marL="0" rtl="0" algn="l">
              <a:lnSpc>
                <a:spcPct val="135714"/>
              </a:lnSpc>
              <a:spcBef>
                <a:spcPts val="0"/>
              </a:spcBef>
              <a:spcAft>
                <a:spcPts val="0"/>
              </a:spcAft>
              <a:buClr>
                <a:schemeClr val="dk1"/>
              </a:buClr>
              <a:buSzPts val="1100"/>
              <a:buFont typeface="Arial"/>
              <a:buNone/>
            </a:pPr>
            <a:r>
              <a:rPr b="1" lang="en-US" sz="1800">
                <a:highlight>
                  <a:schemeClr val="lt2"/>
                </a:highlight>
              </a:rPr>
              <a:t>3. Doctors are able to access patient history and profile, and add to patient history.</a:t>
            </a:r>
            <a:endParaRPr b="1" sz="1800">
              <a:highlight>
                <a:schemeClr val="lt2"/>
              </a:highlight>
            </a:endParaRPr>
          </a:p>
          <a:p>
            <a:pPr indent="0" lvl="0" marL="0" rtl="0" algn="l">
              <a:lnSpc>
                <a:spcPct val="135714"/>
              </a:lnSpc>
              <a:spcBef>
                <a:spcPts val="0"/>
              </a:spcBef>
              <a:spcAft>
                <a:spcPts val="0"/>
              </a:spcAft>
              <a:buClr>
                <a:schemeClr val="dk1"/>
              </a:buClr>
              <a:buSzPts val="1100"/>
              <a:buFont typeface="Arial"/>
              <a:buNone/>
            </a:pPr>
            <a:r>
              <a:rPr b="1" lang="en-US" sz="1800">
                <a:highlight>
                  <a:schemeClr val="lt2"/>
                </a:highlight>
              </a:rPr>
              <a:t>4. Doctors are able to give diagnosis and prescriptions.</a:t>
            </a:r>
            <a:endParaRPr b="1" sz="1800">
              <a:highlight>
                <a:schemeClr val="lt2"/>
              </a:highlight>
            </a:endParaRPr>
          </a:p>
          <a:p>
            <a:pPr indent="0" lvl="0" marL="0" rtl="0" algn="l">
              <a:lnSpc>
                <a:spcPct val="135714"/>
              </a:lnSpc>
              <a:spcBef>
                <a:spcPts val="0"/>
              </a:spcBef>
              <a:spcAft>
                <a:spcPts val="0"/>
              </a:spcAft>
              <a:buClr>
                <a:schemeClr val="dk1"/>
              </a:buClr>
              <a:buSzPts val="1100"/>
              <a:buFont typeface="Arial"/>
              <a:buNone/>
            </a:pPr>
            <a:r>
              <a:rPr b="1" lang="en-US" sz="1800">
                <a:highlight>
                  <a:schemeClr val="lt2"/>
                </a:highlight>
              </a:rPr>
              <a:t>5. Doctors are able to modify diagnosis and prescriptions.</a:t>
            </a:r>
            <a:endParaRPr b="1" sz="1800">
              <a:highlight>
                <a:schemeClr val="lt2"/>
              </a:highlight>
            </a:endParaRPr>
          </a:p>
          <a:p>
            <a:pPr indent="0" lvl="0" marL="0" rtl="0" algn="l">
              <a:spcBef>
                <a:spcPts val="1000"/>
              </a:spcBef>
              <a:spcAft>
                <a:spcPts val="0"/>
              </a:spcAft>
              <a:buNone/>
            </a:pPr>
            <a:r>
              <a:t/>
            </a:r>
            <a:endParaRPr>
              <a:highlight>
                <a:schemeClr val="lt2"/>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428424" y="721500"/>
            <a:ext cx="110010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GUI DESIGN</a:t>
            </a:r>
            <a:endParaRPr/>
          </a:p>
        </p:txBody>
      </p:sp>
      <p:sp>
        <p:nvSpPr>
          <p:cNvPr id="232" name="Google Shape;232;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pic>
        <p:nvPicPr>
          <p:cNvPr id="233" name="Google Shape;233;p16"/>
          <p:cNvPicPr preferRelativeResize="0"/>
          <p:nvPr/>
        </p:nvPicPr>
        <p:blipFill>
          <a:blip r:embed="rId3">
            <a:alphaModFix/>
          </a:blip>
          <a:stretch>
            <a:fillRect/>
          </a:stretch>
        </p:blipFill>
        <p:spPr>
          <a:xfrm>
            <a:off x="-5200" y="1853750"/>
            <a:ext cx="6096000" cy="5004250"/>
          </a:xfrm>
          <a:prstGeom prst="rect">
            <a:avLst/>
          </a:prstGeom>
          <a:noFill/>
          <a:ln>
            <a:noFill/>
          </a:ln>
        </p:spPr>
      </p:pic>
      <p:pic>
        <p:nvPicPr>
          <p:cNvPr id="234" name="Google Shape;234;p16"/>
          <p:cNvPicPr preferRelativeResize="0"/>
          <p:nvPr/>
        </p:nvPicPr>
        <p:blipFill>
          <a:blip r:embed="rId4">
            <a:alphaModFix/>
          </a:blip>
          <a:stretch>
            <a:fillRect/>
          </a:stretch>
        </p:blipFill>
        <p:spPr>
          <a:xfrm>
            <a:off x="6096000" y="1853750"/>
            <a:ext cx="6096000" cy="5004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1190a3d96a7_0_1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g125c66acecc_2_5"/>
          <p:cNvPicPr preferRelativeResize="0"/>
          <p:nvPr/>
        </p:nvPicPr>
        <p:blipFill>
          <a:blip r:embed="rId3">
            <a:alphaModFix/>
          </a:blip>
          <a:stretch>
            <a:fillRect/>
          </a:stretch>
        </p:blipFill>
        <p:spPr>
          <a:xfrm>
            <a:off x="0" y="0"/>
            <a:ext cx="12192002" cy="6858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451579" y="804519"/>
            <a:ext cx="9603275" cy="6636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INDEX</a:t>
            </a:r>
            <a:endParaRPr/>
          </a:p>
        </p:txBody>
      </p:sp>
      <p:sp>
        <p:nvSpPr>
          <p:cNvPr id="116" name="Google Shape;116;p2"/>
          <p:cNvSpPr txBox="1"/>
          <p:nvPr>
            <p:ph idx="1" type="body"/>
          </p:nvPr>
        </p:nvSpPr>
        <p:spPr>
          <a:xfrm>
            <a:off x="1451579" y="1857257"/>
            <a:ext cx="9603300" cy="3805500"/>
          </a:xfrm>
          <a:prstGeom prst="rect">
            <a:avLst/>
          </a:prstGeom>
          <a:noFill/>
          <a:ln>
            <a:noFill/>
          </a:ln>
        </p:spPr>
        <p:txBody>
          <a:bodyPr anchorCtr="0" anchor="t" bIns="45700" lIns="91425" spcFirstLastPara="1" rIns="91425" wrap="square" tIns="45700">
            <a:noAutofit/>
          </a:bodyPr>
          <a:lstStyle/>
          <a:p>
            <a:pPr indent="-231775" lvl="0" marL="228600" rtl="0" algn="l">
              <a:lnSpc>
                <a:spcPct val="100000"/>
              </a:lnSpc>
              <a:spcBef>
                <a:spcPts val="0"/>
              </a:spcBef>
              <a:spcAft>
                <a:spcPts val="0"/>
              </a:spcAft>
              <a:buSzPts val="1600"/>
              <a:buChar char="•"/>
            </a:pPr>
            <a:r>
              <a:rPr lang="en-US" sz="1600"/>
              <a:t>Introduction</a:t>
            </a:r>
            <a:endParaRPr sz="1600"/>
          </a:p>
          <a:p>
            <a:pPr indent="-231775" lvl="0" marL="228600" rtl="0" algn="l">
              <a:lnSpc>
                <a:spcPct val="100000"/>
              </a:lnSpc>
              <a:spcBef>
                <a:spcPts val="1000"/>
              </a:spcBef>
              <a:spcAft>
                <a:spcPts val="0"/>
              </a:spcAft>
              <a:buSzPts val="1600"/>
              <a:buChar char="•"/>
            </a:pPr>
            <a:r>
              <a:rPr lang="en-US" sz="1600"/>
              <a:t>Problem Statement</a:t>
            </a:r>
            <a:endParaRPr sz="1600"/>
          </a:p>
          <a:p>
            <a:pPr indent="-231775" lvl="0" marL="228600" rtl="0" algn="l">
              <a:lnSpc>
                <a:spcPct val="100000"/>
              </a:lnSpc>
              <a:spcBef>
                <a:spcPts val="1000"/>
              </a:spcBef>
              <a:spcAft>
                <a:spcPts val="0"/>
              </a:spcAft>
              <a:buSzPts val="1600"/>
              <a:buChar char="•"/>
            </a:pPr>
            <a:r>
              <a:rPr lang="en-US" sz="1600"/>
              <a:t>Literature Survey</a:t>
            </a:r>
            <a:endParaRPr sz="1600"/>
          </a:p>
          <a:p>
            <a:pPr indent="-231775" lvl="0" marL="228600" rtl="0" algn="l">
              <a:lnSpc>
                <a:spcPct val="100000"/>
              </a:lnSpc>
              <a:spcBef>
                <a:spcPts val="1000"/>
              </a:spcBef>
              <a:spcAft>
                <a:spcPts val="0"/>
              </a:spcAft>
              <a:buSzPts val="1600"/>
              <a:buChar char="•"/>
            </a:pPr>
            <a:r>
              <a:rPr lang="en-US" sz="1600"/>
              <a:t>Technology Used</a:t>
            </a:r>
            <a:endParaRPr sz="1600"/>
          </a:p>
          <a:p>
            <a:pPr indent="-231775" lvl="0" marL="228600" rtl="0" algn="l">
              <a:lnSpc>
                <a:spcPct val="100000"/>
              </a:lnSpc>
              <a:spcBef>
                <a:spcPts val="1000"/>
              </a:spcBef>
              <a:spcAft>
                <a:spcPts val="0"/>
              </a:spcAft>
              <a:buSzPts val="1600"/>
              <a:buChar char="•"/>
            </a:pPr>
            <a:r>
              <a:rPr lang="en-US" sz="1600"/>
              <a:t>Methodology</a:t>
            </a:r>
            <a:endParaRPr sz="1600"/>
          </a:p>
          <a:p>
            <a:pPr indent="-231775" lvl="0" marL="228600" rtl="0" algn="l">
              <a:lnSpc>
                <a:spcPct val="100000"/>
              </a:lnSpc>
              <a:spcBef>
                <a:spcPts val="1000"/>
              </a:spcBef>
              <a:spcAft>
                <a:spcPts val="0"/>
              </a:spcAft>
              <a:buSzPts val="1600"/>
              <a:buChar char="•"/>
            </a:pPr>
            <a:r>
              <a:rPr lang="en-US" sz="1600"/>
              <a:t>Database Schema</a:t>
            </a:r>
            <a:endParaRPr sz="1600"/>
          </a:p>
          <a:p>
            <a:pPr indent="-231775" lvl="0" marL="228600" rtl="0" algn="l">
              <a:lnSpc>
                <a:spcPct val="100000"/>
              </a:lnSpc>
              <a:spcBef>
                <a:spcPts val="1000"/>
              </a:spcBef>
              <a:spcAft>
                <a:spcPts val="0"/>
              </a:spcAft>
              <a:buSzPts val="1600"/>
              <a:buChar char="•"/>
            </a:pPr>
            <a:r>
              <a:rPr lang="en-US" sz="1600"/>
              <a:t>Proposed GUI Design</a:t>
            </a:r>
            <a:endParaRPr sz="1600"/>
          </a:p>
          <a:p>
            <a:pPr indent="-231775" lvl="0" marL="228600" rtl="0" algn="l">
              <a:lnSpc>
                <a:spcPct val="100000"/>
              </a:lnSpc>
              <a:spcBef>
                <a:spcPts val="1000"/>
              </a:spcBef>
              <a:spcAft>
                <a:spcPts val="0"/>
              </a:spcAft>
              <a:buSzPts val="1600"/>
              <a:buChar char="•"/>
            </a:pPr>
            <a:r>
              <a:rPr lang="en-US" sz="1600"/>
              <a:t>Conclusion</a:t>
            </a:r>
            <a:endParaRPr sz="1600"/>
          </a:p>
          <a:p>
            <a:pPr indent="-215900" lvl="0" marL="228600" rtl="0" algn="l">
              <a:lnSpc>
                <a:spcPct val="100000"/>
              </a:lnSpc>
              <a:spcBef>
                <a:spcPts val="1000"/>
              </a:spcBef>
              <a:spcAft>
                <a:spcPts val="0"/>
              </a:spcAft>
              <a:buSzPts val="1600"/>
              <a:buChar char="•"/>
            </a:pPr>
            <a:r>
              <a:rPr lang="en-US" sz="1600"/>
              <a:t>Future Scope</a:t>
            </a:r>
            <a:endParaRPr sz="1600"/>
          </a:p>
          <a:p>
            <a:pPr indent="-231775" lvl="0" marL="228600" rtl="0" algn="l">
              <a:lnSpc>
                <a:spcPct val="100000"/>
              </a:lnSpc>
              <a:spcBef>
                <a:spcPts val="1000"/>
              </a:spcBef>
              <a:spcAft>
                <a:spcPts val="0"/>
              </a:spcAft>
              <a:buSzPts val="1600"/>
              <a:buChar char="•"/>
            </a:pPr>
            <a:r>
              <a:rPr lang="en-US" sz="1600"/>
              <a:t>References</a:t>
            </a:r>
            <a:endParaRPr sz="1600"/>
          </a:p>
        </p:txBody>
      </p:sp>
      <p:sp>
        <p:nvSpPr>
          <p:cNvPr id="117" name="Google Shape;117;p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sp>
        <p:nvSpPr>
          <p:cNvPr id="118" name="Google Shape;118;p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125c66acecc_2_29"/>
          <p:cNvPicPr preferRelativeResize="0"/>
          <p:nvPr/>
        </p:nvPicPr>
        <p:blipFill>
          <a:blip r:embed="rId3">
            <a:alphaModFix/>
          </a:blip>
          <a:stretch>
            <a:fillRect/>
          </a:stretch>
        </p:blipFill>
        <p:spPr>
          <a:xfrm>
            <a:off x="0" y="-7749"/>
            <a:ext cx="12192000" cy="6857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g125f6009f5a_0_4"/>
          <p:cNvPicPr preferRelativeResize="0"/>
          <p:nvPr/>
        </p:nvPicPr>
        <p:blipFill>
          <a:blip r:embed="rId3">
            <a:alphaModFix/>
          </a:blip>
          <a:stretch>
            <a:fillRect/>
          </a:stretch>
        </p:blipFill>
        <p:spPr>
          <a:xfrm>
            <a:off x="0" y="69125"/>
            <a:ext cx="12192002" cy="6788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125f6009f5a_0_11"/>
          <p:cNvPicPr preferRelativeResize="0"/>
          <p:nvPr/>
        </p:nvPicPr>
        <p:blipFill>
          <a:blip r:embed="rId3">
            <a:alphaModFix/>
          </a:blip>
          <a:stretch>
            <a:fillRect/>
          </a:stretch>
        </p:blipFill>
        <p:spPr>
          <a:xfrm>
            <a:off x="0" y="0"/>
            <a:ext cx="12191999"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1451579" y="778294"/>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CONCLUSIONS</a:t>
            </a:r>
            <a:endParaRPr/>
          </a:p>
        </p:txBody>
      </p:sp>
      <p:sp>
        <p:nvSpPr>
          <p:cNvPr id="270" name="Google Shape;270;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71" name="Google Shape;271;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sp>
        <p:nvSpPr>
          <p:cNvPr id="272" name="Google Shape;272;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0"/>
          <p:cNvSpPr txBox="1"/>
          <p:nvPr/>
        </p:nvSpPr>
        <p:spPr>
          <a:xfrm>
            <a:off x="1127375" y="2073575"/>
            <a:ext cx="5857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2"/>
              </a:solidFill>
              <a:latin typeface="Gill Sans"/>
              <a:ea typeface="Gill Sans"/>
              <a:cs typeface="Gill Sans"/>
              <a:sym typeface="Gill Sans"/>
            </a:endParaRPr>
          </a:p>
          <a:p>
            <a:pPr indent="-355600" lvl="0" marL="457200" rtl="0" algn="l">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Database for HRR implemented, backend implemented, frontend implemented.</a:t>
            </a:r>
            <a:endParaRPr sz="2000">
              <a:solidFill>
                <a:schemeClr val="dk2"/>
              </a:solidFill>
              <a:latin typeface="Gill Sans"/>
              <a:ea typeface="Gill Sans"/>
              <a:cs typeface="Gill Sans"/>
              <a:sym typeface="Gill Sans"/>
            </a:endParaRPr>
          </a:p>
          <a:p>
            <a:pPr indent="0" lvl="0" marL="457200" rtl="0" algn="l">
              <a:spcBef>
                <a:spcPts val="0"/>
              </a:spcBef>
              <a:spcAft>
                <a:spcPts val="0"/>
              </a:spcAft>
              <a:buNone/>
            </a:pPr>
            <a:r>
              <a:t/>
            </a:r>
            <a:endParaRPr sz="2000">
              <a:solidFill>
                <a:schemeClr val="dk2"/>
              </a:solidFill>
              <a:latin typeface="Gill Sans"/>
              <a:ea typeface="Gill Sans"/>
              <a:cs typeface="Gill Sans"/>
              <a:sym typeface="Gill Sans"/>
            </a:endParaRPr>
          </a:p>
          <a:p>
            <a:pPr indent="-355600" lvl="0" marL="457200" rtl="0" algn="l">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The aim of the project to bridge the gap between doctor and patients has been achieved via the project and remains as a proof of concept.</a:t>
            </a:r>
            <a:endParaRPr sz="2000">
              <a:solidFill>
                <a:schemeClr val="dk2"/>
              </a:solidFill>
              <a:latin typeface="Gill Sans"/>
              <a:ea typeface="Gill Sans"/>
              <a:cs typeface="Gill Sans"/>
              <a:sym typeface="Gill Sans"/>
            </a:endParaRPr>
          </a:p>
          <a:p>
            <a:pPr indent="0" lvl="0" marL="457200" rtl="0" algn="l">
              <a:spcBef>
                <a:spcPts val="0"/>
              </a:spcBef>
              <a:spcAft>
                <a:spcPts val="0"/>
              </a:spcAft>
              <a:buNone/>
            </a:pPr>
            <a:r>
              <a:t/>
            </a:r>
            <a:endParaRPr sz="2000">
              <a:solidFill>
                <a:schemeClr val="dk2"/>
              </a:solidFill>
              <a:latin typeface="Gill Sans"/>
              <a:ea typeface="Gill Sans"/>
              <a:cs typeface="Gill Sans"/>
              <a:sym typeface="Gill Sans"/>
            </a:endParaRPr>
          </a:p>
          <a:p>
            <a:pPr indent="-355600" lvl="0" marL="457200" rtl="0" algn="l">
              <a:spcBef>
                <a:spcPts val="0"/>
              </a:spcBef>
              <a:spcAft>
                <a:spcPts val="0"/>
              </a:spcAft>
              <a:buClr>
                <a:schemeClr val="dk2"/>
              </a:buClr>
              <a:buSzPts val="2000"/>
              <a:buFont typeface="Gill Sans"/>
              <a:buChar char="●"/>
            </a:pPr>
            <a:r>
              <a:rPr lang="en-US" sz="2000">
                <a:solidFill>
                  <a:schemeClr val="dk2"/>
                </a:solidFill>
                <a:latin typeface="Gill Sans"/>
                <a:ea typeface="Gill Sans"/>
                <a:cs typeface="Gill Sans"/>
                <a:sym typeface="Gill Sans"/>
              </a:rPr>
              <a:t>The project would definitely make it more convenient for both the patients and the doctors.</a:t>
            </a:r>
            <a:endParaRPr sz="2000">
              <a:solidFill>
                <a:schemeClr val="dk2"/>
              </a:solidFill>
              <a:latin typeface="Gill Sans"/>
              <a:ea typeface="Gill Sans"/>
              <a:cs typeface="Gill Sans"/>
              <a:sym typeface="Gill Sans"/>
            </a:endParaRPr>
          </a:p>
          <a:p>
            <a:pPr indent="0" lvl="0" marL="457200" rtl="0" algn="l">
              <a:spcBef>
                <a:spcPts val="0"/>
              </a:spcBef>
              <a:spcAft>
                <a:spcPts val="0"/>
              </a:spcAft>
              <a:buNone/>
            </a:pPr>
            <a:r>
              <a:t/>
            </a:r>
            <a:endParaRPr sz="2000">
              <a:solidFill>
                <a:schemeClr val="dk2"/>
              </a:solidFill>
              <a:latin typeface="Gill Sans"/>
              <a:ea typeface="Gill Sans"/>
              <a:cs typeface="Gill Sans"/>
              <a:sym typeface="Gill Sans"/>
            </a:endParaRPr>
          </a:p>
        </p:txBody>
      </p:sp>
      <p:pic>
        <p:nvPicPr>
          <p:cNvPr id="274" name="Google Shape;274;p20"/>
          <p:cNvPicPr preferRelativeResize="0"/>
          <p:nvPr/>
        </p:nvPicPr>
        <p:blipFill>
          <a:blip r:embed="rId3">
            <a:alphaModFix/>
          </a:blip>
          <a:stretch>
            <a:fillRect/>
          </a:stretch>
        </p:blipFill>
        <p:spPr>
          <a:xfrm>
            <a:off x="6984575" y="2203925"/>
            <a:ext cx="4398525" cy="2965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FUTURE SCOPE</a:t>
            </a:r>
            <a:endParaRPr sz="1600"/>
          </a:p>
        </p:txBody>
      </p:sp>
      <p:sp>
        <p:nvSpPr>
          <p:cNvPr id="280" name="Google Shape;280;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344805" lvl="0" marL="457200" rtl="0" algn="l">
              <a:lnSpc>
                <a:spcPct val="100000"/>
              </a:lnSpc>
              <a:spcBef>
                <a:spcPts val="0"/>
              </a:spcBef>
              <a:spcAft>
                <a:spcPts val="0"/>
              </a:spcAft>
              <a:buSzPts val="1830"/>
              <a:buChar char="•"/>
            </a:pPr>
            <a:r>
              <a:rPr lang="en-US"/>
              <a:t>The core of the project has been implemented, which consists of </a:t>
            </a:r>
            <a:r>
              <a:rPr lang="en-US"/>
              <a:t>database implementation, website design and implementation.</a:t>
            </a:r>
            <a:endParaRPr/>
          </a:p>
          <a:p>
            <a:pPr indent="0" lvl="0" marL="0" rtl="0" algn="l">
              <a:lnSpc>
                <a:spcPct val="100000"/>
              </a:lnSpc>
              <a:spcBef>
                <a:spcPts val="0"/>
              </a:spcBef>
              <a:spcAft>
                <a:spcPts val="0"/>
              </a:spcAft>
              <a:buSzPts val="935"/>
              <a:buNone/>
            </a:pPr>
            <a:r>
              <a:t/>
            </a:r>
            <a:endParaRPr/>
          </a:p>
          <a:p>
            <a:pPr indent="-344805" lvl="0" marL="457200" rtl="0" algn="l">
              <a:lnSpc>
                <a:spcPct val="100000"/>
              </a:lnSpc>
              <a:spcBef>
                <a:spcPts val="0"/>
              </a:spcBef>
              <a:spcAft>
                <a:spcPts val="0"/>
              </a:spcAft>
              <a:buSzPts val="1830"/>
              <a:buChar char="•"/>
            </a:pPr>
            <a:r>
              <a:rPr lang="en-US"/>
              <a:t>Live in Video Session for Doctor Patient Diagnosis (start time/end time).</a:t>
            </a:r>
            <a:endParaRPr/>
          </a:p>
          <a:p>
            <a:pPr indent="0" lvl="0" marL="0" rtl="0" algn="l">
              <a:lnSpc>
                <a:spcPct val="100000"/>
              </a:lnSpc>
              <a:spcBef>
                <a:spcPts val="0"/>
              </a:spcBef>
              <a:spcAft>
                <a:spcPts val="0"/>
              </a:spcAft>
              <a:buSzPts val="935"/>
              <a:buNone/>
            </a:pPr>
            <a:r>
              <a:t/>
            </a:r>
            <a:endParaRPr/>
          </a:p>
          <a:p>
            <a:pPr indent="-344805" lvl="0" marL="457200" rtl="0" algn="l">
              <a:lnSpc>
                <a:spcPct val="100000"/>
              </a:lnSpc>
              <a:spcBef>
                <a:spcPts val="0"/>
              </a:spcBef>
              <a:spcAft>
                <a:spcPts val="0"/>
              </a:spcAft>
              <a:buSzPts val="1830"/>
              <a:buChar char="•"/>
            </a:pPr>
            <a:r>
              <a:rPr lang="en-US"/>
              <a:t>Implement Sentiment Analysis on the doctor’s diagnosis of patient reports.</a:t>
            </a:r>
            <a:endParaRPr/>
          </a:p>
          <a:p>
            <a:pPr indent="0" lvl="0" marL="457200" rtl="0" algn="l">
              <a:lnSpc>
                <a:spcPct val="100000"/>
              </a:lnSpc>
              <a:spcBef>
                <a:spcPts val="0"/>
              </a:spcBef>
              <a:spcAft>
                <a:spcPts val="0"/>
              </a:spcAft>
              <a:buSzPts val="935"/>
              <a:buNone/>
            </a:pPr>
            <a:r>
              <a:t/>
            </a:r>
            <a:endParaRPr/>
          </a:p>
          <a:p>
            <a:pPr indent="-344805" lvl="0" marL="457200" rtl="0" algn="l">
              <a:lnSpc>
                <a:spcPct val="100000"/>
              </a:lnSpc>
              <a:spcBef>
                <a:spcPts val="0"/>
              </a:spcBef>
              <a:spcAft>
                <a:spcPts val="0"/>
              </a:spcAft>
              <a:buSzPts val="1830"/>
              <a:buChar char="•"/>
            </a:pPr>
            <a:r>
              <a:rPr lang="en-US"/>
              <a:t>Feature to upload reports in PDF format based on the patients various health records</a:t>
            </a:r>
            <a:endParaRPr/>
          </a:p>
          <a:p>
            <a:pPr indent="0" lvl="0" marL="0" rtl="0" algn="l">
              <a:lnSpc>
                <a:spcPct val="100000"/>
              </a:lnSpc>
              <a:spcBef>
                <a:spcPts val="0"/>
              </a:spcBef>
              <a:spcAft>
                <a:spcPts val="0"/>
              </a:spcAft>
              <a:buSzPts val="935"/>
              <a:buNone/>
            </a:pPr>
            <a:r>
              <a:t/>
            </a:r>
            <a:endParaRPr/>
          </a:p>
          <a:p>
            <a:pPr indent="0" lvl="0" marL="0" rtl="0" algn="l">
              <a:lnSpc>
                <a:spcPct val="100000"/>
              </a:lnSpc>
              <a:spcBef>
                <a:spcPts val="0"/>
              </a:spcBef>
              <a:spcAft>
                <a:spcPts val="0"/>
              </a:spcAft>
              <a:buSzPts val="935"/>
              <a:buNone/>
            </a:pPr>
            <a:r>
              <a:t/>
            </a:r>
            <a:endParaRPr/>
          </a:p>
          <a:p>
            <a:pPr indent="0" lvl="0" marL="0" rtl="0" algn="l">
              <a:lnSpc>
                <a:spcPct val="100000"/>
              </a:lnSpc>
              <a:spcBef>
                <a:spcPts val="0"/>
              </a:spcBef>
              <a:spcAft>
                <a:spcPts val="0"/>
              </a:spcAft>
              <a:buSzPts val="1700"/>
              <a:buNone/>
            </a:pPr>
            <a:r>
              <a:t/>
            </a:r>
            <a:endParaRPr/>
          </a:p>
        </p:txBody>
      </p:sp>
      <p:sp>
        <p:nvSpPr>
          <p:cNvPr id="281" name="Google Shape;281;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82" name="Google Shape;282;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sp>
        <p:nvSpPr>
          <p:cNvPr id="283" name="Google Shape;283;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REFERENCES</a:t>
            </a:r>
            <a:endParaRPr/>
          </a:p>
        </p:txBody>
      </p:sp>
      <p:sp>
        <p:nvSpPr>
          <p:cNvPr id="289" name="Google Shape;289;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290" name="Google Shape;290;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sp>
        <p:nvSpPr>
          <p:cNvPr id="291" name="Google Shape;291;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22"/>
          <p:cNvSpPr txBox="1"/>
          <p:nvPr/>
        </p:nvSpPr>
        <p:spPr>
          <a:xfrm>
            <a:off x="1291075" y="2018700"/>
            <a:ext cx="8840700" cy="39012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highlight>
                  <a:schemeClr val="lt1"/>
                </a:highlight>
                <a:latin typeface="Gill Sans"/>
                <a:ea typeface="Gill Sans"/>
                <a:cs typeface="Gill Sans"/>
                <a:sym typeface="Gill Sans"/>
              </a:rPr>
              <a:t>[</a:t>
            </a:r>
            <a:r>
              <a:rPr lang="en-US">
                <a:solidFill>
                  <a:schemeClr val="dk2"/>
                </a:solidFill>
                <a:highlight>
                  <a:schemeClr val="lt1"/>
                </a:highlight>
                <a:latin typeface="Gill Sans"/>
                <a:ea typeface="Gill Sans"/>
                <a:cs typeface="Gill Sans"/>
                <a:sym typeface="Gill Sans"/>
              </a:rPr>
              <a:t>1] Barry J. Fiala &amp; Diana L. Cowden.-- “Medical information registration and retrieval apparatus and method regular”  ,Russell H. Walker Walker, McKenzie &amp; Walker, P.C. Suite 434 6363 Poplar Avenue Memphis, TN38119-4896 (US) </a:t>
            </a:r>
            <a:endParaRPr>
              <a:solidFill>
                <a:schemeClr val="dk2"/>
              </a:solidFill>
              <a:highlight>
                <a:schemeClr val="lt1"/>
              </a:highlight>
              <a:latin typeface="Gill Sans"/>
              <a:ea typeface="Gill Sans"/>
              <a:cs typeface="Gill Sans"/>
              <a:sym typeface="Gill Sans"/>
            </a:endParaRPr>
          </a:p>
          <a:p>
            <a:pPr indent="0" lvl="0" marL="0" rtl="0" algn="l">
              <a:spcBef>
                <a:spcPts val="0"/>
              </a:spcBef>
              <a:spcAft>
                <a:spcPts val="0"/>
              </a:spcAft>
              <a:buNone/>
            </a:pPr>
            <a:r>
              <a:t/>
            </a:r>
            <a:endParaRPr>
              <a:solidFill>
                <a:schemeClr val="dk2"/>
              </a:solidFill>
              <a:highlight>
                <a:schemeClr val="lt1"/>
              </a:highlight>
              <a:latin typeface="Gill Sans"/>
              <a:ea typeface="Gill Sans"/>
              <a:cs typeface="Gill Sans"/>
              <a:sym typeface="Gill Sans"/>
            </a:endParaRPr>
          </a:p>
          <a:p>
            <a:pPr indent="0" lvl="0" marL="0" rtl="0" algn="l">
              <a:spcBef>
                <a:spcPts val="0"/>
              </a:spcBef>
              <a:spcAft>
                <a:spcPts val="0"/>
              </a:spcAft>
              <a:buNone/>
            </a:pPr>
            <a:r>
              <a:rPr lang="en-US">
                <a:solidFill>
                  <a:schemeClr val="dk2"/>
                </a:solidFill>
                <a:highlight>
                  <a:schemeClr val="lt1"/>
                </a:highlight>
                <a:latin typeface="Gill Sans"/>
                <a:ea typeface="Gill Sans"/>
                <a:cs typeface="Gill Sans"/>
                <a:sym typeface="Gill Sans"/>
              </a:rPr>
              <a:t>[2] Vipin Suthar &amp; Sunny Nahar-- “ Online Medical History Repository System and Medical Insurance Cover” ,V.E.S Institute of Technology, Approved by AICTE &amp; Affiliated to Mumbai University, Hashu Advani Memorial Complex, Collector colony, Chembur-400074 </a:t>
            </a:r>
            <a:endParaRPr>
              <a:solidFill>
                <a:schemeClr val="dk2"/>
              </a:solidFill>
              <a:highlight>
                <a:schemeClr val="lt1"/>
              </a:highlight>
              <a:latin typeface="Gill Sans"/>
              <a:ea typeface="Gill Sans"/>
              <a:cs typeface="Gill Sans"/>
              <a:sym typeface="Gill Sans"/>
            </a:endParaRPr>
          </a:p>
          <a:p>
            <a:pPr indent="0" lvl="0" marL="0" rtl="0" algn="l">
              <a:lnSpc>
                <a:spcPct val="115000"/>
              </a:lnSpc>
              <a:spcBef>
                <a:spcPts val="0"/>
              </a:spcBef>
              <a:spcAft>
                <a:spcPts val="0"/>
              </a:spcAft>
              <a:buNone/>
            </a:pPr>
            <a:r>
              <a:t/>
            </a:r>
            <a:endParaRPr>
              <a:solidFill>
                <a:schemeClr val="dk2"/>
              </a:solidFill>
              <a:highlight>
                <a:schemeClr val="lt1"/>
              </a:highlight>
              <a:latin typeface="Gill Sans"/>
              <a:ea typeface="Gill Sans"/>
              <a:cs typeface="Gill Sans"/>
              <a:sym typeface="Gill Sans"/>
            </a:endParaRPr>
          </a:p>
          <a:p>
            <a:pPr indent="0" lvl="0" marL="0" rtl="0" algn="l">
              <a:lnSpc>
                <a:spcPct val="115000"/>
              </a:lnSpc>
              <a:spcBef>
                <a:spcPts val="0"/>
              </a:spcBef>
              <a:spcAft>
                <a:spcPts val="0"/>
              </a:spcAft>
              <a:buNone/>
            </a:pPr>
            <a:r>
              <a:rPr lang="en-US">
                <a:solidFill>
                  <a:schemeClr val="dk2"/>
                </a:solidFill>
                <a:highlight>
                  <a:schemeClr val="lt1"/>
                </a:highlight>
                <a:latin typeface="Gill Sans"/>
                <a:ea typeface="Gill Sans"/>
                <a:cs typeface="Gill Sans"/>
                <a:sym typeface="Gill Sans"/>
              </a:rPr>
              <a:t>[3] Sridevi Arumugham,Sundaram Rajagopalan, John Bosco &amp; Rengarajan Amirtharajan,-- “Chaos based crossover and mutation for securing DICOM image”, Comput. Biol. Med. 72 (2016) 170–184, </a:t>
            </a:r>
            <a:endParaRPr>
              <a:solidFill>
                <a:schemeClr val="dk2"/>
              </a:solidFill>
              <a:highlight>
                <a:schemeClr val="lt1"/>
              </a:highlight>
              <a:latin typeface="Gill Sans"/>
              <a:ea typeface="Gill Sans"/>
              <a:cs typeface="Gill Sans"/>
              <a:sym typeface="Gill Sans"/>
            </a:endParaRPr>
          </a:p>
          <a:p>
            <a:pPr indent="0" lvl="0" marL="0" rtl="0" algn="l">
              <a:lnSpc>
                <a:spcPct val="115000"/>
              </a:lnSpc>
              <a:spcBef>
                <a:spcPts val="0"/>
              </a:spcBef>
              <a:spcAft>
                <a:spcPts val="0"/>
              </a:spcAft>
              <a:buNone/>
            </a:pPr>
            <a:r>
              <a:t/>
            </a:r>
            <a:endParaRPr>
              <a:solidFill>
                <a:schemeClr val="dk2"/>
              </a:solidFill>
              <a:highlight>
                <a:schemeClr val="lt1"/>
              </a:highlight>
              <a:latin typeface="Gill Sans"/>
              <a:ea typeface="Gill Sans"/>
              <a:cs typeface="Gill Sans"/>
              <a:sym typeface="Gill Sans"/>
            </a:endParaRPr>
          </a:p>
          <a:p>
            <a:pPr indent="0" lvl="0" marL="0" rtl="0" algn="l">
              <a:lnSpc>
                <a:spcPct val="115000"/>
              </a:lnSpc>
              <a:spcBef>
                <a:spcPts val="0"/>
              </a:spcBef>
              <a:spcAft>
                <a:spcPts val="0"/>
              </a:spcAft>
              <a:buNone/>
            </a:pPr>
            <a:r>
              <a:rPr lang="en-US">
                <a:solidFill>
                  <a:schemeClr val="dk2"/>
                </a:solidFill>
                <a:highlight>
                  <a:schemeClr val="lt1"/>
                </a:highlight>
                <a:latin typeface="Gill Sans"/>
                <a:ea typeface="Gill Sans"/>
                <a:cs typeface="Gill Sans"/>
                <a:sym typeface="Gill Sans"/>
              </a:rPr>
              <a:t>[4] N.J. Kane , X. Wang , M.M. Gerkovich  , M. Breitkreutz, B. Rivera , H. Kunchithapatham , M. A. Hoffman-- “The Environment Web Service: Patient context at the point of care ”</a:t>
            </a:r>
            <a:endParaRPr>
              <a:solidFill>
                <a:schemeClr val="dk2"/>
              </a:solidFill>
              <a:highlight>
                <a:schemeClr val="lt1"/>
              </a:highlight>
              <a:latin typeface="Gill Sans"/>
              <a:ea typeface="Gill Sans"/>
              <a:cs typeface="Gill Sans"/>
              <a:sym typeface="Gill Sans"/>
            </a:endParaRPr>
          </a:p>
          <a:p>
            <a:pPr indent="0" lvl="0" marL="0" rtl="0" algn="l">
              <a:lnSpc>
                <a:spcPct val="115000"/>
              </a:lnSpc>
              <a:spcBef>
                <a:spcPts val="0"/>
              </a:spcBef>
              <a:spcAft>
                <a:spcPts val="0"/>
              </a:spcAft>
              <a:buNone/>
            </a:pPr>
            <a:r>
              <a:t/>
            </a:r>
            <a:endParaRPr>
              <a:solidFill>
                <a:schemeClr val="dk2"/>
              </a:solidFill>
              <a:highlight>
                <a:schemeClr val="lt1"/>
              </a:highlight>
              <a:latin typeface="Gill Sans"/>
              <a:ea typeface="Gill Sans"/>
              <a:cs typeface="Gill Sans"/>
              <a:sym typeface="Gill Sans"/>
            </a:endParaRPr>
          </a:p>
          <a:p>
            <a:pPr indent="0" lvl="0" marL="0" rtl="0" algn="l">
              <a:lnSpc>
                <a:spcPct val="115000"/>
              </a:lnSpc>
              <a:spcBef>
                <a:spcPts val="0"/>
              </a:spcBef>
              <a:spcAft>
                <a:spcPts val="0"/>
              </a:spcAft>
              <a:buNone/>
            </a:pPr>
            <a:r>
              <a:rPr lang="en-US">
                <a:solidFill>
                  <a:schemeClr val="dk2"/>
                </a:solidFill>
                <a:highlight>
                  <a:schemeClr val="lt1"/>
                </a:highlight>
                <a:latin typeface="Gill Sans"/>
                <a:ea typeface="Gill Sans"/>
                <a:cs typeface="Gill Sans"/>
                <a:sym typeface="Gill Sans"/>
              </a:rPr>
              <a:t>[5] Matthew Palm  , Shelby L. Sturrock , Nicholas A. Howell , Steven Farber , Michael J. Widener- “The uneven impacts of avoiding public transit on riders’ access to healthcare during COVID-19”</a:t>
            </a:r>
            <a:endParaRPr>
              <a:solidFill>
                <a:schemeClr val="dk2"/>
              </a:solidFill>
              <a:highlight>
                <a:schemeClr val="lt1"/>
              </a:highlight>
              <a:latin typeface="Gill Sans"/>
              <a:ea typeface="Gill Sans"/>
              <a:cs typeface="Gill Sans"/>
              <a:sym typeface="Gill Sans"/>
            </a:endParaRPr>
          </a:p>
          <a:p>
            <a:pPr indent="0" lvl="0" marL="0" rtl="0" algn="l">
              <a:lnSpc>
                <a:spcPct val="115000"/>
              </a:lnSpc>
              <a:spcBef>
                <a:spcPts val="0"/>
              </a:spcBef>
              <a:spcAft>
                <a:spcPts val="0"/>
              </a:spcAft>
              <a:buNone/>
            </a:pPr>
            <a:r>
              <a:t/>
            </a:r>
            <a:endParaRPr sz="1200">
              <a:highlight>
                <a:srgbClr val="FFFFFF"/>
              </a:highlight>
              <a:latin typeface="Roboto"/>
              <a:ea typeface="Roboto"/>
              <a:cs typeface="Roboto"/>
              <a:sym typeface="Roboto"/>
            </a:endParaRPr>
          </a:p>
          <a:p>
            <a:pPr indent="-228600" lvl="0" marL="457200" rtl="0" algn="l">
              <a:lnSpc>
                <a:spcPct val="115000"/>
              </a:lnSpc>
              <a:spcBef>
                <a:spcPts val="0"/>
              </a:spcBef>
              <a:spcAft>
                <a:spcPts val="0"/>
              </a:spcAft>
              <a:buNone/>
            </a:pPr>
            <a:r>
              <a:t/>
            </a:r>
            <a:endParaRPr sz="1200">
              <a:highlight>
                <a:srgbClr val="FFFBFA"/>
              </a:highlight>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ctrTitle"/>
          </p:nvPr>
        </p:nvSpPr>
        <p:spPr>
          <a:xfrm>
            <a:off x="3691938" y="1425227"/>
            <a:ext cx="8500062" cy="1754702"/>
          </a:xfrm>
          <a:prstGeom prst="rect">
            <a:avLst/>
          </a:prstGeom>
          <a:noFill/>
          <a:ln>
            <a:noFill/>
          </a:ln>
        </p:spPr>
        <p:txBody>
          <a:bodyPr anchorCtr="0" anchor="b" bIns="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Gill Sans"/>
              <a:buNone/>
            </a:pPr>
            <a:r>
              <a:rPr lang="en-US"/>
              <a:t>THANK YOU</a:t>
            </a:r>
            <a:endParaRPr/>
          </a:p>
        </p:txBody>
      </p:sp>
      <p:grpSp>
        <p:nvGrpSpPr>
          <p:cNvPr id="299" name="Google Shape;299;p23"/>
          <p:cNvGrpSpPr/>
          <p:nvPr/>
        </p:nvGrpSpPr>
        <p:grpSpPr>
          <a:xfrm>
            <a:off x="1658527" y="145038"/>
            <a:ext cx="8426094" cy="830997"/>
            <a:chOff x="1658527" y="145038"/>
            <a:chExt cx="8426094" cy="830997"/>
          </a:xfrm>
        </p:grpSpPr>
        <p:pic>
          <p:nvPicPr>
            <p:cNvPr id="300" name="Google Shape;300;p23"/>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301" name="Google Shape;301;p23"/>
            <p:cNvSpPr txBox="1"/>
            <p:nvPr/>
          </p:nvSpPr>
          <p:spPr>
            <a:xfrm>
              <a:off x="2901243" y="145038"/>
              <a:ext cx="71833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Department Of Computer Engineering</a:t>
              </a:r>
              <a:endParaRPr b="0" i="0" sz="2400" u="none" cap="none" strike="noStrike">
                <a:solidFill>
                  <a:schemeClr val="dk1"/>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INTRODUCTION</a:t>
            </a:r>
            <a:endParaRPr/>
          </a:p>
        </p:txBody>
      </p:sp>
      <p:sp>
        <p:nvSpPr>
          <p:cNvPr id="124" name="Google Shape;124;p4"/>
          <p:cNvSpPr txBox="1"/>
          <p:nvPr>
            <p:ph idx="1" type="body"/>
          </p:nvPr>
        </p:nvSpPr>
        <p:spPr>
          <a:xfrm>
            <a:off x="1358900" y="2019650"/>
            <a:ext cx="5938800" cy="340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1700">
                <a:solidFill>
                  <a:schemeClr val="dk2"/>
                </a:solidFill>
              </a:rPr>
              <a:t>The COVID pandemic had affected the world in many adversarial ways throughout the past two years. One of them was the problem of patients being unable to diagnose and communicate with their doctors due to pandemic lockdown.</a:t>
            </a:r>
            <a:endParaRPr sz="1700">
              <a:solidFill>
                <a:schemeClr val="dk2"/>
              </a:solidFill>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2"/>
              </a:solidFill>
            </a:endParaRPr>
          </a:p>
          <a:p>
            <a:pPr indent="0" lvl="0" marL="0" rtl="0" algn="l">
              <a:lnSpc>
                <a:spcPct val="100000"/>
              </a:lnSpc>
              <a:spcBef>
                <a:spcPts val="0"/>
              </a:spcBef>
              <a:spcAft>
                <a:spcPts val="0"/>
              </a:spcAft>
              <a:buClr>
                <a:schemeClr val="dk1"/>
              </a:buClr>
              <a:buSzPts val="1100"/>
              <a:buFont typeface="Arial"/>
              <a:buNone/>
            </a:pPr>
            <a:r>
              <a:rPr lang="en-US" sz="1700">
                <a:solidFill>
                  <a:schemeClr val="dk2"/>
                </a:solidFill>
              </a:rPr>
              <a:t>To bridge this communication gap between the patients and the doctors, we proposed a centralized health online repository system, which allows patients to upload, add their medical concern(s) and the doctors being able to diagnose them.</a:t>
            </a:r>
            <a:endParaRPr sz="1700">
              <a:solidFill>
                <a:schemeClr val="dk2"/>
              </a:solidFill>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2"/>
              </a:solidFill>
            </a:endParaRPr>
          </a:p>
          <a:p>
            <a:pPr indent="0" lvl="0" marL="0" rtl="0" algn="l">
              <a:lnSpc>
                <a:spcPct val="100000"/>
              </a:lnSpc>
              <a:spcBef>
                <a:spcPts val="0"/>
              </a:spcBef>
              <a:spcAft>
                <a:spcPts val="0"/>
              </a:spcAft>
              <a:buClr>
                <a:schemeClr val="dk1"/>
              </a:buClr>
              <a:buSzPts val="1100"/>
              <a:buFont typeface="Arial"/>
              <a:buNone/>
            </a:pPr>
            <a:r>
              <a:rPr lang="en-US" sz="1700">
                <a:solidFill>
                  <a:schemeClr val="dk2"/>
                </a:solidFill>
              </a:rPr>
              <a:t>Since there are no COVID restrictions and the normal mode of diagnosis has been revived, our project stands as a proof of concept which still has potential for the future.</a:t>
            </a:r>
            <a:endParaRPr sz="1700">
              <a:solidFill>
                <a:schemeClr val="dk2"/>
              </a:solidFill>
            </a:endParaRPr>
          </a:p>
          <a:p>
            <a:pPr indent="0" lvl="0" marL="457200" rtl="0" algn="l">
              <a:lnSpc>
                <a:spcPct val="120000"/>
              </a:lnSpc>
              <a:spcBef>
                <a:spcPts val="1000"/>
              </a:spcBef>
              <a:spcAft>
                <a:spcPts val="0"/>
              </a:spcAft>
              <a:buNone/>
            </a:pPr>
            <a:r>
              <a:t/>
            </a:r>
            <a:endParaRPr sz="1800">
              <a:latin typeface="Roboto"/>
              <a:ea typeface="Roboto"/>
              <a:cs typeface="Roboto"/>
              <a:sym typeface="Roboto"/>
            </a:endParaRPr>
          </a:p>
        </p:txBody>
      </p:sp>
      <p:sp>
        <p:nvSpPr>
          <p:cNvPr id="125" name="Google Shape;125;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pic>
        <p:nvPicPr>
          <p:cNvPr id="126" name="Google Shape;126;p4"/>
          <p:cNvPicPr preferRelativeResize="0"/>
          <p:nvPr/>
        </p:nvPicPr>
        <p:blipFill>
          <a:blip r:embed="rId3">
            <a:alphaModFix/>
          </a:blip>
          <a:stretch>
            <a:fillRect/>
          </a:stretch>
        </p:blipFill>
        <p:spPr>
          <a:xfrm>
            <a:off x="7390425" y="2018575"/>
            <a:ext cx="3700474" cy="3056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PROBLEM STATEMENT</a:t>
            </a:r>
            <a:endParaRPr/>
          </a:p>
        </p:txBody>
      </p:sp>
      <p:sp>
        <p:nvSpPr>
          <p:cNvPr id="132" name="Google Shape;132;p6"/>
          <p:cNvSpPr txBox="1"/>
          <p:nvPr>
            <p:ph idx="2" type="body"/>
          </p:nvPr>
        </p:nvSpPr>
        <p:spPr>
          <a:xfrm>
            <a:off x="1447200" y="2302225"/>
            <a:ext cx="9982800" cy="32496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dk1"/>
              </a:buClr>
              <a:buSzPts val="1600"/>
              <a:buFont typeface="Arial"/>
              <a:buNone/>
            </a:pPr>
            <a:r>
              <a:rPr lang="en-US" sz="2300">
                <a:solidFill>
                  <a:schemeClr val="dk2"/>
                </a:solidFill>
              </a:rPr>
              <a:t>Create web application for the following statements:</a:t>
            </a:r>
            <a:endParaRPr sz="2300">
              <a:solidFill>
                <a:schemeClr val="dk2"/>
              </a:solidFill>
            </a:endParaRPr>
          </a:p>
          <a:p>
            <a:pPr indent="0" lvl="0" marL="0" rtl="0" algn="l">
              <a:lnSpc>
                <a:spcPct val="105000"/>
              </a:lnSpc>
              <a:spcBef>
                <a:spcPts val="0"/>
              </a:spcBef>
              <a:spcAft>
                <a:spcPts val="0"/>
              </a:spcAft>
              <a:buClr>
                <a:schemeClr val="dk1"/>
              </a:buClr>
              <a:buSzPts val="1600"/>
              <a:buFont typeface="Arial"/>
              <a:buNone/>
            </a:pPr>
            <a:r>
              <a:rPr lang="en-US" sz="2300">
                <a:solidFill>
                  <a:schemeClr val="dk2"/>
                </a:solidFill>
              </a:rPr>
              <a:t> </a:t>
            </a:r>
            <a:endParaRPr sz="2300">
              <a:solidFill>
                <a:schemeClr val="dk2"/>
              </a:solidFill>
            </a:endParaRPr>
          </a:p>
          <a:p>
            <a:pPr indent="-374650" lvl="0" marL="457200" rtl="0" algn="l">
              <a:lnSpc>
                <a:spcPct val="105000"/>
              </a:lnSpc>
              <a:spcBef>
                <a:spcPts val="0"/>
              </a:spcBef>
              <a:spcAft>
                <a:spcPts val="0"/>
              </a:spcAft>
              <a:buClr>
                <a:schemeClr val="dk2"/>
              </a:buClr>
              <a:buSzPts val="2300"/>
              <a:buChar char="•"/>
            </a:pPr>
            <a:r>
              <a:rPr lang="en-US" sz="2300">
                <a:solidFill>
                  <a:schemeClr val="dk2"/>
                </a:solidFill>
              </a:rPr>
              <a:t>Prevention the duplication of tests or procedures and medical errors due to </a:t>
            </a:r>
            <a:endParaRPr sz="2300">
              <a:solidFill>
                <a:schemeClr val="dk2"/>
              </a:solidFill>
            </a:endParaRPr>
          </a:p>
          <a:p>
            <a:pPr indent="0" lvl="0" marL="457200" rtl="0" algn="l">
              <a:lnSpc>
                <a:spcPct val="105000"/>
              </a:lnSpc>
              <a:spcBef>
                <a:spcPts val="0"/>
              </a:spcBef>
              <a:spcAft>
                <a:spcPts val="0"/>
              </a:spcAft>
              <a:buNone/>
            </a:pPr>
            <a:r>
              <a:rPr lang="en-US" sz="2300">
                <a:solidFill>
                  <a:schemeClr val="dk2"/>
                </a:solidFill>
              </a:rPr>
              <a:t>easy access to pertinent health information.</a:t>
            </a:r>
            <a:endParaRPr sz="2300">
              <a:solidFill>
                <a:schemeClr val="dk2"/>
              </a:solidFill>
            </a:endParaRPr>
          </a:p>
          <a:p>
            <a:pPr indent="-374650" lvl="0" marL="457200" rtl="0" algn="l">
              <a:lnSpc>
                <a:spcPct val="105000"/>
              </a:lnSpc>
              <a:spcBef>
                <a:spcPts val="0"/>
              </a:spcBef>
              <a:spcAft>
                <a:spcPts val="0"/>
              </a:spcAft>
              <a:buClr>
                <a:schemeClr val="dk2"/>
              </a:buClr>
              <a:buSzPts val="2300"/>
              <a:buChar char="•"/>
            </a:pPr>
            <a:r>
              <a:rPr lang="en-US" sz="2300">
                <a:solidFill>
                  <a:schemeClr val="dk2"/>
                </a:solidFill>
              </a:rPr>
              <a:t>Track down their previous medical records and ensure patient data is up-to-date.</a:t>
            </a:r>
            <a:endParaRPr sz="2300">
              <a:solidFill>
                <a:schemeClr val="dk2"/>
              </a:solidFill>
            </a:endParaRPr>
          </a:p>
          <a:p>
            <a:pPr indent="-361950" lvl="0" marL="457200" rtl="0" algn="l">
              <a:lnSpc>
                <a:spcPct val="105000"/>
              </a:lnSpc>
              <a:spcBef>
                <a:spcPts val="0"/>
              </a:spcBef>
              <a:spcAft>
                <a:spcPts val="0"/>
              </a:spcAft>
              <a:buClr>
                <a:schemeClr val="dk2"/>
              </a:buClr>
              <a:buSzPts val="2100"/>
              <a:buChar char="•"/>
            </a:pPr>
            <a:r>
              <a:rPr lang="en-US" sz="2300">
                <a:solidFill>
                  <a:schemeClr val="dk2"/>
                </a:solidFill>
              </a:rPr>
              <a:t>Socially Distanced Medication Facilities during Pandemic.</a:t>
            </a:r>
            <a:endParaRPr sz="2300">
              <a:solidFill>
                <a:schemeClr val="dk2"/>
              </a:solidFill>
            </a:endParaRPr>
          </a:p>
          <a:p>
            <a:pPr indent="-374650" lvl="0" marL="457200" rtl="0" algn="l">
              <a:lnSpc>
                <a:spcPct val="105000"/>
              </a:lnSpc>
              <a:spcBef>
                <a:spcPts val="0"/>
              </a:spcBef>
              <a:spcAft>
                <a:spcPts val="0"/>
              </a:spcAft>
              <a:buClr>
                <a:schemeClr val="dk2"/>
              </a:buClr>
              <a:buSzPts val="2300"/>
              <a:buChar char="•"/>
            </a:pPr>
            <a:r>
              <a:rPr lang="en-US" sz="2300">
                <a:solidFill>
                  <a:schemeClr val="dk2"/>
                </a:solidFill>
              </a:rPr>
              <a:t>Secure and user friendly interface for interaction between doctor and patients.</a:t>
            </a:r>
            <a:endParaRPr sz="2300">
              <a:solidFill>
                <a:schemeClr val="dk2"/>
              </a:solidFill>
            </a:endParaRPr>
          </a:p>
          <a:p>
            <a:pPr indent="0" lvl="0" marL="228600" rtl="0" algn="l">
              <a:lnSpc>
                <a:spcPct val="105000"/>
              </a:lnSpc>
              <a:spcBef>
                <a:spcPts val="0"/>
              </a:spcBef>
              <a:spcAft>
                <a:spcPts val="0"/>
              </a:spcAft>
              <a:buClr>
                <a:schemeClr val="dk1"/>
              </a:buClr>
              <a:buSzPts val="1600"/>
              <a:buFont typeface="Arial"/>
              <a:buNone/>
            </a:pPr>
            <a:r>
              <a:t/>
            </a:r>
            <a:endParaRPr sz="2300">
              <a:solidFill>
                <a:schemeClr val="dk2"/>
              </a:solidFill>
            </a:endParaRPr>
          </a:p>
        </p:txBody>
      </p:sp>
      <p:sp>
        <p:nvSpPr>
          <p:cNvPr id="133" name="Google Shape;133;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Computer Engineering, V.E.S.I.T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1902127dc0_1_40"/>
          <p:cNvSpPr txBox="1"/>
          <p:nvPr>
            <p:ph type="ctrTitle"/>
          </p:nvPr>
        </p:nvSpPr>
        <p:spPr>
          <a:xfrm>
            <a:off x="2417779" y="802298"/>
            <a:ext cx="8637000" cy="2541300"/>
          </a:xfrm>
          <a:prstGeom prst="rect">
            <a:avLst/>
          </a:prstGeom>
        </p:spPr>
        <p:txBody>
          <a:bodyPr anchorCtr="0" anchor="b" bIns="0" lIns="91425" spcFirstLastPara="1" rIns="91425" wrap="square" tIns="45700">
            <a:normAutofit/>
          </a:bodyPr>
          <a:lstStyle/>
          <a:p>
            <a:pPr indent="0" lvl="0" marL="0" rtl="0" algn="l">
              <a:spcBef>
                <a:spcPts val="0"/>
              </a:spcBef>
              <a:spcAft>
                <a:spcPts val="0"/>
              </a:spcAft>
              <a:buNone/>
            </a:pPr>
            <a:r>
              <a:rPr lang="en-US"/>
              <a:t>LITERATURE SURVEY</a:t>
            </a:r>
            <a:endParaRPr/>
          </a:p>
        </p:txBody>
      </p:sp>
      <p:grpSp>
        <p:nvGrpSpPr>
          <p:cNvPr id="140" name="Google Shape;140;g11902127dc0_1_40"/>
          <p:cNvGrpSpPr/>
          <p:nvPr/>
        </p:nvGrpSpPr>
        <p:grpSpPr>
          <a:xfrm>
            <a:off x="1658527" y="145038"/>
            <a:ext cx="8426216" cy="831000"/>
            <a:chOff x="1658527" y="145038"/>
            <a:chExt cx="8426216" cy="831000"/>
          </a:xfrm>
        </p:grpSpPr>
        <p:pic>
          <p:nvPicPr>
            <p:cNvPr id="141" name="Google Shape;141;g11902127dc0_1_40"/>
            <p:cNvPicPr preferRelativeResize="0"/>
            <p:nvPr/>
          </p:nvPicPr>
          <p:blipFill rotWithShape="1">
            <a:blip r:embed="rId3">
              <a:alphaModFix/>
            </a:blip>
            <a:srcRect b="0" l="0" r="0" t="0"/>
            <a:stretch/>
          </p:blipFill>
          <p:spPr>
            <a:xfrm>
              <a:off x="1658527" y="169258"/>
              <a:ext cx="1100137" cy="782555"/>
            </a:xfrm>
            <a:prstGeom prst="rect">
              <a:avLst/>
            </a:prstGeom>
            <a:noFill/>
            <a:ln>
              <a:noFill/>
            </a:ln>
          </p:spPr>
        </p:pic>
        <p:sp>
          <p:nvSpPr>
            <p:cNvPr id="142" name="Google Shape;142;g11902127dc0_1_40"/>
            <p:cNvSpPr txBox="1"/>
            <p:nvPr/>
          </p:nvSpPr>
          <p:spPr>
            <a:xfrm>
              <a:off x="2901243" y="145038"/>
              <a:ext cx="71835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Vivekanand Education Society’s Institute Of Technology</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Department Of Computer Engineering</a:t>
              </a:r>
              <a:endParaRPr b="0" i="0" sz="24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aphicFrame>
        <p:nvGraphicFramePr>
          <p:cNvPr id="148" name="Google Shape;148;g11902127dc0_1_52"/>
          <p:cNvGraphicFramePr/>
          <p:nvPr/>
        </p:nvGraphicFramePr>
        <p:xfrm>
          <a:off x="-12" y="-5"/>
          <a:ext cx="3000000" cy="3000000"/>
        </p:xfrm>
        <a:graphic>
          <a:graphicData uri="http://schemas.openxmlformats.org/drawingml/2006/table">
            <a:tbl>
              <a:tblPr>
                <a:noFill/>
                <a:tableStyleId>{9F7D91C8-F6FD-479C-8C4A-DB65240978DE}</a:tableStyleId>
              </a:tblPr>
              <a:tblGrid>
                <a:gridCol w="582100"/>
                <a:gridCol w="1915775"/>
                <a:gridCol w="1473475"/>
                <a:gridCol w="700150"/>
                <a:gridCol w="2996150"/>
                <a:gridCol w="2586600"/>
                <a:gridCol w="1937750"/>
              </a:tblGrid>
              <a:tr h="623425">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SR</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rPr b="1" lang="en-US">
                          <a:solidFill>
                            <a:srgbClr val="3C4743"/>
                          </a:solidFill>
                          <a:latin typeface="Gill Sans"/>
                          <a:ea typeface="Gill Sans"/>
                          <a:cs typeface="Gill Sans"/>
                          <a:sym typeface="Gill Sans"/>
                        </a:rPr>
                        <a:t>NO</a:t>
                      </a:r>
                      <a:endParaRPr b="1">
                        <a:solidFill>
                          <a:srgbClr val="3C4743"/>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PAPER</a:t>
                      </a:r>
                      <a:endParaRPr b="1">
                        <a:solidFill>
                          <a:srgbClr val="3C4743"/>
                        </a:solidFill>
                        <a:latin typeface="Gill Sans"/>
                        <a:ea typeface="Gill Sans"/>
                        <a:cs typeface="Gill Sans"/>
                        <a:sym typeface="Gill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AUTHOR/S</a:t>
                      </a:r>
                      <a:endParaRPr b="1">
                        <a:solidFill>
                          <a:srgbClr val="3C4743"/>
                        </a:solidFill>
                        <a:latin typeface="Gill Sans"/>
                        <a:ea typeface="Gill Sans"/>
                        <a:cs typeface="Gill Sans"/>
                        <a:sym typeface="Gill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YEAR</a:t>
                      </a:r>
                      <a:endParaRPr b="1">
                        <a:solidFill>
                          <a:srgbClr val="3C4743"/>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SUMMARY</a:t>
                      </a:r>
                      <a:endParaRPr b="1">
                        <a:solidFill>
                          <a:srgbClr val="3C4743"/>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ADVANTAGES</a:t>
                      </a:r>
                      <a:endParaRPr b="1">
                        <a:solidFill>
                          <a:srgbClr val="3C4743"/>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LIMITATIONS</a:t>
                      </a:r>
                      <a:endParaRPr b="1">
                        <a:solidFill>
                          <a:srgbClr val="3C4743"/>
                        </a:solidFill>
                        <a:latin typeface="Gill Sans"/>
                        <a:ea typeface="Gill Sans"/>
                        <a:cs typeface="Gill Sans"/>
                        <a:sym typeface="Gill Sa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805575">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1.</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latin typeface="Gill Sans"/>
                        <a:ea typeface="Gill Sans"/>
                        <a:cs typeface="Gill Sans"/>
                        <a:sym typeface="Gill Sans"/>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1500"/>
                        </a:spcAft>
                        <a:buNone/>
                      </a:pPr>
                      <a:r>
                        <a:rPr lang="en-US">
                          <a:solidFill>
                            <a:srgbClr val="3C4743"/>
                          </a:solidFill>
                          <a:latin typeface="Gill Sans"/>
                          <a:ea typeface="Gill Sans"/>
                          <a:cs typeface="Gill Sans"/>
                          <a:sym typeface="Gill Sans"/>
                        </a:rPr>
                        <a:t>Medical information registration and retrieval apparatus.</a:t>
                      </a:r>
                      <a:endParaRPr>
                        <a:solidFill>
                          <a:srgbClr val="3C4743"/>
                        </a:solidFill>
                        <a:latin typeface="Gill Sans"/>
                        <a:ea typeface="Gill Sans"/>
                        <a:cs typeface="Gill Sans"/>
                        <a:sym typeface="Gill Sans"/>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Barry J. Fiala &amp;</a:t>
                      </a:r>
                      <a:endParaRPr>
                        <a:solidFill>
                          <a:srgbClr val="3C4743"/>
                        </a:solidFill>
                        <a:latin typeface="Gill Sans"/>
                        <a:ea typeface="Gill Sans"/>
                        <a:cs typeface="Gill Sans"/>
                        <a:sym typeface="Gill Sans"/>
                      </a:endParaRPr>
                    </a:p>
                    <a:p>
                      <a:pPr indent="0" lvl="0" marL="0" rtl="0" algn="l">
                        <a:spcBef>
                          <a:spcPts val="0"/>
                        </a:spcBef>
                        <a:spcAft>
                          <a:spcPts val="0"/>
                        </a:spcAft>
                        <a:buNone/>
                      </a:pPr>
                      <a:r>
                        <a:rPr lang="en-US">
                          <a:solidFill>
                            <a:srgbClr val="3C4743"/>
                          </a:solidFill>
                          <a:latin typeface="Gill Sans"/>
                          <a:ea typeface="Gill Sans"/>
                          <a:cs typeface="Gill Sans"/>
                          <a:sym typeface="Gill Sans"/>
                        </a:rPr>
                        <a:t>Diana L. Cowden</a:t>
                      </a:r>
                      <a:endParaRPr>
                        <a:solidFill>
                          <a:srgbClr val="3C4743"/>
                        </a:solidFill>
                        <a:latin typeface="Gill Sans"/>
                        <a:ea typeface="Gill Sans"/>
                        <a:cs typeface="Gill Sans"/>
                        <a:sym typeface="Gill Sans"/>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2013</a:t>
                      </a:r>
                      <a:endParaRPr>
                        <a:solidFill>
                          <a:srgbClr val="3C4743"/>
                        </a:solidFill>
                        <a:latin typeface="Gill Sans"/>
                        <a:ea typeface="Gill Sans"/>
                        <a:cs typeface="Gill Sans"/>
                        <a:sym typeface="Gill Sans"/>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The invention permits an individual to have his or her personal medical profile available to a physician, or health care provider. The user provides the information placed in the database.The information can then be retrieved by the use of a Personal Identification Number (“PIN”).</a:t>
                      </a:r>
                      <a:endParaRPr>
                        <a:solidFill>
                          <a:srgbClr val="3C4743"/>
                        </a:solidFill>
                        <a:highlight>
                          <a:srgbClr val="DBD7D3"/>
                        </a:highlight>
                        <a:latin typeface="Gill Sans"/>
                        <a:ea typeface="Gill Sans"/>
                        <a:cs typeface="Gill Sans"/>
                        <a:sym typeface="Gill Sans"/>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 </a:t>
                      </a:r>
                      <a:r>
                        <a:rPr lang="en-US">
                          <a:solidFill>
                            <a:srgbClr val="3C4743"/>
                          </a:solidFill>
                          <a:highlight>
                            <a:srgbClr val="DBD7D3"/>
                          </a:highlight>
                          <a:latin typeface="Gill Sans"/>
                          <a:ea typeface="Gill Sans"/>
                          <a:cs typeface="Gill Sans"/>
                          <a:sym typeface="Gill Sans"/>
                        </a:rPr>
                        <a:t>The reports retrieved can be used in an emergency when the patient is not conscious.</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 </a:t>
                      </a:r>
                      <a:r>
                        <a:rPr lang="en-US">
                          <a:solidFill>
                            <a:srgbClr val="3C4743"/>
                          </a:solidFill>
                          <a:highlight>
                            <a:srgbClr val="DBD7D3"/>
                          </a:highlight>
                          <a:latin typeface="Gill Sans"/>
                          <a:ea typeface="Gill Sans"/>
                          <a:cs typeface="Gill Sans"/>
                          <a:sym typeface="Gill Sans"/>
                        </a:rPr>
                        <a:t>The patient’s pharmaceutical purchases, prescriptions, and dosages can be updated into the database.</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highlight>
                          <a:srgbClr val="DBD7D3"/>
                        </a:highlight>
                        <a:latin typeface="Gill Sans"/>
                        <a:ea typeface="Gill Sans"/>
                        <a:cs typeface="Gill Sans"/>
                        <a:sym typeface="Gill Sans"/>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&gt; </a:t>
                      </a:r>
                      <a:r>
                        <a:rPr lang="en-US">
                          <a:solidFill>
                            <a:srgbClr val="3C4743"/>
                          </a:solidFill>
                          <a:latin typeface="Gill Sans"/>
                          <a:ea typeface="Gill Sans"/>
                          <a:cs typeface="Gill Sans"/>
                          <a:sym typeface="Gill Sans"/>
                        </a:rPr>
                        <a:t> In case the user forgot or misplaced their password, they cannot reset the password.</a:t>
                      </a:r>
                      <a:endParaRPr>
                        <a:solidFill>
                          <a:srgbClr val="3C4743"/>
                        </a:solidFill>
                        <a:latin typeface="Gill Sans"/>
                        <a:ea typeface="Gill Sans"/>
                        <a:cs typeface="Gill Sans"/>
                        <a:sym typeface="Gill Sans"/>
                      </a:endParaRPr>
                    </a:p>
                    <a:p>
                      <a:pPr indent="0" lvl="0" marL="0" rtl="0" algn="l">
                        <a:spcBef>
                          <a:spcPts val="0"/>
                        </a:spcBef>
                        <a:spcAft>
                          <a:spcPts val="0"/>
                        </a:spcAft>
                        <a:buNone/>
                      </a:pPr>
                      <a:r>
                        <a:t/>
                      </a:r>
                      <a:endParaRPr>
                        <a:solidFill>
                          <a:srgbClr val="3C4743"/>
                        </a:solidFill>
                        <a:latin typeface="Gill Sans"/>
                        <a:ea typeface="Gill Sans"/>
                        <a:cs typeface="Gill Sans"/>
                        <a:sym typeface="Gill Sans"/>
                      </a:endParaRPr>
                    </a:p>
                    <a:p>
                      <a:pPr indent="0" lvl="0" marL="0" rtl="0" algn="l">
                        <a:spcBef>
                          <a:spcPts val="0"/>
                        </a:spcBef>
                        <a:spcAft>
                          <a:spcPts val="0"/>
                        </a:spcAft>
                        <a:buNone/>
                      </a:pPr>
                      <a:r>
                        <a:rPr b="1" lang="en-US">
                          <a:solidFill>
                            <a:srgbClr val="3C4743"/>
                          </a:solidFill>
                          <a:latin typeface="Gill Sans"/>
                          <a:ea typeface="Gill Sans"/>
                          <a:cs typeface="Gill Sans"/>
                          <a:sym typeface="Gill Sans"/>
                        </a:rPr>
                        <a:t>&gt; </a:t>
                      </a:r>
                      <a:r>
                        <a:rPr lang="en-US">
                          <a:solidFill>
                            <a:srgbClr val="3C4743"/>
                          </a:solidFill>
                          <a:highlight>
                            <a:srgbClr val="DBD7D3"/>
                          </a:highlight>
                          <a:latin typeface="Gill Sans"/>
                          <a:ea typeface="Gill Sans"/>
                          <a:cs typeface="Gill Sans"/>
                          <a:sym typeface="Gill Sans"/>
                        </a:rPr>
                        <a:t>User needs to purchase the subscription/membership for storing reports .</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t/>
                      </a:r>
                      <a:endParaRPr>
                        <a:solidFill>
                          <a:srgbClr val="3C4743"/>
                        </a:solidFill>
                        <a:highlight>
                          <a:srgbClr val="FFFFFF"/>
                        </a:highlight>
                        <a:latin typeface="Gill Sans"/>
                        <a:ea typeface="Gill Sans"/>
                        <a:cs typeface="Gill Sans"/>
                        <a:sym typeface="Gill Sans"/>
                      </a:endParaRPr>
                    </a:p>
                  </a:txBody>
                  <a:tcPr marT="91425" marB="91425" marR="91425" marL="91425">
                    <a:lnT cap="flat" cmpd="sng" w="9525">
                      <a:solidFill>
                        <a:schemeClr val="dk2"/>
                      </a:solidFill>
                      <a:prstDash val="solid"/>
                      <a:round/>
                      <a:headEnd len="sm" w="sm" type="none"/>
                      <a:tailEnd len="sm" w="sm" type="none"/>
                    </a:lnT>
                  </a:tcPr>
                </a:tc>
              </a:tr>
            </a:tbl>
          </a:graphicData>
        </a:graphic>
      </p:graphicFrame>
      <p:graphicFrame>
        <p:nvGraphicFramePr>
          <p:cNvPr id="149" name="Google Shape;149;g11902127dc0_1_52"/>
          <p:cNvGraphicFramePr/>
          <p:nvPr/>
        </p:nvGraphicFramePr>
        <p:xfrm>
          <a:off x="13" y="3428995"/>
          <a:ext cx="3000000" cy="3000000"/>
        </p:xfrm>
        <a:graphic>
          <a:graphicData uri="http://schemas.openxmlformats.org/drawingml/2006/table">
            <a:tbl>
              <a:tblPr>
                <a:noFill/>
                <a:tableStyleId>{9F7D91C8-F6FD-479C-8C4A-DB65240978DE}</a:tableStyleId>
              </a:tblPr>
              <a:tblGrid>
                <a:gridCol w="582075"/>
                <a:gridCol w="1915775"/>
                <a:gridCol w="1473475"/>
                <a:gridCol w="700150"/>
                <a:gridCol w="2996150"/>
                <a:gridCol w="2586600"/>
                <a:gridCol w="1937750"/>
              </a:tblGrid>
              <a:tr h="589325">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SR</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rPr b="1" lang="en-US">
                          <a:solidFill>
                            <a:srgbClr val="3C4743"/>
                          </a:solidFill>
                          <a:latin typeface="Gill Sans"/>
                          <a:ea typeface="Gill Sans"/>
                          <a:cs typeface="Gill Sans"/>
                          <a:sym typeface="Gill Sans"/>
                        </a:rPr>
                        <a:t>NO</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PAPER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AUTHOR/S</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YEAR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SUMMARY</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ADVANTAGES</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LIMITATIONS</a:t>
                      </a:r>
                      <a:endParaRPr b="1">
                        <a:solidFill>
                          <a:srgbClr val="3C4743"/>
                        </a:solidFill>
                        <a:latin typeface="Gill Sans"/>
                        <a:ea typeface="Gill Sans"/>
                        <a:cs typeface="Gill Sans"/>
                        <a:sym typeface="Gill Sans"/>
                      </a:endParaRPr>
                    </a:p>
                  </a:txBody>
                  <a:tcPr marT="91425" marB="91425" marR="91425" marL="91425"/>
                </a:tc>
              </a:tr>
              <a:tr h="2839675">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2.</a:t>
                      </a:r>
                      <a:endParaRPr b="1">
                        <a:solidFill>
                          <a:srgbClr val="3C4743"/>
                        </a:solidFill>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1500"/>
                        </a:spcAft>
                        <a:buNone/>
                      </a:pPr>
                      <a:r>
                        <a:rPr lang="en-US">
                          <a:solidFill>
                            <a:srgbClr val="3C4743"/>
                          </a:solidFill>
                          <a:latin typeface="Gill Sans"/>
                          <a:ea typeface="Gill Sans"/>
                          <a:cs typeface="Gill Sans"/>
                          <a:sym typeface="Gill Sans"/>
                        </a:rPr>
                        <a:t>Online Medical History Repository System and Medical Insurance Cover </a:t>
                      </a:r>
                      <a:endParaRPr>
                        <a:solidFill>
                          <a:srgbClr val="3C4743"/>
                        </a:solidFill>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Vipin Suthar</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&amp;</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Sunny Nahar</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2015</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This paper suggests that National Insurance Authorities should provide a platform to the medical practitioners throughout the country so that they are able to access the centralized system as authorized personnel to create and feed information about person’s medical history as and when he/she is consulted with the physicians about his/her health problems. </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 </a:t>
                      </a:r>
                      <a:r>
                        <a:rPr lang="en-US">
                          <a:solidFill>
                            <a:srgbClr val="3C4743"/>
                          </a:solidFill>
                          <a:highlight>
                            <a:srgbClr val="DBD7D3"/>
                          </a:highlight>
                          <a:latin typeface="Gill Sans"/>
                          <a:ea typeface="Gill Sans"/>
                          <a:cs typeface="Gill Sans"/>
                          <a:sym typeface="Gill Sans"/>
                        </a:rPr>
                        <a:t>The centralized system will be helpful for insurance providers to thoroughly study of the medical history of the person.</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 </a:t>
                      </a:r>
                      <a:r>
                        <a:rPr b="1" lang="en-US">
                          <a:solidFill>
                            <a:srgbClr val="3C4743"/>
                          </a:solidFill>
                          <a:latin typeface="Gill Sans"/>
                          <a:ea typeface="Gill Sans"/>
                          <a:cs typeface="Gill Sans"/>
                          <a:sym typeface="Gill Sans"/>
                        </a:rPr>
                        <a:t>&gt; </a:t>
                      </a:r>
                      <a:r>
                        <a:rPr lang="en-US">
                          <a:solidFill>
                            <a:srgbClr val="3C4743"/>
                          </a:solidFill>
                          <a:latin typeface="Gill Sans"/>
                          <a:ea typeface="Gill Sans"/>
                          <a:cs typeface="Gill Sans"/>
                          <a:sym typeface="Gill Sans"/>
                        </a:rPr>
                        <a:t>Dependent on medical practitioners to upload the medical reports.</a:t>
                      </a:r>
                      <a:endParaRPr>
                        <a:solidFill>
                          <a:srgbClr val="3C4743"/>
                        </a:solidFill>
                        <a:latin typeface="Gill Sans"/>
                        <a:ea typeface="Gill Sans"/>
                        <a:cs typeface="Gill Sans"/>
                        <a:sym typeface="Gill Sans"/>
                      </a:endParaRPr>
                    </a:p>
                    <a:p>
                      <a:pPr indent="0" lvl="0" marL="0" rtl="0" algn="l">
                        <a:spcBef>
                          <a:spcPts val="0"/>
                        </a:spcBef>
                        <a:spcAft>
                          <a:spcPts val="0"/>
                        </a:spcAft>
                        <a:buNone/>
                      </a:pPr>
                      <a:r>
                        <a:t/>
                      </a:r>
                      <a:endParaRPr>
                        <a:solidFill>
                          <a:srgbClr val="3C4743"/>
                        </a:solidFill>
                        <a:latin typeface="Gill Sans"/>
                        <a:ea typeface="Gill Sans"/>
                        <a:cs typeface="Gill Sans"/>
                        <a:sym typeface="Gill Sans"/>
                      </a:endParaRPr>
                    </a:p>
                    <a:p>
                      <a:pPr indent="0" lvl="0" marL="0" rtl="0" algn="l">
                        <a:spcBef>
                          <a:spcPts val="0"/>
                        </a:spcBef>
                        <a:spcAft>
                          <a:spcPts val="0"/>
                        </a:spcAft>
                        <a:buNone/>
                      </a:pPr>
                      <a:r>
                        <a:rPr b="1" lang="en-US">
                          <a:solidFill>
                            <a:srgbClr val="3C4743"/>
                          </a:solidFill>
                          <a:latin typeface="Gill Sans"/>
                          <a:ea typeface="Gill Sans"/>
                          <a:cs typeface="Gill Sans"/>
                          <a:sym typeface="Gill Sans"/>
                        </a:rPr>
                        <a:t>&gt;  </a:t>
                      </a:r>
                      <a:r>
                        <a:rPr lang="en-US">
                          <a:solidFill>
                            <a:srgbClr val="3C4743"/>
                          </a:solidFill>
                          <a:latin typeface="Gill Sans"/>
                          <a:ea typeface="Gill Sans"/>
                          <a:cs typeface="Gill Sans"/>
                          <a:sym typeface="Gill Sans"/>
                        </a:rPr>
                        <a:t>No audits are mentioned for activity.</a:t>
                      </a:r>
                      <a:endParaRPr>
                        <a:solidFill>
                          <a:srgbClr val="3C4743"/>
                        </a:solidFill>
                        <a:latin typeface="Gill Sans"/>
                        <a:ea typeface="Gill Sans"/>
                        <a:cs typeface="Gill Sans"/>
                        <a:sym typeface="Gill Sans"/>
                      </a:endParaRPr>
                    </a:p>
                  </a:txBody>
                  <a:tcPr marT="91425" marB="91425" marR="91425" marL="91425">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g11902127dc0_1_70"/>
          <p:cNvGraphicFramePr/>
          <p:nvPr/>
        </p:nvGraphicFramePr>
        <p:xfrm>
          <a:off x="-25" y="-5"/>
          <a:ext cx="3000000" cy="3000000"/>
        </p:xfrm>
        <a:graphic>
          <a:graphicData uri="http://schemas.openxmlformats.org/drawingml/2006/table">
            <a:tbl>
              <a:tblPr>
                <a:noFill/>
                <a:tableStyleId>{9F7D91C8-F6FD-479C-8C4A-DB65240978DE}</a:tableStyleId>
              </a:tblPr>
              <a:tblGrid>
                <a:gridCol w="582100"/>
                <a:gridCol w="1642500"/>
                <a:gridCol w="1285700"/>
                <a:gridCol w="887475"/>
                <a:gridCol w="3269900"/>
                <a:gridCol w="2729500"/>
                <a:gridCol w="1794850"/>
              </a:tblGrid>
              <a:tr h="409225">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SR</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rPr b="1" lang="en-US">
                          <a:solidFill>
                            <a:srgbClr val="3C4743"/>
                          </a:solidFill>
                          <a:latin typeface="Gill Sans"/>
                          <a:ea typeface="Gill Sans"/>
                          <a:cs typeface="Gill Sans"/>
                          <a:sym typeface="Gill Sans"/>
                        </a:rPr>
                        <a:t>NO</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PAPER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AUTHOR/S</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YEAR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SUMMARY</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ADVANTAGES</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LIMITATIONS</a:t>
                      </a:r>
                      <a:endParaRPr b="1">
                        <a:solidFill>
                          <a:srgbClr val="3C4743"/>
                        </a:solidFill>
                        <a:latin typeface="Gill Sans"/>
                        <a:ea typeface="Gill Sans"/>
                        <a:cs typeface="Gill Sans"/>
                        <a:sym typeface="Gill Sans"/>
                      </a:endParaRPr>
                    </a:p>
                  </a:txBody>
                  <a:tcPr marT="91425" marB="91425" marR="91425" marL="91425"/>
                </a:tc>
              </a:tr>
              <a:tr h="3019775">
                <a:tc>
                  <a:txBody>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3.</a:t>
                      </a:r>
                      <a:endParaRPr>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1500"/>
                        </a:spcAft>
                        <a:buNone/>
                      </a:pPr>
                      <a:r>
                        <a:rPr lang="en-US">
                          <a:solidFill>
                            <a:srgbClr val="3C4743"/>
                          </a:solidFill>
                          <a:latin typeface="Gill Sans"/>
                          <a:ea typeface="Gill Sans"/>
                          <a:cs typeface="Gill Sans"/>
                          <a:sym typeface="Gill Sans"/>
                        </a:rPr>
                        <a:t>Networked medical data sharing on secure medium – A web publishing mode for DICOM viewer with three layer authentication</a:t>
                      </a:r>
                      <a:endParaRPr>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Sridevi Arumugham,Sundaram Rajagopalan, John Bosco</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&amp; </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Rengarajan Amirtharajan</a:t>
                      </a:r>
                      <a:endParaRPr>
                        <a:solidFill>
                          <a:srgbClr val="3C4743"/>
                        </a:solidFill>
                        <a:highlight>
                          <a:srgbClr val="DBD7D3"/>
                        </a:highlight>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2018</a:t>
                      </a:r>
                      <a:endParaRPr>
                        <a:solidFill>
                          <a:srgbClr val="3C4743"/>
                        </a:solidFill>
                        <a:highlight>
                          <a:srgbClr val="DBD7D3"/>
                        </a:highlight>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This paper is based on image security solution.Uniqueness of the proposed scheme is that it brings together critical patient details, its encryption, watermarking on DICOM image and its authenticated access through three levels. The patient details including their diagnosis information, fingerprint and QR code of patient ID were shaped as an image and encrypted through multilayer confusion and diffusion operations.</a:t>
                      </a:r>
                      <a:endParaRPr>
                        <a:solidFill>
                          <a:srgbClr val="3C4743"/>
                        </a:solidFill>
                        <a:highlight>
                          <a:srgbClr val="DBD7D3"/>
                        </a:highlight>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 </a:t>
                      </a:r>
                      <a:r>
                        <a:rPr lang="en-US">
                          <a:solidFill>
                            <a:srgbClr val="3C4743"/>
                          </a:solidFill>
                          <a:highlight>
                            <a:srgbClr val="DBD7D3"/>
                          </a:highlight>
                          <a:latin typeface="Gill Sans"/>
                          <a:ea typeface="Gill Sans"/>
                          <a:cs typeface="Gill Sans"/>
                          <a:sym typeface="Gill Sans"/>
                        </a:rPr>
                        <a:t>Details of patient history and their individual unique features such as thumb impression and QR code of patient ID are encrypted with chaotic maps &amp; attractor and the results obtained from analyses convince a good level of confidentiality.</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 </a:t>
                      </a:r>
                      <a:r>
                        <a:rPr lang="en-US">
                          <a:solidFill>
                            <a:srgbClr val="3C4743"/>
                          </a:solidFill>
                          <a:highlight>
                            <a:srgbClr val="DBD7D3"/>
                          </a:highlight>
                          <a:latin typeface="Gill Sans"/>
                          <a:ea typeface="Gill Sans"/>
                          <a:cs typeface="Gill Sans"/>
                          <a:sym typeface="Gill Sans"/>
                        </a:rPr>
                        <a:t>It is also suggested that the DICOM image can also be extended to cloud environment for better storage and convenient access of medical images</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highlight>
                          <a:srgbClr val="DBD7D3"/>
                        </a:highlight>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a:t>
                      </a:r>
                      <a:r>
                        <a:rPr lang="en-US">
                          <a:solidFill>
                            <a:srgbClr val="3C4743"/>
                          </a:solidFill>
                          <a:highlight>
                            <a:srgbClr val="DBD7D3"/>
                          </a:highlight>
                          <a:latin typeface="Gill Sans"/>
                          <a:ea typeface="Gill Sans"/>
                          <a:cs typeface="Gill Sans"/>
                          <a:sym typeface="Gill Sans"/>
                        </a:rPr>
                        <a:t> Only one client can access the server at a time and the requesting clients can be allowed to use the server in a queuing manner</a:t>
                      </a:r>
                      <a:endParaRPr>
                        <a:solidFill>
                          <a:srgbClr val="3C4743"/>
                        </a:solidFill>
                        <a:highlight>
                          <a:srgbClr val="DBD7D3"/>
                        </a:highlight>
                        <a:latin typeface="Gill Sans"/>
                        <a:ea typeface="Gill Sans"/>
                        <a:cs typeface="Gill Sans"/>
                        <a:sym typeface="Gill Sans"/>
                      </a:endParaRPr>
                    </a:p>
                  </a:txBody>
                  <a:tcPr marT="91425" marB="91425" marR="91425" marL="91425"/>
                </a:tc>
              </a:tr>
            </a:tbl>
          </a:graphicData>
        </a:graphic>
      </p:graphicFrame>
      <p:graphicFrame>
        <p:nvGraphicFramePr>
          <p:cNvPr id="156" name="Google Shape;156;g11902127dc0_1_70"/>
          <p:cNvGraphicFramePr/>
          <p:nvPr/>
        </p:nvGraphicFramePr>
        <p:xfrm>
          <a:off x="0" y="3779445"/>
          <a:ext cx="3000000" cy="3000000"/>
        </p:xfrm>
        <a:graphic>
          <a:graphicData uri="http://schemas.openxmlformats.org/drawingml/2006/table">
            <a:tbl>
              <a:tblPr>
                <a:noFill/>
                <a:tableStyleId>{9F7D91C8-F6FD-479C-8C4A-DB65240978DE}</a:tableStyleId>
              </a:tblPr>
              <a:tblGrid>
                <a:gridCol w="582075"/>
                <a:gridCol w="1642500"/>
                <a:gridCol w="1285700"/>
                <a:gridCol w="887475"/>
                <a:gridCol w="3269900"/>
                <a:gridCol w="2729500"/>
                <a:gridCol w="1794850"/>
              </a:tblGrid>
              <a:tr h="609575">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SR</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rPr b="1" lang="en-US">
                          <a:solidFill>
                            <a:srgbClr val="3C4743"/>
                          </a:solidFill>
                          <a:latin typeface="Gill Sans"/>
                          <a:ea typeface="Gill Sans"/>
                          <a:cs typeface="Gill Sans"/>
                          <a:sym typeface="Gill Sans"/>
                        </a:rPr>
                        <a:t>NO</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PAPER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AUTHOR/S</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YEAR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SUMMARY</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ADVANTAGES</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LIMITATIONS</a:t>
                      </a:r>
                      <a:endParaRPr b="1">
                        <a:solidFill>
                          <a:srgbClr val="3C4743"/>
                        </a:solidFill>
                        <a:latin typeface="Gill Sans"/>
                        <a:ea typeface="Gill Sans"/>
                        <a:cs typeface="Gill Sans"/>
                        <a:sym typeface="Gill Sans"/>
                      </a:endParaRPr>
                    </a:p>
                  </a:txBody>
                  <a:tcPr marT="91425" marB="91425" marR="91425" marL="91425"/>
                </a:tc>
              </a:tr>
              <a:tr h="2625275">
                <a:tc>
                  <a:txBody>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4.</a:t>
                      </a:r>
                      <a:endParaRPr>
                        <a:solidFill>
                          <a:srgbClr val="3C4743"/>
                        </a:solidFill>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1500"/>
                        </a:spcAft>
                        <a:buNone/>
                      </a:pPr>
                      <a:r>
                        <a:rPr lang="en-US">
                          <a:solidFill>
                            <a:srgbClr val="3C4743"/>
                          </a:solidFill>
                          <a:latin typeface="Gill Sans"/>
                          <a:ea typeface="Gill Sans"/>
                          <a:cs typeface="Gill Sans"/>
                          <a:sym typeface="Gill Sans"/>
                        </a:rPr>
                        <a:t>The Envirome Web Service: Patient context at the point of care  </a:t>
                      </a:r>
                      <a:endParaRPr>
                        <a:solidFill>
                          <a:srgbClr val="3C4743"/>
                        </a:solidFill>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N.J. Kane , X. Wang , M.M. Gerkovich  , M. Breitkreutz, B. Rivera , </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H. Kunchithapatham , </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M. A. Hoffman</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2021</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The EWS can help to promote health equity by enabling providers to easily recognize potential barriers to patient compliance with their recommendations and contextual factors that may contribute to their symptoms and health risks. Once aware of these barriers and risk factors, the conversation with a patient can explore possible alternatives or solutions through shared decision making.</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 </a:t>
                      </a:r>
                      <a:r>
                        <a:rPr lang="en-US">
                          <a:solidFill>
                            <a:srgbClr val="3C4743"/>
                          </a:solidFill>
                          <a:highlight>
                            <a:srgbClr val="DBD7D3"/>
                          </a:highlight>
                          <a:latin typeface="Gill Sans"/>
                          <a:ea typeface="Gill Sans"/>
                          <a:cs typeface="Gill Sans"/>
                          <a:sym typeface="Gill Sans"/>
                        </a:rPr>
                        <a:t> While there may be a known connection between a community-level indicator and patient health risk, the presentation and format of the indicator itself will affect its relevance and usability at the point of care.</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t/>
                      </a:r>
                      <a:endParaRPr b="1">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a:t>
                      </a:r>
                      <a:r>
                        <a:rPr lang="en-US">
                          <a:solidFill>
                            <a:srgbClr val="3C4743"/>
                          </a:solidFill>
                          <a:highlight>
                            <a:srgbClr val="DBD7D3"/>
                          </a:highlight>
                          <a:latin typeface="Gill Sans"/>
                          <a:ea typeface="Gill Sans"/>
                          <a:cs typeface="Gill Sans"/>
                          <a:sym typeface="Gill Sans"/>
                        </a:rPr>
                        <a:t> Without a clear path for mitigating the SDH through healthcare, screening can negatively impact patients and jeopardize the efficacy of a provider’s treatment plan.</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g11902127dc0_1_78"/>
          <p:cNvGraphicFramePr/>
          <p:nvPr/>
        </p:nvGraphicFramePr>
        <p:xfrm>
          <a:off x="-25" y="39520"/>
          <a:ext cx="3000000" cy="3000000"/>
        </p:xfrm>
        <a:graphic>
          <a:graphicData uri="http://schemas.openxmlformats.org/drawingml/2006/table">
            <a:tbl>
              <a:tblPr>
                <a:noFill/>
                <a:tableStyleId>{9F7D91C8-F6FD-479C-8C4A-DB65240978DE}</a:tableStyleId>
              </a:tblPr>
              <a:tblGrid>
                <a:gridCol w="621100"/>
                <a:gridCol w="2190700"/>
                <a:gridCol w="1876400"/>
                <a:gridCol w="938750"/>
                <a:gridCol w="3449175"/>
                <a:gridCol w="3115875"/>
              </a:tblGrid>
              <a:tr h="1023600">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SR</a:t>
                      </a:r>
                      <a:endParaRPr b="1">
                        <a:solidFill>
                          <a:srgbClr val="3C4743"/>
                        </a:solidFill>
                        <a:latin typeface="Gill Sans"/>
                        <a:ea typeface="Gill Sans"/>
                        <a:cs typeface="Gill Sans"/>
                        <a:sym typeface="Gill Sans"/>
                      </a:endParaRPr>
                    </a:p>
                    <a:p>
                      <a:pPr indent="0" lvl="0" marL="0" rtl="0" algn="l">
                        <a:spcBef>
                          <a:spcPts val="0"/>
                        </a:spcBef>
                        <a:spcAft>
                          <a:spcPts val="0"/>
                        </a:spcAft>
                        <a:buNone/>
                      </a:pPr>
                      <a:r>
                        <a:rPr b="1" lang="en-US">
                          <a:solidFill>
                            <a:srgbClr val="3C4743"/>
                          </a:solidFill>
                          <a:latin typeface="Gill Sans"/>
                          <a:ea typeface="Gill Sans"/>
                          <a:cs typeface="Gill Sans"/>
                          <a:sym typeface="Gill Sans"/>
                        </a:rPr>
                        <a:t>NO</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PAPER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AUTHOR/S</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YEAR</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SUMMARY</a:t>
                      </a:r>
                      <a:endParaRPr b="1">
                        <a:solidFill>
                          <a:srgbClr val="3C4743"/>
                        </a:solidFill>
                        <a:latin typeface="Gill Sans"/>
                        <a:ea typeface="Gill Sans"/>
                        <a:cs typeface="Gill Sans"/>
                        <a:sym typeface="Gill Sans"/>
                      </a:endParaRPr>
                    </a:p>
                  </a:txBody>
                  <a:tcPr marT="91425" marB="91425" marR="91425" marL="91425"/>
                </a:tc>
                <a:tc>
                  <a:txBody>
                    <a:bodyPr/>
                    <a:lstStyle/>
                    <a:p>
                      <a:pPr indent="0" lvl="0" marL="0" rtl="0" algn="l">
                        <a:spcBef>
                          <a:spcPts val="0"/>
                        </a:spcBef>
                        <a:spcAft>
                          <a:spcPts val="0"/>
                        </a:spcAft>
                        <a:buNone/>
                      </a:pPr>
                      <a:r>
                        <a:rPr b="1" lang="en-US">
                          <a:solidFill>
                            <a:srgbClr val="3C4743"/>
                          </a:solidFill>
                          <a:latin typeface="Gill Sans"/>
                          <a:ea typeface="Gill Sans"/>
                          <a:cs typeface="Gill Sans"/>
                          <a:sym typeface="Gill Sans"/>
                        </a:rPr>
                        <a:t>CONCLUSION</a:t>
                      </a:r>
                      <a:endParaRPr b="1">
                        <a:solidFill>
                          <a:srgbClr val="3C4743"/>
                        </a:solidFill>
                        <a:latin typeface="Gill Sans"/>
                        <a:ea typeface="Gill Sans"/>
                        <a:cs typeface="Gill Sans"/>
                        <a:sym typeface="Gill Sans"/>
                      </a:endParaRPr>
                    </a:p>
                  </a:txBody>
                  <a:tcPr marT="91425" marB="91425" marR="91425" marL="91425"/>
                </a:tc>
              </a:tr>
              <a:tr h="3158950">
                <a:tc>
                  <a:txBody>
                    <a:bodyPr/>
                    <a:lstStyle/>
                    <a:p>
                      <a:pPr indent="0" lvl="0" marL="0" rtl="0" algn="l">
                        <a:spcBef>
                          <a:spcPts val="0"/>
                        </a:spcBef>
                        <a:spcAft>
                          <a:spcPts val="0"/>
                        </a:spcAft>
                        <a:buNone/>
                      </a:pPr>
                      <a:r>
                        <a:rPr lang="en-US">
                          <a:solidFill>
                            <a:srgbClr val="3C4743"/>
                          </a:solidFill>
                          <a:latin typeface="Gill Sans"/>
                          <a:ea typeface="Gill Sans"/>
                          <a:cs typeface="Gill Sans"/>
                          <a:sym typeface="Gill Sans"/>
                        </a:rPr>
                        <a:t>5.</a:t>
                      </a:r>
                      <a:endParaRPr>
                        <a:solidFill>
                          <a:srgbClr val="3C4743"/>
                        </a:solidFill>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1500"/>
                        </a:spcAft>
                        <a:buNone/>
                      </a:pPr>
                      <a:r>
                        <a:rPr lang="en-US">
                          <a:solidFill>
                            <a:srgbClr val="3C4743"/>
                          </a:solidFill>
                          <a:latin typeface="Gill Sans"/>
                          <a:ea typeface="Gill Sans"/>
                          <a:cs typeface="Gill Sans"/>
                          <a:sym typeface="Gill Sans"/>
                        </a:rPr>
                        <a:t> The uneven impacts of avoiding public transit on riders’ access to healthcare during COVID-19</a:t>
                      </a:r>
                      <a:endParaRPr>
                        <a:solidFill>
                          <a:srgbClr val="3C4743"/>
                        </a:solidFill>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Matthew Palm  , Shelby L. Sturrock , Nicholas A. Howell , Steven Farber , Michael J. Widener</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2020</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In this cross-sectional survey of former transit riders, several groups were more likely to report deferring medical trips until they could use transit again. Former riders who were more likely to report that giving up transit made it difficult to access healthcare included those without a vehicle and those who found it hard to maintain physical distancing on their neighborhood streets.</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c>
                  <a:txBody>
                    <a:bodyPr/>
                    <a:lstStyle/>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a:t>
                      </a:r>
                      <a:r>
                        <a:rPr lang="en-US">
                          <a:solidFill>
                            <a:srgbClr val="3C4743"/>
                          </a:solidFill>
                          <a:highlight>
                            <a:srgbClr val="DBD7D3"/>
                          </a:highlight>
                          <a:latin typeface="Gill Sans"/>
                          <a:ea typeface="Gill Sans"/>
                          <a:cs typeface="Gill Sans"/>
                          <a:sym typeface="Gill Sans"/>
                        </a:rPr>
                        <a:t>Transportation barriers to healthcare are known to impact marginalized, low income, and disabled individuals, as well as those with chronic illness. Although public transit can improve access to healthcare, many regular riders have avoided this mode of travel due to pandemic-related service disruptions and fears of COVID-19 exposure.</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b="1" lang="en-US">
                          <a:solidFill>
                            <a:srgbClr val="3C4743"/>
                          </a:solidFill>
                          <a:highlight>
                            <a:srgbClr val="DBD7D3"/>
                          </a:highlight>
                          <a:latin typeface="Gill Sans"/>
                          <a:ea typeface="Gill Sans"/>
                          <a:cs typeface="Gill Sans"/>
                          <a:sym typeface="Gill Sans"/>
                        </a:rPr>
                        <a:t>&gt;</a:t>
                      </a:r>
                      <a:r>
                        <a:rPr lang="en-US">
                          <a:solidFill>
                            <a:srgbClr val="3C4743"/>
                          </a:solidFill>
                          <a:highlight>
                            <a:srgbClr val="DBD7D3"/>
                          </a:highlight>
                          <a:latin typeface="Gill Sans"/>
                          <a:ea typeface="Gill Sans"/>
                          <a:cs typeface="Gill Sans"/>
                          <a:sym typeface="Gill Sans"/>
                        </a:rPr>
                        <a:t>The data also measure self-reported changes to healthcare utilization and perceived difficulty in accessing</a:t>
                      </a:r>
                      <a:endParaRPr>
                        <a:solidFill>
                          <a:srgbClr val="3C4743"/>
                        </a:solidFill>
                        <a:highlight>
                          <a:srgbClr val="DBD7D3"/>
                        </a:highlight>
                        <a:latin typeface="Gill Sans"/>
                        <a:ea typeface="Gill Sans"/>
                        <a:cs typeface="Gill Sans"/>
                        <a:sym typeface="Gill Sans"/>
                      </a:endParaRPr>
                    </a:p>
                    <a:p>
                      <a:pPr indent="0" lvl="0" marL="0" rtl="0" algn="l">
                        <a:spcBef>
                          <a:spcPts val="0"/>
                        </a:spcBef>
                        <a:spcAft>
                          <a:spcPts val="0"/>
                        </a:spcAft>
                        <a:buNone/>
                      </a:pPr>
                      <a:r>
                        <a:rPr lang="en-US">
                          <a:solidFill>
                            <a:srgbClr val="3C4743"/>
                          </a:solidFill>
                          <a:highlight>
                            <a:srgbClr val="DBD7D3"/>
                          </a:highlight>
                          <a:latin typeface="Gill Sans"/>
                          <a:ea typeface="Gill Sans"/>
                          <a:cs typeface="Gill Sans"/>
                          <a:sym typeface="Gill Sans"/>
                        </a:rPr>
                        <a:t>healthcare and prescriptions, rather than objective records of health care use as is used in prior studies.</a:t>
                      </a:r>
                      <a:endParaRPr>
                        <a:solidFill>
                          <a:srgbClr val="3C4743"/>
                        </a:solidFill>
                        <a:highlight>
                          <a:srgbClr val="DBD7D3"/>
                        </a:highlight>
                        <a:latin typeface="Gill Sans"/>
                        <a:ea typeface="Gill Sans"/>
                        <a:cs typeface="Gill Sans"/>
                        <a:sym typeface="Gill Sans"/>
                      </a:endParaRPr>
                    </a:p>
                  </a:txBody>
                  <a:tcPr marT="91425" marB="91425" marR="91425" marL="91425">
                    <a:solidFill>
                      <a:schemeClr val="lt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902127dc0_1_30"/>
          <p:cNvSpPr txBox="1"/>
          <p:nvPr>
            <p:ph type="title"/>
          </p:nvPr>
        </p:nvSpPr>
        <p:spPr>
          <a:xfrm>
            <a:off x="1451579" y="83216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LACUNA IN THE EXISTING SYSTEM</a:t>
            </a:r>
            <a:endParaRPr/>
          </a:p>
        </p:txBody>
      </p:sp>
      <p:sp>
        <p:nvSpPr>
          <p:cNvPr id="169" name="Google Shape;169;g11902127dc0_1_30"/>
          <p:cNvSpPr txBox="1"/>
          <p:nvPr>
            <p:ph idx="1" type="body"/>
          </p:nvPr>
        </p:nvSpPr>
        <p:spPr>
          <a:xfrm>
            <a:off x="1443300" y="2047975"/>
            <a:ext cx="9305400" cy="2998800"/>
          </a:xfrm>
          <a:prstGeom prst="rect">
            <a:avLst/>
          </a:prstGeom>
        </p:spPr>
        <p:txBody>
          <a:bodyPr anchorCtr="0" anchor="t" bIns="45700" lIns="91425" spcFirstLastPara="1" rIns="91425" wrap="square" tIns="45700">
            <a:noAutofit/>
          </a:bodyPr>
          <a:lstStyle/>
          <a:p>
            <a:pPr indent="-88900" lvl="0" marL="228600" rtl="0" algn="l">
              <a:lnSpc>
                <a:spcPct val="80000"/>
              </a:lnSpc>
              <a:spcBef>
                <a:spcPts val="0"/>
              </a:spcBef>
              <a:spcAft>
                <a:spcPts val="0"/>
              </a:spcAft>
              <a:buClr>
                <a:srgbClr val="3C4743"/>
              </a:buClr>
              <a:buSzPts val="2200"/>
              <a:buFont typeface="Arial"/>
              <a:buNone/>
            </a:pPr>
            <a:r>
              <a:rPr lang="en-US" sz="2300">
                <a:solidFill>
                  <a:schemeClr val="dk2"/>
                </a:solidFill>
              </a:rPr>
              <a:t>The onset of COVID-19 pandemic </a:t>
            </a:r>
            <a:r>
              <a:rPr lang="en-US" sz="2300">
                <a:solidFill>
                  <a:schemeClr val="dk2"/>
                </a:solidFill>
              </a:rPr>
              <a:t>sent</a:t>
            </a:r>
            <a:r>
              <a:rPr lang="en-US" sz="2300">
                <a:solidFill>
                  <a:schemeClr val="dk2"/>
                </a:solidFill>
              </a:rPr>
              <a:t> </a:t>
            </a:r>
            <a:r>
              <a:rPr lang="en-US" sz="2300">
                <a:solidFill>
                  <a:schemeClr val="dk2"/>
                </a:solidFill>
              </a:rPr>
              <a:t>turmoil</a:t>
            </a:r>
            <a:r>
              <a:rPr lang="en-US" sz="2300">
                <a:solidFill>
                  <a:schemeClr val="dk2"/>
                </a:solidFill>
              </a:rPr>
              <a:t> into the normal way of life and disrupted many industries, especially medicine. </a:t>
            </a:r>
            <a:endParaRPr sz="2300">
              <a:solidFill>
                <a:schemeClr val="dk2"/>
              </a:solidFill>
            </a:endParaRPr>
          </a:p>
          <a:p>
            <a:pPr indent="-88900" lvl="0" marL="228600" rtl="0" algn="l">
              <a:lnSpc>
                <a:spcPct val="80000"/>
              </a:lnSpc>
              <a:spcBef>
                <a:spcPts val="0"/>
              </a:spcBef>
              <a:spcAft>
                <a:spcPts val="0"/>
              </a:spcAft>
              <a:buClr>
                <a:srgbClr val="3C4743"/>
              </a:buClr>
              <a:buSzPts val="2200"/>
              <a:buFont typeface="Arial"/>
              <a:buNone/>
            </a:pPr>
            <a:r>
              <a:t/>
            </a:r>
            <a:endParaRPr sz="2300">
              <a:solidFill>
                <a:schemeClr val="dk2"/>
              </a:solidFill>
            </a:endParaRPr>
          </a:p>
          <a:p>
            <a:pPr indent="0" lvl="0" marL="139700" rtl="0" algn="l">
              <a:lnSpc>
                <a:spcPct val="80000"/>
              </a:lnSpc>
              <a:spcBef>
                <a:spcPts val="0"/>
              </a:spcBef>
              <a:spcAft>
                <a:spcPts val="0"/>
              </a:spcAft>
              <a:buClr>
                <a:srgbClr val="3C4743"/>
              </a:buClr>
              <a:buSzPts val="2200"/>
              <a:buFont typeface="Arial"/>
              <a:buNone/>
            </a:pPr>
            <a:r>
              <a:rPr lang="en-US" sz="2300">
                <a:solidFill>
                  <a:schemeClr val="dk2"/>
                </a:solidFill>
              </a:rPr>
              <a:t>This unprecedented disruption led to the unavailability of a platform for communication between doctors and patients which was the biggest “lacuna” in the </a:t>
            </a:r>
            <a:r>
              <a:rPr lang="en-US" sz="2300">
                <a:solidFill>
                  <a:schemeClr val="dk2"/>
                </a:solidFill>
              </a:rPr>
              <a:t>existing</a:t>
            </a:r>
            <a:r>
              <a:rPr lang="en-US" sz="2300">
                <a:solidFill>
                  <a:schemeClr val="dk2"/>
                </a:solidFill>
              </a:rPr>
              <a:t> system.</a:t>
            </a:r>
            <a:endParaRPr sz="2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2016-01-13T19:04:32Z</dcterms:created>
  <dc:creator>GRESHA</dc:creator>
</cp:coreProperties>
</file>