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84" r:id="rId3"/>
    <p:sldId id="280" r:id="rId4"/>
    <p:sldId id="279" r:id="rId5"/>
    <p:sldId id="281" r:id="rId6"/>
    <p:sldId id="282" r:id="rId7"/>
    <p:sldId id="283" r:id="rId8"/>
    <p:sldId id="256" r:id="rId9"/>
    <p:sldId id="259" r:id="rId10"/>
    <p:sldId id="263" r:id="rId11"/>
    <p:sldId id="260" r:id="rId12"/>
    <p:sldId id="261" r:id="rId13"/>
    <p:sldId id="262" r:id="rId14"/>
    <p:sldId id="275" r:id="rId15"/>
    <p:sldId id="276" r:id="rId16"/>
    <p:sldId id="277" r:id="rId17"/>
    <p:sldId id="278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-108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AC3E4-DDEC-4AA1-9D06-431410F99890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1A622-C420-4E45-863D-B0D661AB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2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3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9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8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976D-51B1-4925-B118-D9D2C7D231FA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K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Mereuta</a:t>
            </a:r>
            <a:r>
              <a:rPr lang="en-US" dirty="0" smtClean="0"/>
              <a:t> and Grigore Rosu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Circularity of Outer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978" y="1825625"/>
            <a:ext cx="5677655" cy="17827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r>
              <a:rPr lang="en-US" dirty="0" smtClean="0"/>
              <a:t> contains only syntax (e.g.,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), then there </a:t>
            </a:r>
            <a:r>
              <a:rPr lang="en-US" dirty="0"/>
              <a:t>are no bubbles, </a:t>
            </a:r>
            <a:r>
              <a:rPr lang="en-US" dirty="0" smtClean="0"/>
              <a:t>so OUTER PARSER becomes full parser: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091" y="366003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61348" y="5714947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>
            <a:off x="8925830" y="5828967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1974" y="5838300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867300" y="4127495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88870" y="4275634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-Up Arrow 13"/>
          <p:cNvSpPr/>
          <p:nvPr/>
        </p:nvSpPr>
        <p:spPr>
          <a:xfrm rot="16200000">
            <a:off x="9106015" y="4215798"/>
            <a:ext cx="1171438" cy="1711664"/>
          </a:xfrm>
          <a:prstGeom prst="left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5025" y="3698547"/>
            <a:ext cx="2084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 be the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ame parser!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74892" y="36852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7996" y="584226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753322" y="413146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74892" y="4279603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9250" y="4819971"/>
            <a:ext cx="88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, e.g.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365078" y="36852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93963" y="571891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triped Right Arrow 22"/>
          <p:cNvSpPr/>
          <p:nvPr/>
        </p:nvSpPr>
        <p:spPr>
          <a:xfrm>
            <a:off x="4458445" y="5832936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44589" y="584226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3399915" y="413146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21485" y="4279603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514346" y="1803267"/>
            <a:ext cx="5489092" cy="178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Interestingly,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we can use the same parser generated from OUTER SYNTAX to parse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into OUTER SYNTAX:</a:t>
            </a:r>
          </a:p>
        </p:txBody>
      </p:sp>
    </p:spTree>
    <p:extLst>
      <p:ext uri="{BB962C8B-B14F-4D97-AF65-F5344CB8AC3E}">
        <p14:creationId xmlns:p14="http://schemas.microsoft.com/office/powerpoint/2010/main" val="24601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KAST Bubble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9" y="1822887"/>
            <a:ext cx="4961464" cy="469495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generic KAST BUBBLE PARSER parses the bubbles generated by the OUTER PARSER from a KAST language definition</a:t>
            </a:r>
          </a:p>
          <a:p>
            <a:r>
              <a:rPr lang="en-US" dirty="0" smtClean="0"/>
              <a:t>The resulting 2-stage parser, OUTER followed by KAST, is expected to be </a:t>
            </a:r>
            <a:r>
              <a:rPr lang="en-US" dirty="0" smtClean="0">
                <a:solidFill>
                  <a:srgbClr val="FF0000"/>
                </a:solidFill>
              </a:rPr>
              <a:t>very fast</a:t>
            </a:r>
          </a:p>
          <a:p>
            <a:r>
              <a:rPr lang="en-US" dirty="0" smtClean="0"/>
              <a:t>The result is a fully parsed definition of the language, loaded as an object in the implementation language KAST data-structures</a:t>
            </a:r>
          </a:p>
        </p:txBody>
      </p:sp>
      <p:sp>
        <p:nvSpPr>
          <p:cNvPr id="19" name="Oval 18"/>
          <p:cNvSpPr/>
          <p:nvPr/>
        </p:nvSpPr>
        <p:spPr>
          <a:xfrm>
            <a:off x="5477914" y="2675235"/>
            <a:ext cx="3181410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 flipV="1">
            <a:off x="6675677" y="4557323"/>
            <a:ext cx="2235526" cy="653409"/>
          </a:xfrm>
          <a:prstGeom prst="bentUpArrow">
            <a:avLst>
              <a:gd name="adj1" fmla="val 50000"/>
              <a:gd name="adj2" fmla="val 37910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91193" y="55053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628016" y="980266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82801" y="3051882"/>
            <a:ext cx="953908" cy="628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038760" y="3044178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448869" y="445038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BUBBLE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93066" y="5492061"/>
            <a:ext cx="955705" cy="778309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39120" y="1140271"/>
            <a:ext cx="96929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59755" y="919862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/>
          <p:cNvSpPr/>
          <p:nvPr/>
        </p:nvSpPr>
        <p:spPr>
          <a:xfrm rot="5400000">
            <a:off x="5105751" y="4559947"/>
            <a:ext cx="218898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/>
          <p:cNvSpPr/>
          <p:nvPr/>
        </p:nvSpPr>
        <p:spPr>
          <a:xfrm>
            <a:off x="9041858" y="585937"/>
            <a:ext cx="3016967" cy="553152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88266" y="1520001"/>
            <a:ext cx="187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Parallel parsing</a:t>
            </a:r>
          </a:p>
          <a:p>
            <a:r>
              <a:rPr lang="en-US" dirty="0"/>
              <a:t> </a:t>
            </a:r>
            <a:r>
              <a:rPr lang="en-US" dirty="0" smtClean="0"/>
              <a:t>    (potentially)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281751" y="54410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48" name="Down Arrow 47"/>
          <p:cNvSpPr/>
          <p:nvPr/>
        </p:nvSpPr>
        <p:spPr>
          <a:xfrm>
            <a:off x="9174638" y="1291162"/>
            <a:ext cx="722896" cy="1189572"/>
          </a:xfrm>
          <a:prstGeom prst="downArrow">
            <a:avLst/>
          </a:prstGeom>
          <a:pattFill prst="lt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093725" y="2628413"/>
            <a:ext cx="955704" cy="746721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63265" y="2628413"/>
            <a:ext cx="2051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Language object,</a:t>
            </a:r>
          </a:p>
          <a:p>
            <a:r>
              <a:rPr lang="en-US" dirty="0"/>
              <a:t> </a:t>
            </a:r>
            <a:r>
              <a:rPr lang="en-US" dirty="0" smtClean="0"/>
              <a:t>    which includes</a:t>
            </a:r>
          </a:p>
          <a:p>
            <a:r>
              <a:rPr lang="en-US" dirty="0"/>
              <a:t> </a:t>
            </a:r>
            <a:r>
              <a:rPr lang="en-US" dirty="0" smtClean="0"/>
              <a:t>    the syntax object</a:t>
            </a:r>
          </a:p>
          <a:p>
            <a:r>
              <a:rPr lang="en-US" dirty="0"/>
              <a:t> </a:t>
            </a:r>
            <a:r>
              <a:rPr lang="en-US" dirty="0" smtClean="0"/>
              <a:t>    (LANG SYNTAX)</a:t>
            </a:r>
            <a:endParaRPr lang="en-US" dirty="0"/>
          </a:p>
        </p:txBody>
      </p:sp>
      <p:sp>
        <p:nvSpPr>
          <p:cNvPr id="51" name="Bent-Up Arrow 50"/>
          <p:cNvSpPr/>
          <p:nvPr/>
        </p:nvSpPr>
        <p:spPr>
          <a:xfrm rot="5400000">
            <a:off x="9282086" y="4145860"/>
            <a:ext cx="88455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057550" y="3973044"/>
            <a:ext cx="2128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  Inclusion arrow,</a:t>
            </a:r>
          </a:p>
          <a:p>
            <a:r>
              <a:rPr lang="en-US" dirty="0"/>
              <a:t> </a:t>
            </a:r>
            <a:r>
              <a:rPr lang="en-US" dirty="0" smtClean="0"/>
              <a:t>    which will not be</a:t>
            </a:r>
          </a:p>
          <a:p>
            <a:r>
              <a:rPr lang="en-US" dirty="0"/>
              <a:t> </a:t>
            </a:r>
            <a:r>
              <a:rPr lang="en-US" dirty="0" smtClean="0"/>
              <a:t>    drawn anymore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Bubble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43" y="1779600"/>
            <a:ext cx="560015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parser for the bubbles over the language concrete syntax generated from the language syntax </a:t>
            </a:r>
            <a:r>
              <a:rPr lang="en-US" i="1" dirty="0" smtClean="0"/>
              <a:t>and</a:t>
            </a:r>
            <a:r>
              <a:rPr lang="en-US" dirty="0" smtClean="0"/>
              <a:t> the syntax of KAST </a:t>
            </a:r>
            <a:r>
              <a:rPr lang="en-US" i="1" dirty="0" smtClean="0"/>
              <a:t>together</a:t>
            </a:r>
            <a:endParaRPr lang="en-US" dirty="0" smtClean="0"/>
          </a:p>
          <a:p>
            <a:r>
              <a:rPr lang="en-US" dirty="0" smtClean="0"/>
              <a:t>This is the </a:t>
            </a:r>
            <a:r>
              <a:rPr lang="en-US" i="1" dirty="0" smtClean="0"/>
              <a:t>most complex </a:t>
            </a:r>
            <a:r>
              <a:rPr lang="en-US" dirty="0" smtClean="0"/>
              <a:t>part of the front end, as it needs to be capable of parsing both concrete and KAST syntax combined</a:t>
            </a:r>
          </a:p>
          <a:p>
            <a:r>
              <a:rPr lang="en-US" dirty="0"/>
              <a:t>Once </a:t>
            </a:r>
            <a:r>
              <a:rPr lang="en-US" dirty="0" smtClean="0"/>
              <a:t>generated, it can parse concrete syntax bubbles in parallel (like the parser for KAST bubbles) 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71932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-Up Arrow 34"/>
          <p:cNvSpPr/>
          <p:nvPr/>
        </p:nvSpPr>
        <p:spPr>
          <a:xfrm rot="5400000">
            <a:off x="7196649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448114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247563" y="6219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8265184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188294" y="1160865"/>
            <a:ext cx="991827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49472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027401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BUBBLE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453208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3" name="Striped Right Arrow 42"/>
          <p:cNvSpPr/>
          <p:nvPr/>
        </p:nvSpPr>
        <p:spPr>
          <a:xfrm rot="8821669">
            <a:off x="8003393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/>
          <p:cNvSpPr/>
          <p:nvPr/>
        </p:nvSpPr>
        <p:spPr>
          <a:xfrm rot="10800000">
            <a:off x="8185890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346312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LANG</a:t>
            </a:r>
          </a:p>
        </p:txBody>
      </p:sp>
      <p:sp>
        <p:nvSpPr>
          <p:cNvPr id="46" name="Plus 45"/>
          <p:cNvSpPr/>
          <p:nvPr/>
        </p:nvSpPr>
        <p:spPr>
          <a:xfrm>
            <a:off x="8533691" y="406752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946089" y="964710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5274127" y="2695829"/>
            <a:ext cx="4139292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-Up Arrow 59"/>
          <p:cNvSpPr/>
          <p:nvPr/>
        </p:nvSpPr>
        <p:spPr>
          <a:xfrm rot="5400000" flipV="1">
            <a:off x="6667895" y="3993303"/>
            <a:ext cx="2235526" cy="1728949"/>
          </a:xfrm>
          <a:prstGeom prst="bentUpArrow">
            <a:avLst>
              <a:gd name="adj1" fmla="val 23476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94447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-Up Arrow 54"/>
          <p:cNvSpPr/>
          <p:nvPr/>
        </p:nvSpPr>
        <p:spPr>
          <a:xfrm rot="5400000">
            <a:off x="3419164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651" y="170421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triped Right Arrow 7"/>
          <p:cNvSpPr/>
          <p:nvPr/>
        </p:nvSpPr>
        <p:spPr>
          <a:xfrm rot="19584636">
            <a:off x="3406107" y="1599948"/>
            <a:ext cx="924167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16219" y="1986503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239" y="57112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6973062" y="10008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70629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80151" y="3064772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89554" y="421887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BUBBLE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4323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3183" y="6219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487699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470078" y="1160865"/>
            <a:ext cx="3357979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71987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249916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BUBBLE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09667" y="40913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75723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3" name="Striped Right Arrow 62"/>
          <p:cNvSpPr/>
          <p:nvPr/>
        </p:nvSpPr>
        <p:spPr>
          <a:xfrm>
            <a:off x="6789605" y="4367104"/>
            <a:ext cx="958300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triped Right Arrow 63"/>
          <p:cNvSpPr/>
          <p:nvPr/>
        </p:nvSpPr>
        <p:spPr>
          <a:xfrm rot="8821669">
            <a:off x="4225908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/>
          <p:cNvSpPr/>
          <p:nvPr/>
        </p:nvSpPr>
        <p:spPr>
          <a:xfrm rot="10800000">
            <a:off x="4408405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lus 65"/>
          <p:cNvSpPr/>
          <p:nvPr/>
        </p:nvSpPr>
        <p:spPr>
          <a:xfrm>
            <a:off x="4734847" y="404764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8784" y="101660"/>
            <a:ext cx="2745965" cy="731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89186" y="118657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cxnSp>
        <p:nvCxnSpPr>
          <p:cNvPr id="5" name="Straight Arrow Connector 4"/>
          <p:cNvCxnSpPr>
            <a:stCxn id="2" idx="1"/>
            <a:endCxn id="42" idx="3"/>
          </p:cNvCxnSpPr>
          <p:nvPr/>
        </p:nvCxnSpPr>
        <p:spPr>
          <a:xfrm flipH="1">
            <a:off x="5454998" y="380267"/>
            <a:ext cx="334188" cy="426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3"/>
            <a:endCxn id="30" idx="1"/>
          </p:cNvCxnSpPr>
          <p:nvPr/>
        </p:nvCxnSpPr>
        <p:spPr>
          <a:xfrm>
            <a:off x="6406663" y="380267"/>
            <a:ext cx="329576" cy="3755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prefer to add support for a more general approach to parsing</a:t>
            </a:r>
          </a:p>
          <a:p>
            <a:r>
              <a:rPr lang="en-US" dirty="0" smtClean="0"/>
              <a:t>Allow users to define complex, multi-level parsers programmatically</a:t>
            </a:r>
          </a:p>
          <a:p>
            <a:pPr lvl="1"/>
            <a:r>
              <a:rPr lang="en-US" dirty="0" smtClean="0"/>
              <a:t>Parsing K itself becomes special case: a two-level parser (outer, then inner)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Two simple extensions needed: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[token] </a:t>
            </a:r>
            <a:r>
              <a:rPr lang="en-US" dirty="0" smtClean="0">
                <a:solidFill>
                  <a:srgbClr val="FF0000"/>
                </a:solidFill>
              </a:rPr>
              <a:t>attribute to productions, to save the parsed substring as a token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#parse </a:t>
            </a:r>
            <a:r>
              <a:rPr lang="en-US" dirty="0" smtClean="0">
                <a:solidFill>
                  <a:srgbClr val="FF0000"/>
                </a:solidFill>
              </a:rPr>
              <a:t>to take a module as well, besides a string and a sort, as argument</a:t>
            </a:r>
          </a:p>
          <a:p>
            <a:r>
              <a:rPr lang="en-US" dirty="0" smtClean="0"/>
              <a:t>Multi-level parsing proceeds as follows now: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Define the bubbles of the former parser using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[token]</a:t>
            </a:r>
            <a:r>
              <a:rPr lang="en-US" dirty="0" smtClean="0"/>
              <a:t> attribute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K rules rewriting such bubbles 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#parse</a:t>
            </a:r>
            <a:r>
              <a:rPr lang="en-US" dirty="0" smtClean="0"/>
              <a:t> terms using latter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4"/>
            <a:ext cx="10690412" cy="4705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(1) Define OUTER and KAST as modules importing K-SORT: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(eventually, we may want to make OUTER parametric in a “Bubble” sort)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9014" y="2695455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K-SORT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K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0486" y="3659977"/>
            <a:ext cx="5698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KAST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K-SORT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K ::= List{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}{“~&gt;”}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Klabel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“(“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Klists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“)”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914" y="3659977"/>
            <a:ext cx="5009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OUTER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K-SORT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“module” …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KSentence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“rule” K |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2872511" y="3157120"/>
            <a:ext cx="1456503" cy="5966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3638" y="3168089"/>
            <a:ext cx="1480864" cy="4506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777" y="50535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OUTER_WITH_BUBBLES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BUBBLE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K ::= Bubble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53777" y="2425627"/>
            <a:ext cx="7175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}{“”}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[token]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Token{…}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“`”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NoBacktick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“`”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4"/>
            <a:ext cx="11246224" cy="4705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(2) Define BUBBLE with sort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r>
              <a:rPr lang="en-US" dirty="0" smtClean="0"/>
              <a:t>  as a list of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dirty="0" smtClean="0"/>
              <a:t>  elements: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(3) Define OUTER_WITH_BUBBLES as OUTER with K as Bubble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8779618" y="2242932"/>
            <a:ext cx="3315854" cy="2006779"/>
          </a:xfrm>
          <a:prstGeom prst="wedgeRoundRectCallout">
            <a:avLst>
              <a:gd name="adj1" fmla="val -70096"/>
              <a:gd name="adj2" fmla="val -16564"/>
              <a:gd name="adj3" fmla="val 16667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Bubble terms </a:t>
            </a:r>
            <a:r>
              <a:rPr lang="en-US" sz="2000" dirty="0" smtClean="0">
                <a:solidFill>
                  <a:schemeClr val="tx1"/>
                </a:solidFill>
              </a:rPr>
              <a:t>(i.e., </a:t>
            </a:r>
            <a:r>
              <a:rPr lang="en-US" sz="2000" dirty="0">
                <a:solidFill>
                  <a:prstClr val="black"/>
                </a:solidFill>
              </a:rPr>
              <a:t>lists of bubble </a:t>
            </a:r>
            <a:r>
              <a:rPr lang="en-US" sz="2000" dirty="0" smtClean="0">
                <a:solidFill>
                  <a:prstClr val="black"/>
                </a:solidFill>
              </a:rPr>
              <a:t>items) are replaced with token nodes in the AST holding the parsed string:</a:t>
            </a:r>
          </a:p>
          <a:p>
            <a:endParaRPr lang="en-US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#token(“contents”,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“Bubble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571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776" y="2670602"/>
            <a:ext cx="103302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OUTER_WITH_KAST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KAST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configuration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#parse($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PGM:Any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OUTER_WITH_BUBBLES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&lt;/k&gt;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#token(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S:String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“Bubble”) =&gt; #parse(S, “K”,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(4) Define OUTER_WITH_KAST as OUTER + KAST + parsing bubbles: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843010" y="2338466"/>
            <a:ext cx="5155026" cy="1631625"/>
          </a:xfrm>
          <a:prstGeom prst="wedgeRoundRectCallout">
            <a:avLst>
              <a:gd name="adj1" fmla="val -46949"/>
              <a:gd name="adj2" fmla="val 71835"/>
              <a:gd name="adj3" fmla="val 16667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For simplicity, </a:t>
            </a:r>
            <a:r>
              <a:rPr lang="en-US" sz="2000" dirty="0" smtClean="0">
                <a:solidFill>
                  <a:schemeClr val="tx1"/>
                </a:solidFill>
              </a:rPr>
              <a:t>assume </a:t>
            </a:r>
            <a:r>
              <a:rPr lang="en-US" sz="2000" dirty="0">
                <a:solidFill>
                  <a:schemeClr val="tx1"/>
                </a:solidFill>
              </a:rPr>
              <a:t>a meta-level where modules can be referred to by their names (without an explicit up/down mechanism); </a:t>
            </a:r>
            <a:r>
              <a:rPr lang="en-US" sz="2000" dirty="0" smtClean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chemeClr val="tx1"/>
                </a:solidFill>
              </a:rPr>
              <a:t>can also use </a:t>
            </a:r>
            <a:r>
              <a:rPr lang="en-US" sz="2000" dirty="0" smtClean="0">
                <a:solidFill>
                  <a:schemeClr val="tx1"/>
                </a:solidFill>
              </a:rPr>
              <a:t>strings, but meta-level is nicer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686926" y="2670602"/>
            <a:ext cx="1831961" cy="1161934"/>
          </a:xfrm>
          <a:prstGeom prst="wedgeRoundRectCallout">
            <a:avLst>
              <a:gd name="adj1" fmla="val -93999"/>
              <a:gd name="adj2" fmla="val 91187"/>
              <a:gd name="adj3" fmla="val 16667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This still needs some more thinking …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53666" y="5544922"/>
            <a:ext cx="1514006" cy="336499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Global K Parsing in 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199" y="1825625"/>
            <a:ext cx="10866121" cy="1115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(1), (2), (3) OUTER</a:t>
            </a:r>
            <a:r>
              <a:rPr lang="en-US" dirty="0"/>
              <a:t>, KAST, </a:t>
            </a:r>
            <a:r>
              <a:rPr lang="en-US" dirty="0" smtClean="0"/>
              <a:t>BUBBLE, and OUTER_WITH_BUBBLES like before</a:t>
            </a:r>
          </a:p>
          <a:p>
            <a:pPr marL="0" indent="0">
              <a:buNone/>
            </a:pPr>
            <a:r>
              <a:rPr lang="en-US" dirty="0" smtClean="0"/>
              <a:t>(4) </a:t>
            </a:r>
            <a:r>
              <a:rPr lang="en-US" dirty="0"/>
              <a:t>Define </a:t>
            </a:r>
            <a:r>
              <a:rPr lang="en-US" dirty="0" smtClean="0"/>
              <a:t>OUTER_WITH_K </a:t>
            </a:r>
            <a:r>
              <a:rPr lang="en-US" dirty="0"/>
              <a:t>as OUTER + KAST + </a:t>
            </a:r>
            <a:r>
              <a:rPr lang="en-US" dirty="0" smtClean="0"/>
              <a:t>parsing bubbles as K: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522025" y="3075648"/>
            <a:ext cx="103302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OUTER_WITH_K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KAST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configuration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#parse($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PGM:Any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OUTER_WITH_BUBBLES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&lt;/k&gt;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#token(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S:String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“Bubble”) =&gt; #parse(S, “K”,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KAST + LANG-SYNTAX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0097894" y="4159770"/>
            <a:ext cx="1754354" cy="844640"/>
          </a:xfrm>
          <a:prstGeom prst="wedgeRoundRectCallout">
            <a:avLst>
              <a:gd name="adj1" fmla="val -82639"/>
              <a:gd name="adj2" fmla="val 121534"/>
              <a:gd name="adj3" fmla="val 16667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Module aggregation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can become a nice and powerful feature of K, available to user</a:t>
            </a:r>
          </a:p>
          <a:p>
            <a:r>
              <a:rPr lang="en-US" dirty="0" smtClean="0"/>
              <a:t>For that, we need to add basic support to K, useful more generally</a:t>
            </a:r>
          </a:p>
          <a:p>
            <a:r>
              <a:rPr lang="en-US" dirty="0" smtClean="0"/>
              <a:t>We can implement K’s parsing itself in K</a:t>
            </a:r>
          </a:p>
          <a:p>
            <a:pPr lvl="1"/>
            <a:r>
              <a:rPr lang="en-US" dirty="0" smtClean="0"/>
              <a:t>And eventually the entire </a:t>
            </a:r>
            <a:r>
              <a:rPr lang="en-US" smtClean="0"/>
              <a:t>K framework</a:t>
            </a:r>
          </a:p>
        </p:txBody>
      </p:sp>
    </p:spTree>
    <p:extLst>
      <p:ext uri="{BB962C8B-B14F-4D97-AF65-F5344CB8AC3E}">
        <p14:creationId xmlns:p14="http://schemas.microsoft.com/office/powerpoint/2010/main" val="35689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77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challenge and our approach</a:t>
            </a:r>
          </a:p>
          <a:p>
            <a:r>
              <a:rPr lang="en-US" dirty="0" smtClean="0"/>
              <a:t>The various parsing-related components</a:t>
            </a:r>
          </a:p>
          <a:p>
            <a:pPr lvl="1"/>
            <a:r>
              <a:rPr lang="en-US" dirty="0" smtClean="0"/>
              <a:t>Architecture, dependencies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In K itself, provided minor extensions added to framework</a:t>
            </a:r>
          </a:p>
          <a:p>
            <a:pPr lvl="1"/>
            <a:r>
              <a:rPr lang="en-US" dirty="0" smtClean="0"/>
              <a:t>Parsing capability of K made available to the user, programmatically</a:t>
            </a:r>
          </a:p>
          <a:p>
            <a:r>
              <a:rPr lang="en-US" dirty="0" smtClean="0"/>
              <a:t>This document does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discuss</a:t>
            </a:r>
          </a:p>
          <a:p>
            <a:pPr lvl="1"/>
            <a:r>
              <a:rPr lang="en-US" dirty="0" smtClean="0"/>
              <a:t>The particular syntax of K, or KAST</a:t>
            </a:r>
          </a:p>
          <a:p>
            <a:pPr lvl="1"/>
            <a:r>
              <a:rPr lang="en-US" dirty="0" smtClean="0"/>
              <a:t>The module system of K</a:t>
            </a:r>
          </a:p>
          <a:p>
            <a:pPr lvl="1"/>
            <a:r>
              <a:rPr lang="en-US" dirty="0" smtClean="0"/>
              <a:t>The meta-level of K, which would simplify the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13939" y="5045567"/>
            <a:ext cx="402336" cy="24140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90846" y="5045567"/>
            <a:ext cx="750972" cy="24517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K 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00796"/>
            <a:ext cx="680186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“/”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[strict]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“=&gt;”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[strict(1)]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“skip”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ndmodule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I1:Int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I2:Int =&gt; I1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endParaRPr lang="en-US" b="1" dirty="0" smtClean="0">
              <a:solidFill>
                <a:srgbClr val="3131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requires I1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=/=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 &lt;k&gt;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`_=&gt;_`(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I:Int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X:Var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…&lt;/k&gt;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&lt;state&gt;… X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|-&gt;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`_ =&gt; I` …&lt;/state&gt;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7284203" y="1388472"/>
            <a:ext cx="4711485" cy="4032091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872" y="137763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557881" y="252936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5516" y="25293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K syntax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57881" y="32583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5516" y="3258385"/>
            <a:ext cx="287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PL/library concrete syntax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57881" y="40802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endParaRPr lang="en-US" dirty="0">
              <a:solidFill>
                <a:srgbClr val="3131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05516" y="4080204"/>
            <a:ext cx="279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KAST (PL abstract syntax)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88008" y="5299862"/>
            <a:ext cx="855915" cy="2973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00785" y="5299862"/>
            <a:ext cx="275651" cy="2973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51912" y="5597236"/>
            <a:ext cx="662923" cy="29556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14797" y="5860494"/>
            <a:ext cx="629126" cy="2816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43287" y="5597236"/>
            <a:ext cx="1141438" cy="295564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41704" y="5611070"/>
            <a:ext cx="339532" cy="263258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38215" y="5597236"/>
            <a:ext cx="339532" cy="263258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94792" y="4108322"/>
            <a:ext cx="799188" cy="341213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93199" y="3296361"/>
            <a:ext cx="696257" cy="31288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 faces huge parsing challenges</a:t>
            </a:r>
          </a:p>
          <a:p>
            <a:r>
              <a:rPr lang="en-US" dirty="0" smtClean="0"/>
              <a:t>Not only it has to parse programs in any programming language (PL), but it also has to parse semantic rules over combined K and PL syntax</a:t>
            </a:r>
          </a:p>
          <a:p>
            <a:r>
              <a:rPr lang="en-US" dirty="0" smtClean="0"/>
              <a:t>K freely mixes the PL and K syntaxes, without any special markers or brackets to explicitly state the switch from one syntax to the other</a:t>
            </a:r>
          </a:p>
          <a:p>
            <a:r>
              <a:rPr lang="en-US" dirty="0" smtClean="0"/>
              <a:t>Moreover, to allow the user an exit when the syntax of K and that of the PL collide, K also allows PL terms to be written using an abstract syntax notation, called KAST; e.g., write _+_(1,2) instead of 1 + 2</a:t>
            </a:r>
          </a:p>
          <a:p>
            <a:r>
              <a:rPr lang="en-US" dirty="0" smtClean="0"/>
              <a:t>Therefore, K definitions mix three syntaxes: K, PL, and KAST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Separate the syntax of K in two:</a:t>
            </a:r>
          </a:p>
          <a:p>
            <a:pPr lvl="1"/>
            <a:r>
              <a:rPr lang="en-US" dirty="0" smtClean="0"/>
              <a:t>Outer syntax: everything except for the rule contents</a:t>
            </a:r>
          </a:p>
          <a:p>
            <a:pPr lvl="1"/>
            <a:r>
              <a:rPr lang="en-US" dirty="0" smtClean="0"/>
              <a:t>Inner syntax: the rule contents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 the outer syntax, putting the rule contents in bubbles</a:t>
            </a:r>
          </a:p>
          <a:p>
            <a:pPr lvl="1"/>
            <a:r>
              <a:rPr lang="en-US" dirty="0" smtClean="0"/>
              <a:t>PL syntax can only appear in bubbles now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 the inner syntax, i.e., the bubbles (possibly in parallel)</a:t>
            </a:r>
          </a:p>
          <a:p>
            <a:pPr lvl="1"/>
            <a:r>
              <a:rPr lang="en-US" dirty="0" smtClean="0"/>
              <a:t>Use fast KAST parser when bubble contains no concrete PL syntax</a:t>
            </a:r>
          </a:p>
          <a:p>
            <a:pPr lvl="2"/>
            <a:r>
              <a:rPr lang="en-US" dirty="0" smtClean="0"/>
              <a:t>I.e., bubble contains only K syntax and refers to PL syntax using KAST</a:t>
            </a:r>
          </a:p>
          <a:p>
            <a:pPr lvl="1"/>
            <a:r>
              <a:rPr lang="en-US" dirty="0" smtClean="0"/>
              <a:t>Use slower parser for merged (concrete) PL and KAST syntax otherwise</a:t>
            </a:r>
          </a:p>
          <a:p>
            <a:pPr lvl="2"/>
            <a:r>
              <a:rPr lang="en-US" dirty="0" smtClean="0"/>
              <a:t>PL syntax extracted from definition by the outer syntax parser</a:t>
            </a:r>
          </a:p>
        </p:txBody>
      </p:sp>
    </p:spTree>
    <p:extLst>
      <p:ext uri="{BB962C8B-B14F-4D97-AF65-F5344CB8AC3E}">
        <p14:creationId xmlns:p14="http://schemas.microsoft.com/office/powerpoint/2010/main" val="23730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700796"/>
            <a:ext cx="680186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“/”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[strict]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“=&gt;”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[strict(1)]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“skip”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ndmodule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I1:Int / I2:Int =&gt; I1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requires I1 =/=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rule &lt;k&gt; `_=&gt;_`( I:Int , X:Var ) =&gt; skip …&lt;/k&gt;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&lt;state&gt;… X |-&gt; `_ =&gt; I` …&lt;/state&gt;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1484" y="5033818"/>
            <a:ext cx="4052843" cy="240148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Outer vs. Inner Syntax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>
          <a:xfrm>
            <a:off x="7284203" y="1542089"/>
            <a:ext cx="4711485" cy="355794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872" y="1531248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557881" y="268298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5516" y="2682986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Outer syntax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05516" y="3412002"/>
            <a:ext cx="3177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Inner syntax, parsed by the</a:t>
            </a:r>
          </a:p>
          <a:p>
            <a:r>
              <a:rPr lang="en-US" dirty="0"/>
              <a:t> </a:t>
            </a:r>
            <a:r>
              <a:rPr lang="en-US" dirty="0" smtClean="0"/>
              <a:t>    outer syntax parser as a</a:t>
            </a:r>
          </a:p>
          <a:p>
            <a:r>
              <a:rPr lang="en-US" dirty="0"/>
              <a:t> </a:t>
            </a:r>
            <a:r>
              <a:rPr lang="en-US" dirty="0" smtClean="0"/>
              <a:t>    bubble (technically, a token)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06065" y="5311782"/>
            <a:ext cx="1542664" cy="257747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35341" y="5607344"/>
            <a:ext cx="5722540" cy="534837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57881" y="3372486"/>
            <a:ext cx="1018086" cy="408848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7880" y="3412002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700796"/>
            <a:ext cx="818044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“/”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[strict]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“=&gt;”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[strict(1)]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“skip”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ndmodule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`_/_`(I1:Int,I2:Int) =&gt; `_\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_`(I1,I2)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requires `_=/=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`(I1,0)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rule &lt;k&gt; `_=&gt;_`( I:Int,X:Var ) =&gt; `skip`(.::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…&lt;/k&gt;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&lt;state&gt;… `_|-&gt;_`(X,`_ =&gt; I`) …&lt;/state&gt;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1484" y="5033818"/>
            <a:ext cx="5354727" cy="277964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Sometimes, Inner is KAST</a:t>
            </a:r>
            <a:br>
              <a:rPr lang="en-US" dirty="0" smtClean="0"/>
            </a:br>
            <a:r>
              <a:rPr lang="en-US" sz="3600" dirty="0" smtClean="0"/>
              <a:t>(e.g., in KAST-printed definitions)</a:t>
            </a:r>
            <a:endParaRPr lang="en-US" sz="3600" dirty="0"/>
          </a:p>
        </p:txBody>
      </p:sp>
      <p:sp>
        <p:nvSpPr>
          <p:cNvPr id="5" name="Flowchart: Document 4"/>
          <p:cNvSpPr/>
          <p:nvPr/>
        </p:nvSpPr>
        <p:spPr>
          <a:xfrm>
            <a:off x="7284203" y="1637192"/>
            <a:ext cx="4711485" cy="3622437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872" y="162635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557881" y="277808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5516" y="2778089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Outer syntax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05516" y="3507105"/>
            <a:ext cx="3177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Inner syntax, parsed by the</a:t>
            </a:r>
          </a:p>
          <a:p>
            <a:r>
              <a:rPr lang="en-US" dirty="0"/>
              <a:t> </a:t>
            </a:r>
            <a:r>
              <a:rPr lang="en-US" dirty="0" smtClean="0"/>
              <a:t>    outer syntax parser as a</a:t>
            </a:r>
          </a:p>
          <a:p>
            <a:r>
              <a:rPr lang="en-US" dirty="0"/>
              <a:t> </a:t>
            </a:r>
            <a:r>
              <a:rPr lang="en-US" dirty="0" smtClean="0"/>
              <a:t>    bubble (technically, a token)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06064" y="5311782"/>
            <a:ext cx="2015838" cy="285454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35340" y="5607344"/>
            <a:ext cx="7037997" cy="534837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57881" y="3467589"/>
            <a:ext cx="1018086" cy="408848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7880" y="350710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7284203" y="1388472"/>
            <a:ext cx="4711485" cy="538428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838200" y="1611824"/>
            <a:ext cx="6105041" cy="5108389"/>
          </a:xfrm>
        </p:spPr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 smtClean="0">
                <a:solidFill>
                  <a:srgbClr val="FF0000"/>
                </a:solidFill>
              </a:rPr>
              <a:t>very fast </a:t>
            </a:r>
            <a:r>
              <a:rPr lang="en-US" dirty="0" smtClean="0"/>
              <a:t>parsers for the outer syntax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and for KAST bubbles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:</a:t>
            </a:r>
          </a:p>
          <a:p>
            <a:endParaRPr lang="en-US" sz="17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800" dirty="0"/>
          </a:p>
          <a:p>
            <a:r>
              <a:rPr lang="en-US" dirty="0"/>
              <a:t>G</a:t>
            </a:r>
            <a:r>
              <a:rPr lang="en-US" dirty="0" smtClean="0"/>
              <a:t>eneric and done only once, when K is installed; the two parsers are very fast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8631" y="301468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90573" y="3173621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5117" y="433538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90573" y="4495367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BUBBLE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 for Outer and KAST Syntax</a:t>
            </a:r>
            <a:endParaRPr lang="en-US" dirty="0"/>
          </a:p>
        </p:txBody>
      </p:sp>
      <p:sp>
        <p:nvSpPr>
          <p:cNvPr id="34" name="Striped Right Arrow 33"/>
          <p:cNvSpPr/>
          <p:nvPr/>
        </p:nvSpPr>
        <p:spPr>
          <a:xfrm>
            <a:off x="2555055" y="3287641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41199" y="3296974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41199" y="4618720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8" name="Striped Right Arrow 37"/>
          <p:cNvSpPr/>
          <p:nvPr/>
        </p:nvSpPr>
        <p:spPr>
          <a:xfrm>
            <a:off x="2555055" y="4611160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82057" y="218018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59510" y="2598237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4" name="Striped Right Arrow 13"/>
          <p:cNvSpPr/>
          <p:nvPr/>
        </p:nvSpPr>
        <p:spPr>
          <a:xfrm>
            <a:off x="8037849" y="3327868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79056" y="4048313"/>
            <a:ext cx="1114816" cy="867282"/>
          </a:xfrm>
          <a:prstGeom prst="round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73913" y="2180181"/>
            <a:ext cx="225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Textual K definition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73913" y="2727639"/>
            <a:ext cx="26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Grammar/syntax object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73913" y="3424575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Generate parser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59684" y="4297288"/>
            <a:ext cx="104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Parser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79056" y="5178668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59684" y="5320635"/>
            <a:ext cx="26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</a:t>
            </a:r>
            <a:r>
              <a:rPr lang="en-US" dirty="0" smtClean="0">
                <a:solidFill>
                  <a:srgbClr val="FF0000"/>
                </a:solidFill>
              </a:rPr>
              <a:t>Fast</a:t>
            </a:r>
            <a:r>
              <a:rPr lang="en-US" dirty="0" smtClean="0"/>
              <a:t> parser (red border)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3872" y="137763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11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US" dirty="0" smtClean="0"/>
              <a:t>Outer (Syntax)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2" y="1259882"/>
            <a:ext cx="6963448" cy="14934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OUTER PARSER takes a language definition (say LANG), in concrete or KAST syntax, and yields:</a:t>
            </a:r>
          </a:p>
          <a:p>
            <a:pPr marL="457200" lvl="1" indent="0">
              <a:buNone/>
            </a:pPr>
            <a:r>
              <a:rPr lang="en-US" dirty="0" smtClean="0"/>
              <a:t>(1) </a:t>
            </a:r>
            <a:r>
              <a:rPr lang="en-US" dirty="0"/>
              <a:t>L</a:t>
            </a:r>
            <a:r>
              <a:rPr lang="en-US" dirty="0" smtClean="0"/>
              <a:t>anguage syntax; and (2) Bubbles 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79639" y="5198812"/>
            <a:ext cx="3521161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91891" y="5198812"/>
            <a:ext cx="3635781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31780" y="312835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76360" y="3503843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76141" y="557545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781969" y="5567755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729" y="312494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2434173" y="35079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434173" y="3663848"/>
            <a:ext cx="2680904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73442" y="5575459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Flowchart: Document 36"/>
          <p:cNvSpPr/>
          <p:nvPr/>
        </p:nvSpPr>
        <p:spPr>
          <a:xfrm>
            <a:off x="7671660" y="946766"/>
            <a:ext cx="4155010" cy="553152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61369" y="1846962"/>
            <a:ext cx="226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Parse using PARSER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561369" y="3230838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Set of bubbles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049595" y="904930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49" name="Down Arrow 48"/>
          <p:cNvSpPr/>
          <p:nvPr/>
        </p:nvSpPr>
        <p:spPr>
          <a:xfrm>
            <a:off x="8151804" y="1614492"/>
            <a:ext cx="838717" cy="12411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134184" y="1774553"/>
            <a:ext cx="964660" cy="517974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842479" y="3146620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825600" y="4231038"/>
            <a:ext cx="1566371" cy="711328"/>
            <a:chOff x="7724863" y="4085381"/>
            <a:chExt cx="3635781" cy="1352930"/>
          </a:xfrm>
        </p:grpSpPr>
        <p:sp>
          <p:nvSpPr>
            <p:cNvPr id="52" name="Oval 51"/>
            <p:cNvSpPr/>
            <p:nvPr/>
          </p:nvSpPr>
          <p:spPr>
            <a:xfrm>
              <a:off x="7724863" y="4085381"/>
              <a:ext cx="3635781" cy="1352930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009113" y="4462028"/>
              <a:ext cx="953908" cy="628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906414" y="4462028"/>
              <a:ext cx="1524925" cy="6281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561369" y="3897727"/>
            <a:ext cx="234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KAST data-structure</a:t>
            </a:r>
          </a:p>
          <a:p>
            <a:r>
              <a:rPr lang="en-US" dirty="0"/>
              <a:t> </a:t>
            </a:r>
            <a:r>
              <a:rPr lang="en-US" dirty="0" smtClean="0"/>
              <a:t>    for entire definition,</a:t>
            </a:r>
          </a:p>
          <a:p>
            <a:r>
              <a:rPr lang="en-US" dirty="0"/>
              <a:t> </a:t>
            </a:r>
            <a:r>
              <a:rPr lang="en-US" dirty="0" smtClean="0"/>
              <a:t>    holding language</a:t>
            </a:r>
          </a:p>
          <a:p>
            <a:r>
              <a:rPr lang="en-US" dirty="0"/>
              <a:t> </a:t>
            </a:r>
            <a:r>
              <a:rPr lang="en-US" dirty="0" smtClean="0"/>
              <a:t>    syntax and bubbles;</a:t>
            </a:r>
          </a:p>
          <a:p>
            <a:r>
              <a:rPr lang="en-US" dirty="0"/>
              <a:t> </a:t>
            </a:r>
            <a:r>
              <a:rPr lang="en-US" dirty="0" smtClean="0"/>
              <a:t>    bubbles are tokens.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561369" y="44517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02602" y="2560105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>
            <a:off x="3099816" y="2821715"/>
            <a:ext cx="302786" cy="3982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4020079" y="2821715"/>
            <a:ext cx="329576" cy="3755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5122</TotalTime>
  <Words>1680</Words>
  <Application>Microsoft Office PowerPoint</Application>
  <PresentationFormat>Custom</PresentationFormat>
  <Paragraphs>359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Parsing K Definitions</vt:lpstr>
      <vt:lpstr>Overview</vt:lpstr>
      <vt:lpstr>Sample K Definition</vt:lpstr>
      <vt:lpstr>Problem</vt:lpstr>
      <vt:lpstr>Approach</vt:lpstr>
      <vt:lpstr>Example: Outer vs. Inner Syntax</vt:lpstr>
      <vt:lpstr>Example: Sometimes, Inner is KAST (e.g., in KAST-printed definitions)</vt:lpstr>
      <vt:lpstr>Parsers for Outer and KAST Syntax</vt:lpstr>
      <vt:lpstr>Outer (Syntax) Parser</vt:lpstr>
      <vt:lpstr>Circularity of Outer Parsing</vt:lpstr>
      <vt:lpstr>KAST Bubble Parser</vt:lpstr>
      <vt:lpstr>Concrete Bubble Parser</vt:lpstr>
      <vt:lpstr>PowerPoint Presentation</vt:lpstr>
      <vt:lpstr>Implementation</vt:lpstr>
      <vt:lpstr>Example 1: Global KAST Parsing in K</vt:lpstr>
      <vt:lpstr>Example 1: Global KAST Parsing in K</vt:lpstr>
      <vt:lpstr>Example 1: Global KAST Parsing in K</vt:lpstr>
      <vt:lpstr>Example 2: Global K Parsing in K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Grigore Rosu</dc:creator>
  <cp:lastModifiedBy>Rosu, Grigore</cp:lastModifiedBy>
  <cp:revision>279</cp:revision>
  <dcterms:created xsi:type="dcterms:W3CDTF">2014-08-14T00:58:24Z</dcterms:created>
  <dcterms:modified xsi:type="dcterms:W3CDTF">2014-09-05T21:44:48Z</dcterms:modified>
</cp:coreProperties>
</file>