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67" r:id="rId3"/>
    <p:sldId id="256" r:id="rId4"/>
    <p:sldId id="259" r:id="rId5"/>
    <p:sldId id="263" r:id="rId6"/>
    <p:sldId id="260" r:id="rId7"/>
    <p:sldId id="261" r:id="rId8"/>
    <p:sldId id="262" r:id="rId9"/>
    <p:sldId id="275" r:id="rId10"/>
    <p:sldId id="276" r:id="rId11"/>
    <p:sldId id="277" r:id="rId12"/>
    <p:sldId id="278" r:id="rId13"/>
    <p:sldId id="279" r:id="rId14"/>
    <p:sldId id="273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31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C3E4-DDEC-4AA1-9D06-431410F9989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1A622-C420-4E45-863D-B0D661AB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3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K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Mereuta</a:t>
            </a:r>
            <a:r>
              <a:rPr lang="en-US" dirty="0" smtClean="0"/>
              <a:t> and Grigore Rosu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</a:t>
            </a:r>
            <a:r>
              <a:rPr lang="en-US" dirty="0" smtClean="0"/>
              <a:t>Parsing in 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5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(1) Define OUTER and KAST as modules importing K-SORT: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(eventually, we want to make OUTER parametric in a “Bubble” sort)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9014" y="2695455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0486" y="3659977"/>
            <a:ext cx="5698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KAST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 ::= 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}{“~&gt;”}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Klabel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“(“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Klists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“)”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914" y="3659977"/>
            <a:ext cx="5009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OUTER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“module” …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Ksentence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“rule” K |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2872511" y="3157120"/>
            <a:ext cx="1456503" cy="5966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3638" y="3168089"/>
            <a:ext cx="1480864" cy="4506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Global KAST </a:t>
            </a:r>
            <a:r>
              <a:rPr lang="en-US" dirty="0" smtClean="0"/>
              <a:t>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7" y="50535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OUTER_WITH_BUBBLES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BUBBLE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K ::= Bubble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3777" y="2425627"/>
            <a:ext cx="7175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}{“”}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[token]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Token{…}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“`”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NoBacktick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“`”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5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(2) Define BUBBLE with sort Bubble as a list of </a:t>
            </a:r>
            <a:r>
              <a:rPr lang="en-US" dirty="0" err="1" smtClean="0"/>
              <a:t>BubbleItem</a:t>
            </a:r>
            <a:r>
              <a:rPr lang="en-US" dirty="0" smtClean="0"/>
              <a:t> elements: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(3) Define OUTER_WITH_BUBBLES as OUTER with K as Bubble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8682182" y="2615817"/>
            <a:ext cx="3315854" cy="1564136"/>
          </a:xfrm>
          <a:prstGeom prst="wedgeRoundRectCallout">
            <a:avLst>
              <a:gd name="adj1" fmla="val -65123"/>
              <a:gd name="adj2" fmla="val -31981"/>
              <a:gd name="adj3" fmla="val 16667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Bubble terms parse as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#token(“contents”,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“Bubble”)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Global KAST </a:t>
            </a:r>
            <a:r>
              <a:rPr lang="en-US" dirty="0" smtClean="0"/>
              <a:t>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6" y="2670602"/>
            <a:ext cx="103302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OUTER_WITH_KAST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KAST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configuration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#parse($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PGM:Any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“OUTER_WITH_BUBBLES”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&lt;/k&gt;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#token(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S:String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“Bubble”) =&gt; #parse(S, “K”,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“KAST”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(4) Define OUTER_WITH_KAST as OUTER + KAST + parsing bubbles:</a:t>
            </a:r>
          </a:p>
        </p:txBody>
      </p:sp>
    </p:spTree>
    <p:extLst>
      <p:ext uri="{BB962C8B-B14F-4D97-AF65-F5344CB8AC3E}">
        <p14:creationId xmlns:p14="http://schemas.microsoft.com/office/powerpoint/2010/main" val="1885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Pretty-Printing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incomplete </a:t>
            </a:r>
            <a:r>
              <a:rPr lang="en-US" dirty="0" smtClean="0"/>
              <a:t>and probably too complicated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Pretty Printer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9533" cy="4351338"/>
          </a:xfrm>
        </p:spPr>
        <p:txBody>
          <a:bodyPr/>
          <a:lstStyle/>
          <a:p>
            <a:r>
              <a:rPr lang="en-US" dirty="0" smtClean="0"/>
              <a:t>Takes </a:t>
            </a:r>
            <a:r>
              <a:rPr lang="en-US" dirty="0"/>
              <a:t>AST </a:t>
            </a:r>
            <a:r>
              <a:rPr lang="en-US" dirty="0" smtClean="0"/>
              <a:t>data-structure holding language syntax and bubbles, and produces a textual K definition</a:t>
            </a:r>
          </a:p>
          <a:p>
            <a:r>
              <a:rPr lang="en-US" dirty="0" smtClean="0"/>
              <a:t>Generated from the OUTER SYNTAX</a:t>
            </a:r>
          </a:p>
          <a:p>
            <a:r>
              <a:rPr lang="en-US" dirty="0" smtClean="0"/>
              <a:t>The Outer pretty printer can be modularly combined with pretty printers to bubbles, to yield pretty printers for fully parsed definitions.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04842" y="4175642"/>
            <a:ext cx="3326109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92758" y="455228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4735" y="199171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8321285" y="248479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253549" y="2640678"/>
            <a:ext cx="1028694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286393" y="4552289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 rot="15436136" flipV="1">
            <a:off x="8086533" y="1998862"/>
            <a:ext cx="2320034" cy="2364280"/>
          </a:xfrm>
          <a:prstGeom prst="circularArrow">
            <a:avLst>
              <a:gd name="adj1" fmla="val 1390"/>
              <a:gd name="adj2" fmla="val 562218"/>
              <a:gd name="adj3" fmla="val 20402810"/>
              <a:gd name="adj4" fmla="val 11040292"/>
              <a:gd name="adj5" fmla="val 5459"/>
            </a:avLst>
          </a:prstGeom>
          <a:solidFill>
            <a:srgbClr val="C0C0C0"/>
          </a:solidFill>
          <a:ln w="92075" cmpd="sng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569712" y="2600800"/>
            <a:ext cx="1143334" cy="907160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36484" y="2361043"/>
            <a:ext cx="1244600" cy="1710068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/>
          <p:cNvSpPr/>
          <p:nvPr/>
        </p:nvSpPr>
        <p:spPr>
          <a:xfrm rot="7455036">
            <a:off x="10514983" y="1926263"/>
            <a:ext cx="817474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130775" y="1230393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KAST Pretty Printer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9" y="1822887"/>
            <a:ext cx="496146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KAST bubble pretty printer, which is parallel, generates string bubbles from KAST terms</a:t>
            </a:r>
          </a:p>
          <a:p>
            <a:r>
              <a:rPr lang="en-US" dirty="0" smtClean="0"/>
              <a:t>Combined with the Outer </a:t>
            </a:r>
            <a:r>
              <a:rPr lang="en-US" dirty="0"/>
              <a:t>p</a:t>
            </a:r>
            <a:r>
              <a:rPr lang="en-US" dirty="0" smtClean="0"/>
              <a:t>retty printer, the KAST BBL pretty printer gives us the </a:t>
            </a:r>
            <a:r>
              <a:rPr lang="en-US" i="1" dirty="0" smtClean="0"/>
              <a:t>KAST pretty printer</a:t>
            </a:r>
            <a:r>
              <a:rPr lang="en-US" dirty="0" smtClean="0"/>
              <a:t>, a pretty printer for whole language definitions using KAST syntax for terms</a:t>
            </a:r>
          </a:p>
        </p:txBody>
      </p:sp>
      <p:sp>
        <p:nvSpPr>
          <p:cNvPr id="19" name="Oval 18"/>
          <p:cNvSpPr/>
          <p:nvPr/>
        </p:nvSpPr>
        <p:spPr>
          <a:xfrm>
            <a:off x="5477914" y="2675235"/>
            <a:ext cx="3181410" cy="1352930"/>
          </a:xfrm>
          <a:prstGeom prst="ellipse">
            <a:avLst/>
          </a:prstGeom>
          <a:solidFill>
            <a:srgbClr val="FF0000">
              <a:alpha val="11000"/>
            </a:srgb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 flipV="1">
            <a:off x="6675677" y="4557323"/>
            <a:ext cx="2235526" cy="653409"/>
          </a:xfrm>
          <a:prstGeom prst="bentUpArrow">
            <a:avLst>
              <a:gd name="adj1" fmla="val 50000"/>
              <a:gd name="adj2" fmla="val 37910"/>
              <a:gd name="adj3" fmla="val 30845"/>
            </a:avLst>
          </a:prstGeom>
          <a:pattFill prst="dkVert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91193" y="55053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628016" y="980266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82801" y="3051882"/>
            <a:ext cx="953908" cy="628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038760" y="3044178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448869" y="445038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93066" y="5492061"/>
            <a:ext cx="955705" cy="778309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IMP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39120" y="1140271"/>
            <a:ext cx="96929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59755" y="919862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/>
          <p:cNvSpPr/>
          <p:nvPr/>
        </p:nvSpPr>
        <p:spPr>
          <a:xfrm rot="5400000">
            <a:off x="5105751" y="4559947"/>
            <a:ext cx="218898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372350" y="4397143"/>
            <a:ext cx="1245870" cy="97376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ircular Arrow 26"/>
          <p:cNvSpPr/>
          <p:nvPr/>
        </p:nvSpPr>
        <p:spPr>
          <a:xfrm rot="15436136" flipV="1">
            <a:off x="6591386" y="684909"/>
            <a:ext cx="2461645" cy="2364280"/>
          </a:xfrm>
          <a:prstGeom prst="circularArrow">
            <a:avLst>
              <a:gd name="adj1" fmla="val 1390"/>
              <a:gd name="adj2" fmla="val 562218"/>
              <a:gd name="adj3" fmla="val 20402810"/>
              <a:gd name="adj4" fmla="val 11040292"/>
              <a:gd name="adj5" fmla="val 5459"/>
            </a:avLst>
          </a:prstGeom>
          <a:solidFill>
            <a:schemeClr val="bg1">
              <a:lumMod val="85000"/>
            </a:schemeClr>
          </a:solidFill>
          <a:ln w="920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60975" y="1300539"/>
            <a:ext cx="1143334" cy="962532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06277" y="1211982"/>
            <a:ext cx="1429188" cy="111973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ular Arrow 5"/>
          <p:cNvSpPr/>
          <p:nvPr/>
        </p:nvSpPr>
        <p:spPr>
          <a:xfrm rot="6652819" flipH="1">
            <a:off x="6111904" y="3084646"/>
            <a:ext cx="3788745" cy="3598761"/>
          </a:xfrm>
          <a:prstGeom prst="circularArrow">
            <a:avLst>
              <a:gd name="adj1" fmla="val 9072"/>
              <a:gd name="adj2" fmla="val 1225827"/>
              <a:gd name="adj3" fmla="val 20313885"/>
              <a:gd name="adj4" fmla="val 10800000"/>
              <a:gd name="adj5" fmla="val 10967"/>
            </a:avLst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793933" y="4759884"/>
            <a:ext cx="1143334" cy="907160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Circular Arrow 30"/>
          <p:cNvSpPr/>
          <p:nvPr/>
        </p:nvSpPr>
        <p:spPr>
          <a:xfrm rot="14737861" flipV="1">
            <a:off x="4919388" y="423223"/>
            <a:ext cx="6439580" cy="6324980"/>
          </a:xfrm>
          <a:prstGeom prst="circularArrow">
            <a:avLst>
              <a:gd name="adj1" fmla="val 1390"/>
              <a:gd name="adj2" fmla="val 479452"/>
              <a:gd name="adj3" fmla="val 20402810"/>
              <a:gd name="adj4" fmla="val 7964731"/>
              <a:gd name="adj5" fmla="val 1738"/>
            </a:avLst>
          </a:prstGeom>
          <a:solidFill>
            <a:srgbClr val="C0C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605300" y="3197083"/>
            <a:ext cx="1143334" cy="1014358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59755" y="426974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2" name="Striped Right Arrow 41"/>
          <p:cNvSpPr/>
          <p:nvPr/>
        </p:nvSpPr>
        <p:spPr>
          <a:xfrm rot="1235480">
            <a:off x="7169061" y="5023606"/>
            <a:ext cx="1557438" cy="317848"/>
          </a:xfrm>
          <a:prstGeom prst="stripedRightArrow">
            <a:avLst>
              <a:gd name="adj1" fmla="val 53344"/>
              <a:gd name="adj2" fmla="val 5123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Pretty Printer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26" y="1825625"/>
            <a:ext cx="551180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smtClean="0"/>
              <a:t>concrete syntax </a:t>
            </a:r>
            <a:r>
              <a:rPr lang="en-US" dirty="0"/>
              <a:t>bubble pretty printer, </a:t>
            </a:r>
            <a:r>
              <a:rPr lang="en-US" dirty="0" smtClean="0"/>
              <a:t>also </a:t>
            </a:r>
            <a:r>
              <a:rPr lang="en-US" dirty="0"/>
              <a:t>parallel, generates string bubbles from KAST </a:t>
            </a:r>
            <a:r>
              <a:rPr lang="en-US" dirty="0" smtClean="0"/>
              <a:t>terms</a:t>
            </a:r>
          </a:p>
          <a:p>
            <a:r>
              <a:rPr lang="en-US" dirty="0" smtClean="0"/>
              <a:t>The hard part is to print non-ambiguous bubbles, with small, even minimal number of brackets </a:t>
            </a:r>
            <a:endParaRPr lang="en-US" dirty="0"/>
          </a:p>
          <a:p>
            <a:r>
              <a:rPr lang="en-US" dirty="0"/>
              <a:t>Combined with the Outer pretty printer, the </a:t>
            </a:r>
            <a:r>
              <a:rPr lang="en-US" dirty="0" smtClean="0"/>
              <a:t>language BBL </a:t>
            </a:r>
            <a:r>
              <a:rPr lang="en-US" dirty="0"/>
              <a:t>pretty printer gives us the </a:t>
            </a:r>
            <a:r>
              <a:rPr lang="en-US" i="1" dirty="0" smtClean="0"/>
              <a:t>language </a:t>
            </a:r>
            <a:r>
              <a:rPr lang="en-US" i="1" dirty="0"/>
              <a:t>pretty printer</a:t>
            </a:r>
            <a:r>
              <a:rPr lang="en-US" dirty="0"/>
              <a:t>, a </a:t>
            </a:r>
            <a:r>
              <a:rPr lang="en-US" dirty="0" smtClean="0"/>
              <a:t>concrete syntax pretty </a:t>
            </a:r>
            <a:r>
              <a:rPr lang="en-US" dirty="0"/>
              <a:t>printer for whole language </a:t>
            </a:r>
            <a:r>
              <a:rPr lang="en-US" dirty="0" smtClean="0"/>
              <a:t>definitions</a:t>
            </a:r>
            <a:endParaRPr lang="en-US" dirty="0"/>
          </a:p>
          <a:p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71932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5400000">
            <a:off x="7196649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448114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47563" y="6219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8265184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188294" y="1160865"/>
            <a:ext cx="991827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49472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027401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453208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7" name="Striped Right Arrow 26"/>
          <p:cNvSpPr/>
          <p:nvPr/>
        </p:nvSpPr>
        <p:spPr>
          <a:xfrm rot="8821669">
            <a:off x="8003393" y="3526111"/>
            <a:ext cx="1465816" cy="635696"/>
          </a:xfrm>
          <a:prstGeom prst="stripedRightArrow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/>
          <p:cNvSpPr/>
          <p:nvPr/>
        </p:nvSpPr>
        <p:spPr>
          <a:xfrm rot="10800000">
            <a:off x="8185890" y="4323842"/>
            <a:ext cx="1160422" cy="635696"/>
          </a:xfrm>
          <a:prstGeom prst="stripedRightArrow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46312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IMP</a:t>
            </a:r>
          </a:p>
        </p:txBody>
      </p:sp>
      <p:sp>
        <p:nvSpPr>
          <p:cNvPr id="30" name="Plus 29"/>
          <p:cNvSpPr/>
          <p:nvPr/>
        </p:nvSpPr>
        <p:spPr>
          <a:xfrm>
            <a:off x="8533691" y="4067525"/>
            <a:ext cx="464820" cy="441960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946089" y="964710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ircular Arrow 35"/>
          <p:cNvSpPr/>
          <p:nvPr/>
        </p:nvSpPr>
        <p:spPr>
          <a:xfrm rot="18121514">
            <a:off x="6518389" y="799059"/>
            <a:ext cx="2620308" cy="2151365"/>
          </a:xfrm>
          <a:prstGeom prst="circularArrow">
            <a:avLst>
              <a:gd name="adj1" fmla="val 1390"/>
              <a:gd name="adj2" fmla="val 562218"/>
              <a:gd name="adj3" fmla="val 20402810"/>
              <a:gd name="adj4" fmla="val 10157197"/>
              <a:gd name="adj5" fmla="val 5459"/>
            </a:avLst>
          </a:prstGeom>
          <a:solidFill>
            <a:schemeClr val="bg1">
              <a:lumMod val="85000"/>
            </a:schemeClr>
          </a:solidFill>
          <a:ln w="920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47515" y="1232488"/>
            <a:ext cx="1143334" cy="962532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92817" y="1143931"/>
            <a:ext cx="1429188" cy="111973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ircular Arrow 38"/>
          <p:cNvSpPr/>
          <p:nvPr/>
        </p:nvSpPr>
        <p:spPr>
          <a:xfrm rot="3620832" flipH="1" flipV="1">
            <a:off x="6040538" y="2826243"/>
            <a:ext cx="4059808" cy="4266594"/>
          </a:xfrm>
          <a:prstGeom prst="circularArrow">
            <a:avLst>
              <a:gd name="adj1" fmla="val 9922"/>
              <a:gd name="adj2" fmla="val 1225827"/>
              <a:gd name="adj3" fmla="val 20190649"/>
              <a:gd name="adj4" fmla="val 10162926"/>
              <a:gd name="adj5" fmla="val 9812"/>
            </a:avLst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000265" y="5186934"/>
            <a:ext cx="1143334" cy="907160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9182" y="4210409"/>
            <a:ext cx="1166708" cy="90115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riped Right Arrow 41"/>
          <p:cNvSpPr/>
          <p:nvPr/>
        </p:nvSpPr>
        <p:spPr>
          <a:xfrm rot="8643744">
            <a:off x="6901759" y="4179378"/>
            <a:ext cx="2711104" cy="317848"/>
          </a:xfrm>
          <a:prstGeom prst="stripedRightArrow">
            <a:avLst>
              <a:gd name="adj1" fmla="val 53344"/>
              <a:gd name="adj2" fmla="val 5123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riped Right Arrow 42"/>
          <p:cNvSpPr/>
          <p:nvPr/>
        </p:nvSpPr>
        <p:spPr>
          <a:xfrm rot="9950788">
            <a:off x="7184596" y="4979253"/>
            <a:ext cx="2285623" cy="317848"/>
          </a:xfrm>
          <a:prstGeom prst="stripedRightArrow">
            <a:avLst>
              <a:gd name="adj1" fmla="val 53344"/>
              <a:gd name="adj2" fmla="val 5123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ircular Arrow 43"/>
          <p:cNvSpPr/>
          <p:nvPr/>
        </p:nvSpPr>
        <p:spPr>
          <a:xfrm rot="15780311" flipV="1">
            <a:off x="6005114" y="384591"/>
            <a:ext cx="5759040" cy="6324980"/>
          </a:xfrm>
          <a:prstGeom prst="circularArrow">
            <a:avLst>
              <a:gd name="adj1" fmla="val 1390"/>
              <a:gd name="adj2" fmla="val 479452"/>
              <a:gd name="adj3" fmla="val 20402810"/>
              <a:gd name="adj4" fmla="val 12799351"/>
              <a:gd name="adj5" fmla="val 1738"/>
            </a:avLst>
          </a:prstGeom>
          <a:solidFill>
            <a:srgbClr val="C0C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0799646" y="1574567"/>
            <a:ext cx="1143334" cy="907160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7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5274127" y="2695829"/>
            <a:ext cx="4139292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-Up Arrow 59"/>
          <p:cNvSpPr/>
          <p:nvPr/>
        </p:nvSpPr>
        <p:spPr>
          <a:xfrm rot="5400000" flipV="1">
            <a:off x="6667895" y="3993303"/>
            <a:ext cx="2235526" cy="1728949"/>
          </a:xfrm>
          <a:prstGeom prst="bentUpArrow">
            <a:avLst>
              <a:gd name="adj1" fmla="val 23476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94447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3419164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651" y="17042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triped Right Arrow 7"/>
          <p:cNvSpPr/>
          <p:nvPr/>
        </p:nvSpPr>
        <p:spPr>
          <a:xfrm rot="19584636">
            <a:off x="3406107" y="1599948"/>
            <a:ext cx="924167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16219" y="1986503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239" y="57112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6973062" y="10008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0629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80151" y="3064772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89554" y="421887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4323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318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487699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470078" y="1160865"/>
            <a:ext cx="3357979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71987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249916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09667" y="40913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75723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3" name="Striped Right Arrow 62"/>
          <p:cNvSpPr/>
          <p:nvPr/>
        </p:nvSpPr>
        <p:spPr>
          <a:xfrm>
            <a:off x="6789605" y="4367104"/>
            <a:ext cx="958300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riped Right Arrow 63"/>
          <p:cNvSpPr/>
          <p:nvPr/>
        </p:nvSpPr>
        <p:spPr>
          <a:xfrm rot="8821669">
            <a:off x="4225908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/>
          <p:cNvSpPr/>
          <p:nvPr/>
        </p:nvSpPr>
        <p:spPr>
          <a:xfrm rot="10800000">
            <a:off x="4408405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lus 65"/>
          <p:cNvSpPr/>
          <p:nvPr/>
        </p:nvSpPr>
        <p:spPr>
          <a:xfrm>
            <a:off x="4734847" y="404764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ircular Arrow 1"/>
          <p:cNvSpPr/>
          <p:nvPr/>
        </p:nvSpPr>
        <p:spPr>
          <a:xfrm rot="16964416">
            <a:off x="1496625" y="296168"/>
            <a:ext cx="5724302" cy="6455329"/>
          </a:xfrm>
          <a:prstGeom prst="circularArrow">
            <a:avLst>
              <a:gd name="adj1" fmla="val 1387"/>
              <a:gd name="adj2" fmla="val 477314"/>
              <a:gd name="adj3" fmla="val 20449119"/>
              <a:gd name="adj4" fmla="val 8757400"/>
              <a:gd name="adj5" fmla="val 1738"/>
            </a:avLst>
          </a:prstGeom>
          <a:solidFill>
            <a:srgbClr val="C0C0C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5780311" flipV="1">
            <a:off x="4921105" y="384590"/>
            <a:ext cx="5759040" cy="6324980"/>
          </a:xfrm>
          <a:prstGeom prst="circularArrow">
            <a:avLst>
              <a:gd name="adj1" fmla="val 1390"/>
              <a:gd name="adj2" fmla="val 479452"/>
              <a:gd name="adj3" fmla="val 20402810"/>
              <a:gd name="adj4" fmla="val 9333072"/>
              <a:gd name="adj5" fmla="val 1738"/>
            </a:avLst>
          </a:prstGeom>
          <a:solidFill>
            <a:srgbClr val="C0C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279833" y="2936799"/>
            <a:ext cx="1143334" cy="907160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6497" y="2936799"/>
            <a:ext cx="1143334" cy="907160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8784" y="101660"/>
            <a:ext cx="2745965" cy="731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Big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Radu</a:t>
            </a:r>
            <a:r>
              <a:rPr lang="en-US" dirty="0" smtClean="0"/>
              <a:t> will add an example or two here, describing the problem we are facing and why things are complicated.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7284203" y="1388472"/>
            <a:ext cx="4711485" cy="538428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838200" y="1611824"/>
            <a:ext cx="6105041" cy="5108389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 smtClean="0">
                <a:solidFill>
                  <a:srgbClr val="FF0000"/>
                </a:solidFill>
              </a:rPr>
              <a:t>very fast </a:t>
            </a:r>
            <a:r>
              <a:rPr lang="en-US" dirty="0" smtClean="0"/>
              <a:t>parsers for the outer syntax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for KAST bubbles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:</a:t>
            </a:r>
          </a:p>
          <a:p>
            <a:endParaRPr lang="en-US" sz="17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800" dirty="0"/>
          </a:p>
          <a:p>
            <a:r>
              <a:rPr lang="en-US" dirty="0"/>
              <a:t>G</a:t>
            </a:r>
            <a:r>
              <a:rPr lang="en-US" dirty="0" smtClean="0"/>
              <a:t>eneric and done only once, when K is installed; the two parsers are very fast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8631" y="301468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90573" y="3173621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5117" y="433538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90573" y="449536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 for Outer and KAST Syntax</a:t>
            </a:r>
            <a:endParaRPr lang="en-US" dirty="0"/>
          </a:p>
        </p:txBody>
      </p:sp>
      <p:sp>
        <p:nvSpPr>
          <p:cNvPr id="34" name="Striped Right Arrow 33"/>
          <p:cNvSpPr/>
          <p:nvPr/>
        </p:nvSpPr>
        <p:spPr>
          <a:xfrm>
            <a:off x="2555055" y="3287641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41199" y="3296974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41199" y="4618720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>
            <a:off x="2555055" y="4611160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82057" y="21801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59510" y="2598237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>
            <a:off x="8037849" y="3327868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79056" y="4048313"/>
            <a:ext cx="1114816" cy="867282"/>
          </a:xfrm>
          <a:prstGeom prst="round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3913" y="2180181"/>
            <a:ext cx="225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Textual K definition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73913" y="2727639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Grammar/syntax object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73913" y="3424575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Generate parser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59684" y="4297288"/>
            <a:ext cx="104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79056" y="5178668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59684" y="5320635"/>
            <a:ext cx="26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>
                <a:solidFill>
                  <a:srgbClr val="FF0000"/>
                </a:solidFill>
              </a:rPr>
              <a:t>Fast</a:t>
            </a:r>
            <a:r>
              <a:rPr lang="en-US" dirty="0" smtClean="0"/>
              <a:t> parser (red border)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3872" y="137763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11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(Syntax)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2" y="1662218"/>
            <a:ext cx="69634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OUTER PARSER takes a language definition (say LANG), in concrete or KAST syntax, and yields:</a:t>
            </a:r>
          </a:p>
          <a:p>
            <a:pPr marL="457200" lvl="1" indent="0">
              <a:buNone/>
            </a:pPr>
            <a:r>
              <a:rPr lang="en-US" dirty="0" smtClean="0"/>
              <a:t>(1) </a:t>
            </a:r>
            <a:r>
              <a:rPr lang="en-US" dirty="0"/>
              <a:t>L</a:t>
            </a:r>
            <a:r>
              <a:rPr lang="en-US" dirty="0" smtClean="0"/>
              <a:t>anguage syntax; and (2) Bubbles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79639" y="5198812"/>
            <a:ext cx="3521161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91891" y="5198812"/>
            <a:ext cx="3635781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31780" y="312835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76360" y="3503843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76141" y="557545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781969" y="5567755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729" y="312494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434173" y="35079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434173" y="3663848"/>
            <a:ext cx="2680904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73442" y="5575459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Flowchart: Document 36"/>
          <p:cNvSpPr/>
          <p:nvPr/>
        </p:nvSpPr>
        <p:spPr>
          <a:xfrm>
            <a:off x="7671660" y="946766"/>
            <a:ext cx="4155010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61369" y="1846962"/>
            <a:ext cx="22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 using PARSER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561369" y="3230838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Set of bubbles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49595" y="904930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9" name="Down Arrow 48"/>
          <p:cNvSpPr/>
          <p:nvPr/>
        </p:nvSpPr>
        <p:spPr>
          <a:xfrm>
            <a:off x="8151804" y="1614492"/>
            <a:ext cx="838717" cy="12411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134184" y="1774553"/>
            <a:ext cx="964660" cy="517974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842479" y="3146620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 smtClean="0"/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25600" y="4231038"/>
            <a:ext cx="1566371" cy="711328"/>
            <a:chOff x="7724863" y="4085381"/>
            <a:chExt cx="3635781" cy="1352930"/>
          </a:xfrm>
        </p:grpSpPr>
        <p:sp>
          <p:nvSpPr>
            <p:cNvPr id="52" name="Oval 51"/>
            <p:cNvSpPr/>
            <p:nvPr/>
          </p:nvSpPr>
          <p:spPr>
            <a:xfrm>
              <a:off x="7724863" y="4085381"/>
              <a:ext cx="3635781" cy="1352930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009113" y="4462028"/>
              <a:ext cx="953908" cy="628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906414" y="4462028"/>
              <a:ext cx="1524925" cy="6281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561369" y="3897727"/>
            <a:ext cx="234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KAST data-structure</a:t>
            </a:r>
          </a:p>
          <a:p>
            <a:r>
              <a:rPr lang="en-US" dirty="0"/>
              <a:t> </a:t>
            </a:r>
            <a:r>
              <a:rPr lang="en-US" dirty="0" smtClean="0"/>
              <a:t>    for entire definition,</a:t>
            </a:r>
          </a:p>
          <a:p>
            <a:r>
              <a:rPr lang="en-US" dirty="0"/>
              <a:t> </a:t>
            </a:r>
            <a:r>
              <a:rPr lang="en-US" dirty="0" smtClean="0"/>
              <a:t>    holding language</a:t>
            </a:r>
          </a:p>
          <a:p>
            <a:r>
              <a:rPr lang="en-US" dirty="0"/>
              <a:t> </a:t>
            </a:r>
            <a:r>
              <a:rPr lang="en-US" dirty="0" smtClean="0"/>
              <a:t>    syntax and bubbles;</a:t>
            </a:r>
          </a:p>
          <a:p>
            <a:r>
              <a:rPr lang="en-US" dirty="0"/>
              <a:t> </a:t>
            </a:r>
            <a:r>
              <a:rPr lang="en-US" dirty="0" smtClean="0"/>
              <a:t>    bubbles are tokens.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561369" y="44517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611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Circularity of Outer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978" y="1825625"/>
            <a:ext cx="5677655" cy="17827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r>
              <a:rPr lang="en-US" dirty="0" smtClean="0"/>
              <a:t> contains only syntax (e.g.,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), then there </a:t>
            </a:r>
            <a:r>
              <a:rPr lang="en-US" dirty="0"/>
              <a:t>are no bubbles, </a:t>
            </a:r>
            <a:r>
              <a:rPr lang="en-US" dirty="0" smtClean="0"/>
              <a:t>so OUTER PARSER becomes full parser: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91" y="366003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61348" y="571494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8925830" y="5828967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1974" y="5838300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867300" y="4127495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88870" y="4275634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-Up Arrow 13"/>
          <p:cNvSpPr/>
          <p:nvPr/>
        </p:nvSpPr>
        <p:spPr>
          <a:xfrm rot="16200000">
            <a:off x="9106015" y="4215798"/>
            <a:ext cx="1171438" cy="1711664"/>
          </a:xfrm>
          <a:prstGeom prst="lef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5025" y="3698547"/>
            <a:ext cx="2084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be the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ame parser!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74892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7996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753322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4892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9250" y="4819971"/>
            <a:ext cx="88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, e.g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365078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93963" y="571891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triped Right Arrow 22"/>
          <p:cNvSpPr/>
          <p:nvPr/>
        </p:nvSpPr>
        <p:spPr>
          <a:xfrm>
            <a:off x="4458445" y="5832936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44589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3399915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21485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514346" y="1803267"/>
            <a:ext cx="5489092" cy="178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Interestingly,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we can use the same parser generated from OUTER SYNTAX to parse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into OUTER SYNTAX:</a:t>
            </a:r>
          </a:p>
        </p:txBody>
      </p:sp>
    </p:spTree>
    <p:extLst>
      <p:ext uri="{BB962C8B-B14F-4D97-AF65-F5344CB8AC3E}">
        <p14:creationId xmlns:p14="http://schemas.microsoft.com/office/powerpoint/2010/main" val="24601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KAST </a:t>
            </a:r>
            <a:r>
              <a:rPr lang="en-US" b="1" dirty="0" smtClean="0"/>
              <a:t>BBL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9" y="1822887"/>
            <a:ext cx="4961464" cy="46949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generic KAST </a:t>
            </a:r>
            <a:r>
              <a:rPr lang="en-US" b="1" dirty="0" smtClean="0"/>
              <a:t>BBL</a:t>
            </a:r>
            <a:r>
              <a:rPr lang="en-US" dirty="0" smtClean="0"/>
              <a:t> PARSER parses the bubbles generated by the OUTER PARSER from a KAST language definition</a:t>
            </a:r>
          </a:p>
          <a:p>
            <a:r>
              <a:rPr lang="en-US" dirty="0" smtClean="0"/>
              <a:t>The resulting 2-stage parser, OUTER followed by KAST, is expected to be </a:t>
            </a:r>
            <a:r>
              <a:rPr lang="en-US" dirty="0" smtClean="0">
                <a:solidFill>
                  <a:srgbClr val="FF0000"/>
                </a:solidFill>
              </a:rPr>
              <a:t>very fast</a:t>
            </a:r>
          </a:p>
          <a:p>
            <a:r>
              <a:rPr lang="en-US" dirty="0" smtClean="0"/>
              <a:t>The result is a fully parsed definition of the language, loaded as an object in the </a:t>
            </a:r>
            <a:r>
              <a:rPr lang="en-US" dirty="0" smtClean="0"/>
              <a:t>implementation language </a:t>
            </a:r>
            <a:r>
              <a:rPr lang="en-US" dirty="0" smtClean="0"/>
              <a:t>KAST data-structures</a:t>
            </a:r>
          </a:p>
        </p:txBody>
      </p:sp>
      <p:sp>
        <p:nvSpPr>
          <p:cNvPr id="19" name="Oval 18"/>
          <p:cNvSpPr/>
          <p:nvPr/>
        </p:nvSpPr>
        <p:spPr>
          <a:xfrm>
            <a:off x="5477914" y="2675235"/>
            <a:ext cx="3181410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 flipV="1">
            <a:off x="6675677" y="4557323"/>
            <a:ext cx="2235526" cy="653409"/>
          </a:xfrm>
          <a:prstGeom prst="bentUpArrow">
            <a:avLst>
              <a:gd name="adj1" fmla="val 50000"/>
              <a:gd name="adj2" fmla="val 37910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91193" y="55053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628016" y="980266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82801" y="3051882"/>
            <a:ext cx="953908" cy="628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038760" y="3044178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448869" y="445038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93066" y="5492061"/>
            <a:ext cx="955705" cy="778309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39120" y="1140271"/>
            <a:ext cx="96929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59755" y="919862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/>
          <p:cNvSpPr/>
          <p:nvPr/>
        </p:nvSpPr>
        <p:spPr>
          <a:xfrm rot="5400000">
            <a:off x="5105751" y="4559947"/>
            <a:ext cx="218898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/>
          <p:cNvSpPr/>
          <p:nvPr/>
        </p:nvSpPr>
        <p:spPr>
          <a:xfrm>
            <a:off x="9041858" y="585937"/>
            <a:ext cx="3016967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88266" y="1520001"/>
            <a:ext cx="187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Parallel parsing</a:t>
            </a:r>
          </a:p>
          <a:p>
            <a:r>
              <a:rPr lang="en-US" dirty="0"/>
              <a:t> </a:t>
            </a:r>
            <a:r>
              <a:rPr lang="en-US" dirty="0" smtClean="0"/>
              <a:t>    (potentially)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81751" y="54410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8" name="Down Arrow 47"/>
          <p:cNvSpPr/>
          <p:nvPr/>
        </p:nvSpPr>
        <p:spPr>
          <a:xfrm>
            <a:off x="9174638" y="1291162"/>
            <a:ext cx="722896" cy="1189572"/>
          </a:xfrm>
          <a:prstGeom prst="downArrow">
            <a:avLst/>
          </a:prstGeom>
          <a:pattFill prst="lt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93725" y="2628413"/>
            <a:ext cx="955704" cy="746721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63265" y="2628413"/>
            <a:ext cx="2051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Language object,</a:t>
            </a:r>
          </a:p>
          <a:p>
            <a:r>
              <a:rPr lang="en-US" dirty="0"/>
              <a:t> </a:t>
            </a:r>
            <a:r>
              <a:rPr lang="en-US" dirty="0" smtClean="0"/>
              <a:t>    which includes</a:t>
            </a:r>
          </a:p>
          <a:p>
            <a:r>
              <a:rPr lang="en-US" dirty="0"/>
              <a:t> </a:t>
            </a:r>
            <a:r>
              <a:rPr lang="en-US" dirty="0" smtClean="0"/>
              <a:t>    the syntax object</a:t>
            </a:r>
          </a:p>
          <a:p>
            <a:r>
              <a:rPr lang="en-US" dirty="0"/>
              <a:t> </a:t>
            </a:r>
            <a:r>
              <a:rPr lang="en-US" dirty="0" smtClean="0"/>
              <a:t>    (LANG SYNTAX)</a:t>
            </a:r>
            <a:endParaRPr lang="en-US" dirty="0"/>
          </a:p>
        </p:txBody>
      </p:sp>
      <p:sp>
        <p:nvSpPr>
          <p:cNvPr id="51" name="Bent-Up Arrow 50"/>
          <p:cNvSpPr/>
          <p:nvPr/>
        </p:nvSpPr>
        <p:spPr>
          <a:xfrm rot="5400000">
            <a:off x="9282086" y="4145860"/>
            <a:ext cx="88455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057550" y="3973044"/>
            <a:ext cx="212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  Inclusion arrow,</a:t>
            </a:r>
          </a:p>
          <a:p>
            <a:r>
              <a:rPr lang="en-US" dirty="0"/>
              <a:t> </a:t>
            </a:r>
            <a:r>
              <a:rPr lang="en-US" dirty="0" smtClean="0"/>
              <a:t>    which will not be</a:t>
            </a:r>
          </a:p>
          <a:p>
            <a:r>
              <a:rPr lang="en-US" dirty="0"/>
              <a:t> </a:t>
            </a:r>
            <a:r>
              <a:rPr lang="en-US" dirty="0" smtClean="0"/>
              <a:t>    drawn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</a:t>
            </a:r>
            <a:r>
              <a:rPr lang="en-US" b="1" dirty="0" smtClean="0"/>
              <a:t>BBL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43" y="1779600"/>
            <a:ext cx="560015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parser for the bubbles over the language concrete syntax generated from the language syntax </a:t>
            </a:r>
            <a:r>
              <a:rPr lang="en-US" i="1" dirty="0" smtClean="0"/>
              <a:t>and</a:t>
            </a:r>
            <a:r>
              <a:rPr lang="en-US" dirty="0" smtClean="0"/>
              <a:t> the syntax of KAST </a:t>
            </a:r>
            <a:r>
              <a:rPr lang="en-US" i="1" dirty="0" smtClean="0"/>
              <a:t>together</a:t>
            </a:r>
            <a:endParaRPr lang="en-US" dirty="0" smtClean="0"/>
          </a:p>
          <a:p>
            <a:r>
              <a:rPr lang="en-US" dirty="0" smtClean="0"/>
              <a:t>This is the </a:t>
            </a:r>
            <a:r>
              <a:rPr lang="en-US" i="1" dirty="0" smtClean="0"/>
              <a:t>most complex </a:t>
            </a:r>
            <a:r>
              <a:rPr lang="en-US" dirty="0" smtClean="0"/>
              <a:t>part of the front end, as it needs to be capable of parsing both concrete and KAST syntax combined</a:t>
            </a:r>
          </a:p>
          <a:p>
            <a:r>
              <a:rPr lang="en-US" dirty="0"/>
              <a:t>Once </a:t>
            </a:r>
            <a:r>
              <a:rPr lang="en-US" dirty="0" smtClean="0"/>
              <a:t>generated, it can parse concrete syntax bubbles in parallel (like the parser for KAST bubbles)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71932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-Up Arrow 34"/>
          <p:cNvSpPr/>
          <p:nvPr/>
        </p:nvSpPr>
        <p:spPr>
          <a:xfrm rot="5400000">
            <a:off x="7196649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448114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4756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8265184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188294" y="1160865"/>
            <a:ext cx="991827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49472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027401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453208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3" name="Striped Right Arrow 42"/>
          <p:cNvSpPr/>
          <p:nvPr/>
        </p:nvSpPr>
        <p:spPr>
          <a:xfrm rot="8821669">
            <a:off x="8003393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/>
          <p:cNvSpPr/>
          <p:nvPr/>
        </p:nvSpPr>
        <p:spPr>
          <a:xfrm rot="10800000">
            <a:off x="8185890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346312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6" name="Plus 45"/>
          <p:cNvSpPr/>
          <p:nvPr/>
        </p:nvSpPr>
        <p:spPr>
          <a:xfrm>
            <a:off x="8533691" y="406752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946089" y="964710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5274127" y="2695829"/>
            <a:ext cx="4139292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-Up Arrow 59"/>
          <p:cNvSpPr/>
          <p:nvPr/>
        </p:nvSpPr>
        <p:spPr>
          <a:xfrm rot="5400000" flipV="1">
            <a:off x="6667895" y="3993303"/>
            <a:ext cx="2235526" cy="1728949"/>
          </a:xfrm>
          <a:prstGeom prst="bentUpArrow">
            <a:avLst>
              <a:gd name="adj1" fmla="val 23476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94447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3419164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651" y="17042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triped Right Arrow 7"/>
          <p:cNvSpPr/>
          <p:nvPr/>
        </p:nvSpPr>
        <p:spPr>
          <a:xfrm rot="19584636">
            <a:off x="3406107" y="1599948"/>
            <a:ext cx="924167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16219" y="1986503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239" y="57112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6973062" y="10008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0629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80151" y="3064772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89554" y="421887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4323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318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487699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470078" y="1160865"/>
            <a:ext cx="3357979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71987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249916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09667" y="40913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75723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3" name="Striped Right Arrow 62"/>
          <p:cNvSpPr/>
          <p:nvPr/>
        </p:nvSpPr>
        <p:spPr>
          <a:xfrm>
            <a:off x="6789605" y="4367104"/>
            <a:ext cx="958300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riped Right Arrow 63"/>
          <p:cNvSpPr/>
          <p:nvPr/>
        </p:nvSpPr>
        <p:spPr>
          <a:xfrm rot="8821669">
            <a:off x="4225908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/>
          <p:cNvSpPr/>
          <p:nvPr/>
        </p:nvSpPr>
        <p:spPr>
          <a:xfrm rot="10800000">
            <a:off x="4408405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lus 65"/>
          <p:cNvSpPr/>
          <p:nvPr/>
        </p:nvSpPr>
        <p:spPr>
          <a:xfrm>
            <a:off x="4734847" y="404764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8784" y="101660"/>
            <a:ext cx="2745965" cy="731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89186" y="118657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cxnSp>
        <p:nvCxnSpPr>
          <p:cNvPr id="5" name="Straight Arrow Connector 4"/>
          <p:cNvCxnSpPr>
            <a:stCxn id="2" idx="1"/>
            <a:endCxn id="42" idx="3"/>
          </p:cNvCxnSpPr>
          <p:nvPr/>
        </p:nvCxnSpPr>
        <p:spPr>
          <a:xfrm flipH="1">
            <a:off x="5454998" y="380267"/>
            <a:ext cx="334188" cy="426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3"/>
            <a:endCxn id="30" idx="1"/>
          </p:cNvCxnSpPr>
          <p:nvPr/>
        </p:nvCxnSpPr>
        <p:spPr>
          <a:xfrm>
            <a:off x="6406663" y="380267"/>
            <a:ext cx="329576" cy="3755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refer to add support for more general approach to parsing</a:t>
            </a:r>
          </a:p>
          <a:p>
            <a:r>
              <a:rPr lang="en-US" dirty="0" smtClean="0"/>
              <a:t>Allow users to define complex, multi-level parsers programmatically</a:t>
            </a:r>
          </a:p>
          <a:p>
            <a:pPr lvl="1"/>
            <a:r>
              <a:rPr lang="en-US" dirty="0" smtClean="0"/>
              <a:t>Parsing K itself becomes special case: a two-level parser (OUTER, then KAST)</a:t>
            </a:r>
          </a:p>
          <a:p>
            <a:r>
              <a:rPr lang="en-US" dirty="0" smtClean="0"/>
              <a:t>Two simple extensions needed: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[token] </a:t>
            </a:r>
            <a:r>
              <a:rPr lang="en-US" dirty="0" smtClean="0"/>
              <a:t>attribute to productions, to save the parsed substring as a token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#parse </a:t>
            </a:r>
            <a:r>
              <a:rPr lang="en-US" dirty="0" smtClean="0"/>
              <a:t>to take a module as well, besides a string and a sort, as argument</a:t>
            </a:r>
          </a:p>
          <a:p>
            <a:r>
              <a:rPr lang="en-US" dirty="0" smtClean="0"/>
              <a:t>Multi-level parsing proceeds as follows now: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Define the bubbles of the first parser using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[token] </a:t>
            </a:r>
            <a:r>
              <a:rPr lang="en-US" dirty="0" smtClean="0"/>
              <a:t>attribute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K rules rewriting such bubbles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#parse </a:t>
            </a:r>
            <a:r>
              <a:rPr lang="en-US" dirty="0" smtClean="0"/>
              <a:t>terms using second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1104</Words>
  <Application>Microsoft Office PowerPoint</Application>
  <PresentationFormat>Widescreen</PresentationFormat>
  <Paragraphs>313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Parsing K Definitions</vt:lpstr>
      <vt:lpstr>The Problem</vt:lpstr>
      <vt:lpstr>Parsers for Outer and KAST Syntax</vt:lpstr>
      <vt:lpstr>Outer (Syntax) Parser</vt:lpstr>
      <vt:lpstr>Circularity of Outer Parsing</vt:lpstr>
      <vt:lpstr>KAST BBL Parser</vt:lpstr>
      <vt:lpstr>Concrete BBL Parser</vt:lpstr>
      <vt:lpstr>PowerPoint Presentation</vt:lpstr>
      <vt:lpstr>Implementation</vt:lpstr>
      <vt:lpstr>Example 1: Global KAST Parsing in K</vt:lpstr>
      <vt:lpstr>Example 2: Global KAST Parsing in K</vt:lpstr>
      <vt:lpstr>Example 3: Global KAST Parsing in K</vt:lpstr>
      <vt:lpstr>END</vt:lpstr>
      <vt:lpstr>Pretty-Printing</vt:lpstr>
      <vt:lpstr>Outer Pretty Printer</vt:lpstr>
      <vt:lpstr>KAST Pretty Printer</vt:lpstr>
      <vt:lpstr>Concrete Pretty Printer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Grigore Rosu</dc:creator>
  <cp:lastModifiedBy>Grigore Rosu</cp:lastModifiedBy>
  <cp:revision>195</cp:revision>
  <dcterms:created xsi:type="dcterms:W3CDTF">2014-08-14T00:58:24Z</dcterms:created>
  <dcterms:modified xsi:type="dcterms:W3CDTF">2014-08-28T11:57:52Z</dcterms:modified>
</cp:coreProperties>
</file>