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58" r:id="rId5"/>
    <p:sldId id="259" r:id="rId6"/>
    <p:sldId id="260" r:id="rId7"/>
    <p:sldId id="266"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5/3/2019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5/3/2019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github.com/cos301-2019-se/A-Recognition"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D7C1C-AF22-4E86-BB9F-08CD12B8C4E7}"/>
              </a:ext>
            </a:extLst>
          </p:cNvPr>
          <p:cNvSpPr>
            <a:spLocks noGrp="1"/>
          </p:cNvSpPr>
          <p:nvPr>
            <p:ph type="ctrTitle"/>
          </p:nvPr>
        </p:nvSpPr>
        <p:spPr>
          <a:xfrm>
            <a:off x="1876423" y="1888802"/>
            <a:ext cx="8791575" cy="2387600"/>
          </a:xfrm>
        </p:spPr>
        <p:txBody>
          <a:bodyPr/>
          <a:lstStyle/>
          <a:p>
            <a:r>
              <a:rPr lang="en-ZA" dirty="0"/>
              <a:t>Team Singularity</a:t>
            </a:r>
            <a:br>
              <a:rPr lang="en-ZA" dirty="0"/>
            </a:br>
            <a:br>
              <a:rPr lang="en-ZA" dirty="0"/>
            </a:br>
            <a:r>
              <a:rPr lang="en-ZA" dirty="0"/>
              <a:t>A-recognition Project</a:t>
            </a:r>
          </a:p>
        </p:txBody>
      </p:sp>
      <p:sp>
        <p:nvSpPr>
          <p:cNvPr id="3" name="Subtitle 2">
            <a:extLst>
              <a:ext uri="{FF2B5EF4-FFF2-40B4-BE49-F238E27FC236}">
                <a16:creationId xmlns:a16="http://schemas.microsoft.com/office/drawing/2014/main" id="{E7573A27-372E-404A-A8E5-243575FD4147}"/>
              </a:ext>
            </a:extLst>
          </p:cNvPr>
          <p:cNvSpPr>
            <a:spLocks noGrp="1"/>
          </p:cNvSpPr>
          <p:nvPr>
            <p:ph type="subTitle" idx="1"/>
          </p:nvPr>
        </p:nvSpPr>
        <p:spPr>
          <a:xfrm>
            <a:off x="1876423" y="4436925"/>
            <a:ext cx="8791575" cy="1655762"/>
          </a:xfrm>
        </p:spPr>
        <p:txBody>
          <a:bodyPr/>
          <a:lstStyle/>
          <a:p>
            <a:r>
              <a:rPr lang="en-ZA" dirty="0"/>
              <a:t>COS 301 – Demonstration 1</a:t>
            </a:r>
          </a:p>
          <a:p>
            <a:endParaRPr lang="en-ZA" dirty="0"/>
          </a:p>
        </p:txBody>
      </p:sp>
      <p:pic>
        <p:nvPicPr>
          <p:cNvPr id="7" name="Picture 6">
            <a:extLst>
              <a:ext uri="{FF2B5EF4-FFF2-40B4-BE49-F238E27FC236}">
                <a16:creationId xmlns:a16="http://schemas.microsoft.com/office/drawing/2014/main" id="{74BC7726-47A5-403B-951E-C8C73CEDF93B}"/>
              </a:ext>
            </a:extLst>
          </p:cNvPr>
          <p:cNvPicPr>
            <a:picLocks noChangeAspect="1"/>
          </p:cNvPicPr>
          <p:nvPr/>
        </p:nvPicPr>
        <p:blipFill>
          <a:blip r:embed="rId2"/>
          <a:stretch>
            <a:fillRect/>
          </a:stretch>
        </p:blipFill>
        <p:spPr>
          <a:xfrm>
            <a:off x="9835214" y="396427"/>
            <a:ext cx="1915050" cy="2250404"/>
          </a:xfrm>
          <a:prstGeom prst="rect">
            <a:avLst/>
          </a:prstGeom>
        </p:spPr>
      </p:pic>
    </p:spTree>
    <p:extLst>
      <p:ext uri="{BB962C8B-B14F-4D97-AF65-F5344CB8AC3E}">
        <p14:creationId xmlns:p14="http://schemas.microsoft.com/office/powerpoint/2010/main" val="958508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DCD9-715E-4B33-952F-B2FC92CCF4D2}"/>
              </a:ext>
            </a:extLst>
          </p:cNvPr>
          <p:cNvSpPr>
            <a:spLocks noGrp="1"/>
          </p:cNvSpPr>
          <p:nvPr>
            <p:ph type="title"/>
          </p:nvPr>
        </p:nvSpPr>
        <p:spPr>
          <a:xfrm>
            <a:off x="3829163" y="2689715"/>
            <a:ext cx="4533673" cy="1478570"/>
          </a:xfrm>
        </p:spPr>
        <p:txBody>
          <a:bodyPr/>
          <a:lstStyle/>
          <a:p>
            <a:r>
              <a:rPr lang="en-ZA" dirty="0"/>
              <a:t>LIVE demonstration</a:t>
            </a:r>
          </a:p>
        </p:txBody>
      </p:sp>
      <p:pic>
        <p:nvPicPr>
          <p:cNvPr id="4" name="Picture 3">
            <a:extLst>
              <a:ext uri="{FF2B5EF4-FFF2-40B4-BE49-F238E27FC236}">
                <a16:creationId xmlns:a16="http://schemas.microsoft.com/office/drawing/2014/main" id="{E5DC96A8-1937-4326-A3E7-95B1B5B92CA6}"/>
              </a:ext>
            </a:extLst>
          </p:cNvPr>
          <p:cNvPicPr>
            <a:picLocks noChangeAspect="1"/>
          </p:cNvPicPr>
          <p:nvPr/>
        </p:nvPicPr>
        <p:blipFill>
          <a:blip r:embed="rId2"/>
          <a:stretch>
            <a:fillRect/>
          </a:stretch>
        </p:blipFill>
        <p:spPr>
          <a:xfrm>
            <a:off x="9988412" y="751795"/>
            <a:ext cx="1514475" cy="390525"/>
          </a:xfrm>
          <a:prstGeom prst="rect">
            <a:avLst/>
          </a:prstGeom>
        </p:spPr>
      </p:pic>
      <p:pic>
        <p:nvPicPr>
          <p:cNvPr id="7" name="Picture 6">
            <a:extLst>
              <a:ext uri="{FF2B5EF4-FFF2-40B4-BE49-F238E27FC236}">
                <a16:creationId xmlns:a16="http://schemas.microsoft.com/office/drawing/2014/main" id="{34A68436-9D1F-46E0-91F3-5D9353A8DA12}"/>
              </a:ext>
            </a:extLst>
          </p:cNvPr>
          <p:cNvPicPr>
            <a:picLocks noChangeAspect="1"/>
          </p:cNvPicPr>
          <p:nvPr/>
        </p:nvPicPr>
        <p:blipFill rotWithShape="1">
          <a:blip r:embed="rId3"/>
          <a:srcRect l="10250" t="17333" r="10250" b="16381"/>
          <a:stretch/>
        </p:blipFill>
        <p:spPr>
          <a:xfrm>
            <a:off x="9988411" y="510948"/>
            <a:ext cx="1514476" cy="1262743"/>
          </a:xfrm>
          <a:prstGeom prst="rect">
            <a:avLst/>
          </a:prstGeom>
        </p:spPr>
      </p:pic>
    </p:spTree>
    <p:extLst>
      <p:ext uri="{BB962C8B-B14F-4D97-AF65-F5344CB8AC3E}">
        <p14:creationId xmlns:p14="http://schemas.microsoft.com/office/powerpoint/2010/main" val="2240110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DB462-0B03-45B0-B56B-90FBCA5840E3}"/>
              </a:ext>
            </a:extLst>
          </p:cNvPr>
          <p:cNvSpPr>
            <a:spLocks noGrp="1"/>
          </p:cNvSpPr>
          <p:nvPr>
            <p:ph type="title"/>
          </p:nvPr>
        </p:nvSpPr>
        <p:spPr>
          <a:xfrm>
            <a:off x="1141413" y="618518"/>
            <a:ext cx="3270930" cy="1478570"/>
          </a:xfrm>
        </p:spPr>
        <p:txBody>
          <a:bodyPr/>
          <a:lstStyle/>
          <a:p>
            <a:r>
              <a:rPr lang="en-ZA" dirty="0"/>
              <a:t>Meet the team</a:t>
            </a:r>
          </a:p>
        </p:txBody>
      </p:sp>
      <p:pic>
        <p:nvPicPr>
          <p:cNvPr id="5" name="Picture 4">
            <a:extLst>
              <a:ext uri="{FF2B5EF4-FFF2-40B4-BE49-F238E27FC236}">
                <a16:creationId xmlns:a16="http://schemas.microsoft.com/office/drawing/2014/main" id="{3302FF6C-0133-4877-96C4-80FBA50F2088}"/>
              </a:ext>
            </a:extLst>
          </p:cNvPr>
          <p:cNvPicPr>
            <a:picLocks noChangeAspect="1"/>
          </p:cNvPicPr>
          <p:nvPr/>
        </p:nvPicPr>
        <p:blipFill rotWithShape="1">
          <a:blip r:embed="rId2"/>
          <a:srcRect l="1954" t="3394" r="1386" b="1589"/>
          <a:stretch/>
        </p:blipFill>
        <p:spPr>
          <a:xfrm>
            <a:off x="3626983" y="2097088"/>
            <a:ext cx="4934857" cy="3810227"/>
          </a:xfrm>
          <a:prstGeom prst="rect">
            <a:avLst/>
          </a:prstGeom>
        </p:spPr>
      </p:pic>
      <p:pic>
        <p:nvPicPr>
          <p:cNvPr id="7" name="Picture 6">
            <a:extLst>
              <a:ext uri="{FF2B5EF4-FFF2-40B4-BE49-F238E27FC236}">
                <a16:creationId xmlns:a16="http://schemas.microsoft.com/office/drawing/2014/main" id="{C4430EF8-62DF-45DA-A851-9DE1CD4E91EC}"/>
              </a:ext>
            </a:extLst>
          </p:cNvPr>
          <p:cNvPicPr>
            <a:picLocks noChangeAspect="1"/>
          </p:cNvPicPr>
          <p:nvPr/>
        </p:nvPicPr>
        <p:blipFill rotWithShape="1">
          <a:blip r:embed="rId3"/>
          <a:srcRect l="10250" t="17333" r="10250" b="16381"/>
          <a:stretch/>
        </p:blipFill>
        <p:spPr>
          <a:xfrm>
            <a:off x="9988411" y="510948"/>
            <a:ext cx="1514476" cy="1262743"/>
          </a:xfrm>
          <a:prstGeom prst="rect">
            <a:avLst/>
          </a:prstGeom>
        </p:spPr>
      </p:pic>
    </p:spTree>
    <p:extLst>
      <p:ext uri="{BB962C8B-B14F-4D97-AF65-F5344CB8AC3E}">
        <p14:creationId xmlns:p14="http://schemas.microsoft.com/office/powerpoint/2010/main" val="2235847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B15158-7455-48A0-A0DA-6BF00FD1775F}"/>
              </a:ext>
            </a:extLst>
          </p:cNvPr>
          <p:cNvSpPr txBox="1"/>
          <p:nvPr/>
        </p:nvSpPr>
        <p:spPr>
          <a:xfrm>
            <a:off x="834886" y="2591463"/>
            <a:ext cx="2544418" cy="1675074"/>
          </a:xfrm>
          <a:prstGeom prst="rect">
            <a:avLst/>
          </a:prstGeom>
          <a:noFill/>
        </p:spPr>
        <p:txBody>
          <a:bodyPr wrap="square" rtlCol="0">
            <a:spAutoFit/>
          </a:bodyPr>
          <a:lstStyle/>
          <a:p>
            <a:pPr>
              <a:lnSpc>
                <a:spcPct val="200000"/>
              </a:lnSpc>
            </a:pPr>
            <a:r>
              <a:rPr lang="en-ZA" dirty="0"/>
              <a:t>Meet the Team</a:t>
            </a:r>
          </a:p>
          <a:p>
            <a:pPr>
              <a:lnSpc>
                <a:spcPct val="200000"/>
              </a:lnSpc>
            </a:pPr>
            <a:r>
              <a:rPr lang="en-ZA" dirty="0">
                <a:solidFill>
                  <a:schemeClr val="tx1">
                    <a:lumMod val="50000"/>
                  </a:schemeClr>
                </a:solidFill>
              </a:rPr>
              <a:t>Project Overview</a:t>
            </a:r>
          </a:p>
          <a:p>
            <a:pPr>
              <a:lnSpc>
                <a:spcPct val="200000"/>
              </a:lnSpc>
            </a:pPr>
            <a:r>
              <a:rPr lang="en-ZA" dirty="0">
                <a:solidFill>
                  <a:schemeClr val="tx1">
                    <a:lumMod val="50000"/>
                  </a:schemeClr>
                </a:solidFill>
              </a:rPr>
              <a:t>Technology Overview</a:t>
            </a:r>
          </a:p>
        </p:txBody>
      </p:sp>
      <p:sp>
        <p:nvSpPr>
          <p:cNvPr id="7" name="Arc 6">
            <a:extLst>
              <a:ext uri="{FF2B5EF4-FFF2-40B4-BE49-F238E27FC236}">
                <a16:creationId xmlns:a16="http://schemas.microsoft.com/office/drawing/2014/main" id="{BBE3AA86-BFC2-401E-968F-63E28B7DC219}"/>
              </a:ext>
            </a:extLst>
          </p:cNvPr>
          <p:cNvSpPr/>
          <p:nvPr/>
        </p:nvSpPr>
        <p:spPr>
          <a:xfrm>
            <a:off x="348343" y="-116115"/>
            <a:ext cx="2813247" cy="7308000"/>
          </a:xfrm>
          <a:prstGeom prst="arc">
            <a:avLst>
              <a:gd name="adj1" fmla="val 16497057"/>
              <a:gd name="adj2" fmla="val 4849758"/>
            </a:avLst>
          </a:prstGeom>
          <a:ln w="76200">
            <a:solidFill>
              <a:schemeClr val="bg2">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ZA">
              <a:ln w="57150">
                <a:solidFill>
                  <a:schemeClr val="tx1"/>
                </a:solidFill>
              </a:ln>
            </a:endParaRPr>
          </a:p>
        </p:txBody>
      </p:sp>
      <p:sp>
        <p:nvSpPr>
          <p:cNvPr id="14" name="TextBox 13">
            <a:extLst>
              <a:ext uri="{FF2B5EF4-FFF2-40B4-BE49-F238E27FC236}">
                <a16:creationId xmlns:a16="http://schemas.microsoft.com/office/drawing/2014/main" id="{88417789-7355-425A-A606-F767C70735FA}"/>
              </a:ext>
            </a:extLst>
          </p:cNvPr>
          <p:cNvSpPr txBox="1"/>
          <p:nvPr/>
        </p:nvSpPr>
        <p:spPr>
          <a:xfrm>
            <a:off x="3648133" y="1536174"/>
            <a:ext cx="8050381" cy="3785652"/>
          </a:xfrm>
          <a:prstGeom prst="rect">
            <a:avLst/>
          </a:prstGeom>
          <a:noFill/>
        </p:spPr>
        <p:txBody>
          <a:bodyPr wrap="square" rtlCol="0">
            <a:spAutoFit/>
          </a:bodyPr>
          <a:lstStyle/>
          <a:p>
            <a:r>
              <a:rPr lang="en-ZA" sz="3200" b="1" dirty="0"/>
              <a:t>Richard </a:t>
            </a:r>
            <a:r>
              <a:rPr lang="en-ZA" sz="3200" b="1" dirty="0" err="1"/>
              <a:t>Mcfadden</a:t>
            </a:r>
            <a:endParaRPr lang="en-ZA" sz="3200" b="1" dirty="0"/>
          </a:p>
          <a:p>
            <a:endParaRPr lang="en-ZA" sz="2800" dirty="0"/>
          </a:p>
          <a:p>
            <a:r>
              <a:rPr lang="en-ZA" sz="2800" dirty="0"/>
              <a:t>Group leader</a:t>
            </a:r>
          </a:p>
          <a:p>
            <a:r>
              <a:rPr lang="en-ZA" sz="2800" dirty="0"/>
              <a:t>Backend developer</a:t>
            </a:r>
          </a:p>
          <a:p>
            <a:endParaRPr lang="en-ZA" sz="2400" dirty="0"/>
          </a:p>
          <a:p>
            <a:r>
              <a:rPr lang="en-ZA" sz="2000" dirty="0"/>
              <a:t>I am a very hard worker and quick learner who has experience in Java, C++, C#, Python, Angular.js and various other web development languages as well as experience in facial detection and recognition in Python. I really enjoy gaining knowledge in the fields of Artificial Intelligence and Computer Networks.</a:t>
            </a:r>
            <a:endParaRPr lang="en-ZA" sz="2000" b="1" dirty="0"/>
          </a:p>
        </p:txBody>
      </p:sp>
      <p:pic>
        <p:nvPicPr>
          <p:cNvPr id="16" name="Picture 15">
            <a:extLst>
              <a:ext uri="{FF2B5EF4-FFF2-40B4-BE49-F238E27FC236}">
                <a16:creationId xmlns:a16="http://schemas.microsoft.com/office/drawing/2014/main" id="{AAD9D6AE-F168-407A-9550-CC6121048DF4}"/>
              </a:ext>
            </a:extLst>
          </p:cNvPr>
          <p:cNvPicPr>
            <a:picLocks noChangeAspect="1"/>
          </p:cNvPicPr>
          <p:nvPr/>
        </p:nvPicPr>
        <p:blipFill>
          <a:blip r:embed="rId2"/>
          <a:stretch>
            <a:fillRect/>
          </a:stretch>
        </p:blipFill>
        <p:spPr>
          <a:xfrm>
            <a:off x="9988412" y="751795"/>
            <a:ext cx="1514475" cy="390525"/>
          </a:xfrm>
          <a:prstGeom prst="rect">
            <a:avLst/>
          </a:prstGeom>
        </p:spPr>
      </p:pic>
      <p:pic>
        <p:nvPicPr>
          <p:cNvPr id="21" name="Picture 20">
            <a:extLst>
              <a:ext uri="{FF2B5EF4-FFF2-40B4-BE49-F238E27FC236}">
                <a16:creationId xmlns:a16="http://schemas.microsoft.com/office/drawing/2014/main" id="{1EB6E013-203F-4069-8C8C-12CC2CE56DF2}"/>
              </a:ext>
            </a:extLst>
          </p:cNvPr>
          <p:cNvPicPr>
            <a:picLocks noChangeAspect="1"/>
          </p:cNvPicPr>
          <p:nvPr/>
        </p:nvPicPr>
        <p:blipFill rotWithShape="1">
          <a:blip r:embed="rId3"/>
          <a:srcRect l="10250" t="17333" r="10250" b="16381"/>
          <a:stretch/>
        </p:blipFill>
        <p:spPr>
          <a:xfrm>
            <a:off x="9988411" y="510948"/>
            <a:ext cx="1514476" cy="1262743"/>
          </a:xfrm>
          <a:prstGeom prst="rect">
            <a:avLst/>
          </a:prstGeom>
        </p:spPr>
      </p:pic>
    </p:spTree>
    <p:extLst>
      <p:ext uri="{BB962C8B-B14F-4D97-AF65-F5344CB8AC3E}">
        <p14:creationId xmlns:p14="http://schemas.microsoft.com/office/powerpoint/2010/main" val="928047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180D90-DC20-47E0-8EBC-AB62EBC8F999}"/>
              </a:ext>
            </a:extLst>
          </p:cNvPr>
          <p:cNvSpPr txBox="1"/>
          <p:nvPr/>
        </p:nvSpPr>
        <p:spPr>
          <a:xfrm>
            <a:off x="834886" y="2591463"/>
            <a:ext cx="2544418" cy="1675074"/>
          </a:xfrm>
          <a:prstGeom prst="rect">
            <a:avLst/>
          </a:prstGeom>
          <a:noFill/>
        </p:spPr>
        <p:txBody>
          <a:bodyPr wrap="square" rtlCol="0">
            <a:spAutoFit/>
          </a:bodyPr>
          <a:lstStyle/>
          <a:p>
            <a:pPr>
              <a:lnSpc>
                <a:spcPct val="200000"/>
              </a:lnSpc>
            </a:pPr>
            <a:r>
              <a:rPr lang="en-ZA" dirty="0"/>
              <a:t>Meet the Team</a:t>
            </a:r>
          </a:p>
          <a:p>
            <a:pPr>
              <a:lnSpc>
                <a:spcPct val="200000"/>
              </a:lnSpc>
            </a:pPr>
            <a:r>
              <a:rPr lang="en-ZA" dirty="0">
                <a:solidFill>
                  <a:schemeClr val="tx1">
                    <a:lumMod val="50000"/>
                  </a:schemeClr>
                </a:solidFill>
              </a:rPr>
              <a:t>Project Overview</a:t>
            </a:r>
          </a:p>
          <a:p>
            <a:pPr>
              <a:lnSpc>
                <a:spcPct val="200000"/>
              </a:lnSpc>
            </a:pPr>
            <a:r>
              <a:rPr lang="en-ZA" dirty="0">
                <a:solidFill>
                  <a:schemeClr val="tx1">
                    <a:lumMod val="50000"/>
                  </a:schemeClr>
                </a:solidFill>
              </a:rPr>
              <a:t>Technology Overview</a:t>
            </a:r>
          </a:p>
        </p:txBody>
      </p:sp>
      <p:sp>
        <p:nvSpPr>
          <p:cNvPr id="6" name="Arc 5">
            <a:extLst>
              <a:ext uri="{FF2B5EF4-FFF2-40B4-BE49-F238E27FC236}">
                <a16:creationId xmlns:a16="http://schemas.microsoft.com/office/drawing/2014/main" id="{98F5D3D7-DB60-4543-AC9D-C3D955B5CDD7}"/>
              </a:ext>
            </a:extLst>
          </p:cNvPr>
          <p:cNvSpPr/>
          <p:nvPr/>
        </p:nvSpPr>
        <p:spPr>
          <a:xfrm>
            <a:off x="348343" y="-116115"/>
            <a:ext cx="2813247" cy="7308000"/>
          </a:xfrm>
          <a:prstGeom prst="arc">
            <a:avLst>
              <a:gd name="adj1" fmla="val 16497057"/>
              <a:gd name="adj2" fmla="val 4849758"/>
            </a:avLst>
          </a:prstGeom>
          <a:ln w="76200">
            <a:solidFill>
              <a:schemeClr val="bg2">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ZA">
              <a:ln w="57150">
                <a:solidFill>
                  <a:schemeClr val="tx1"/>
                </a:solidFill>
              </a:ln>
            </a:endParaRPr>
          </a:p>
        </p:txBody>
      </p:sp>
      <p:pic>
        <p:nvPicPr>
          <p:cNvPr id="11" name="Picture 10">
            <a:extLst>
              <a:ext uri="{FF2B5EF4-FFF2-40B4-BE49-F238E27FC236}">
                <a16:creationId xmlns:a16="http://schemas.microsoft.com/office/drawing/2014/main" id="{F34CFF0B-C726-4EEA-BD77-4ECE97C7704E}"/>
              </a:ext>
            </a:extLst>
          </p:cNvPr>
          <p:cNvPicPr>
            <a:picLocks noChangeAspect="1"/>
          </p:cNvPicPr>
          <p:nvPr/>
        </p:nvPicPr>
        <p:blipFill>
          <a:blip r:embed="rId2"/>
          <a:stretch>
            <a:fillRect/>
          </a:stretch>
        </p:blipFill>
        <p:spPr>
          <a:xfrm>
            <a:off x="9988412" y="751795"/>
            <a:ext cx="1514475" cy="390525"/>
          </a:xfrm>
          <a:prstGeom prst="rect">
            <a:avLst/>
          </a:prstGeom>
        </p:spPr>
      </p:pic>
      <p:sp>
        <p:nvSpPr>
          <p:cNvPr id="12" name="TextBox 11">
            <a:extLst>
              <a:ext uri="{FF2B5EF4-FFF2-40B4-BE49-F238E27FC236}">
                <a16:creationId xmlns:a16="http://schemas.microsoft.com/office/drawing/2014/main" id="{65740CAD-A56A-4F4E-B6C7-1E4F8412B364}"/>
              </a:ext>
            </a:extLst>
          </p:cNvPr>
          <p:cNvSpPr txBox="1"/>
          <p:nvPr/>
        </p:nvSpPr>
        <p:spPr>
          <a:xfrm>
            <a:off x="3648133" y="1628507"/>
            <a:ext cx="8050381" cy="3600986"/>
          </a:xfrm>
          <a:prstGeom prst="rect">
            <a:avLst/>
          </a:prstGeom>
          <a:noFill/>
          <a:ln>
            <a:noFill/>
          </a:ln>
        </p:spPr>
        <p:txBody>
          <a:bodyPr wrap="square" rtlCol="0">
            <a:spAutoFit/>
          </a:bodyPr>
          <a:lstStyle/>
          <a:p>
            <a:r>
              <a:rPr lang="en-ZA" sz="3200" b="1" dirty="0"/>
              <a:t>Jarrod </a:t>
            </a:r>
            <a:r>
              <a:rPr lang="en-ZA" sz="3200" b="1" dirty="0" err="1"/>
              <a:t>Goschen</a:t>
            </a:r>
            <a:endParaRPr lang="en-ZA" sz="3200" b="1" dirty="0"/>
          </a:p>
          <a:p>
            <a:endParaRPr lang="en-ZA" sz="3200" b="1" dirty="0"/>
          </a:p>
          <a:p>
            <a:r>
              <a:rPr lang="en-ZA" sz="2800" dirty="0"/>
              <a:t>Task Manager</a:t>
            </a:r>
          </a:p>
          <a:p>
            <a:r>
              <a:rPr lang="en-ZA" sz="2800" dirty="0"/>
              <a:t>Backend developer</a:t>
            </a:r>
          </a:p>
          <a:p>
            <a:endParaRPr lang="en-ZA" sz="2400" b="1" dirty="0"/>
          </a:p>
          <a:p>
            <a:r>
              <a:rPr lang="en-ZA" sz="2000" dirty="0"/>
              <a:t>Driven and determined to better myself, I am experienced in C++ with a course focused on software development in almost all popular frameworks. An artificial intelligence student and experienced with technologies such as Unity.</a:t>
            </a:r>
            <a:endParaRPr lang="en-ZA" sz="2800" b="1" dirty="0"/>
          </a:p>
          <a:p>
            <a:endParaRPr lang="en-ZA" sz="2400" b="1" dirty="0"/>
          </a:p>
        </p:txBody>
      </p:sp>
      <p:pic>
        <p:nvPicPr>
          <p:cNvPr id="16" name="Picture 15">
            <a:extLst>
              <a:ext uri="{FF2B5EF4-FFF2-40B4-BE49-F238E27FC236}">
                <a16:creationId xmlns:a16="http://schemas.microsoft.com/office/drawing/2014/main" id="{AF54CDC0-E902-4AAB-8D0F-4F2D55D80A3E}"/>
              </a:ext>
            </a:extLst>
          </p:cNvPr>
          <p:cNvPicPr>
            <a:picLocks noChangeAspect="1"/>
          </p:cNvPicPr>
          <p:nvPr/>
        </p:nvPicPr>
        <p:blipFill rotWithShape="1">
          <a:blip r:embed="rId3"/>
          <a:srcRect l="10250" t="17333" r="10250" b="16381"/>
          <a:stretch/>
        </p:blipFill>
        <p:spPr>
          <a:xfrm>
            <a:off x="9988411" y="510948"/>
            <a:ext cx="1514476" cy="1262743"/>
          </a:xfrm>
          <a:prstGeom prst="rect">
            <a:avLst/>
          </a:prstGeom>
        </p:spPr>
      </p:pic>
    </p:spTree>
    <p:extLst>
      <p:ext uri="{BB962C8B-B14F-4D97-AF65-F5344CB8AC3E}">
        <p14:creationId xmlns:p14="http://schemas.microsoft.com/office/powerpoint/2010/main" val="755090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03EF48-0612-4788-8D83-D473B828BE96}"/>
              </a:ext>
            </a:extLst>
          </p:cNvPr>
          <p:cNvSpPr txBox="1"/>
          <p:nvPr/>
        </p:nvSpPr>
        <p:spPr>
          <a:xfrm>
            <a:off x="834886" y="2591463"/>
            <a:ext cx="2544418" cy="1675074"/>
          </a:xfrm>
          <a:prstGeom prst="rect">
            <a:avLst/>
          </a:prstGeom>
          <a:noFill/>
        </p:spPr>
        <p:txBody>
          <a:bodyPr wrap="square" rtlCol="0">
            <a:spAutoFit/>
          </a:bodyPr>
          <a:lstStyle/>
          <a:p>
            <a:pPr>
              <a:lnSpc>
                <a:spcPct val="200000"/>
              </a:lnSpc>
            </a:pPr>
            <a:r>
              <a:rPr lang="en-ZA" dirty="0"/>
              <a:t>Meet the Team</a:t>
            </a:r>
          </a:p>
          <a:p>
            <a:pPr>
              <a:lnSpc>
                <a:spcPct val="200000"/>
              </a:lnSpc>
            </a:pPr>
            <a:r>
              <a:rPr lang="en-ZA" dirty="0">
                <a:solidFill>
                  <a:schemeClr val="tx1">
                    <a:lumMod val="50000"/>
                  </a:schemeClr>
                </a:solidFill>
              </a:rPr>
              <a:t>Project Overview</a:t>
            </a:r>
          </a:p>
          <a:p>
            <a:pPr>
              <a:lnSpc>
                <a:spcPct val="200000"/>
              </a:lnSpc>
            </a:pPr>
            <a:r>
              <a:rPr lang="en-ZA" dirty="0">
                <a:solidFill>
                  <a:schemeClr val="tx1">
                    <a:lumMod val="50000"/>
                  </a:schemeClr>
                </a:solidFill>
              </a:rPr>
              <a:t>Technology Overview</a:t>
            </a:r>
          </a:p>
        </p:txBody>
      </p:sp>
      <p:sp>
        <p:nvSpPr>
          <p:cNvPr id="6" name="Arc 5">
            <a:extLst>
              <a:ext uri="{FF2B5EF4-FFF2-40B4-BE49-F238E27FC236}">
                <a16:creationId xmlns:a16="http://schemas.microsoft.com/office/drawing/2014/main" id="{AD612764-915E-403E-B7ED-31972106FB30}"/>
              </a:ext>
            </a:extLst>
          </p:cNvPr>
          <p:cNvSpPr/>
          <p:nvPr/>
        </p:nvSpPr>
        <p:spPr>
          <a:xfrm>
            <a:off x="348343" y="-116115"/>
            <a:ext cx="2813247" cy="7308000"/>
          </a:xfrm>
          <a:prstGeom prst="arc">
            <a:avLst>
              <a:gd name="adj1" fmla="val 16497057"/>
              <a:gd name="adj2" fmla="val 4849758"/>
            </a:avLst>
          </a:prstGeom>
          <a:ln w="76200">
            <a:solidFill>
              <a:schemeClr val="bg2">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ZA">
              <a:ln w="57150">
                <a:solidFill>
                  <a:schemeClr val="tx1"/>
                </a:solidFill>
              </a:ln>
            </a:endParaRPr>
          </a:p>
        </p:txBody>
      </p:sp>
      <p:pic>
        <p:nvPicPr>
          <p:cNvPr id="7" name="Picture 6">
            <a:extLst>
              <a:ext uri="{FF2B5EF4-FFF2-40B4-BE49-F238E27FC236}">
                <a16:creationId xmlns:a16="http://schemas.microsoft.com/office/drawing/2014/main" id="{0770461E-7D75-4939-87A2-2107AFACC05B}"/>
              </a:ext>
            </a:extLst>
          </p:cNvPr>
          <p:cNvPicPr>
            <a:picLocks noChangeAspect="1"/>
          </p:cNvPicPr>
          <p:nvPr/>
        </p:nvPicPr>
        <p:blipFill>
          <a:blip r:embed="rId2"/>
          <a:stretch>
            <a:fillRect/>
          </a:stretch>
        </p:blipFill>
        <p:spPr>
          <a:xfrm>
            <a:off x="9988412" y="751795"/>
            <a:ext cx="1514475" cy="390525"/>
          </a:xfrm>
          <a:prstGeom prst="rect">
            <a:avLst/>
          </a:prstGeom>
        </p:spPr>
      </p:pic>
      <p:sp>
        <p:nvSpPr>
          <p:cNvPr id="8" name="TextBox 7">
            <a:extLst>
              <a:ext uri="{FF2B5EF4-FFF2-40B4-BE49-F238E27FC236}">
                <a16:creationId xmlns:a16="http://schemas.microsoft.com/office/drawing/2014/main" id="{BDBA9A3E-0D19-4BF5-BF96-441D3298B8B0}"/>
              </a:ext>
            </a:extLst>
          </p:cNvPr>
          <p:cNvSpPr txBox="1"/>
          <p:nvPr/>
        </p:nvSpPr>
        <p:spPr>
          <a:xfrm>
            <a:off x="3648133" y="1505396"/>
            <a:ext cx="8050381" cy="3847207"/>
          </a:xfrm>
          <a:prstGeom prst="rect">
            <a:avLst/>
          </a:prstGeom>
          <a:noFill/>
        </p:spPr>
        <p:txBody>
          <a:bodyPr wrap="square" rtlCol="0">
            <a:spAutoFit/>
          </a:bodyPr>
          <a:lstStyle/>
          <a:p>
            <a:r>
              <a:rPr lang="en-ZA" sz="3200" b="1" dirty="0"/>
              <a:t>Adrian le Grange</a:t>
            </a:r>
          </a:p>
          <a:p>
            <a:endParaRPr lang="en-ZA" sz="3200" b="1" dirty="0"/>
          </a:p>
          <a:p>
            <a:r>
              <a:rPr lang="en-ZA" sz="2800" dirty="0"/>
              <a:t>AI and Computer Vision</a:t>
            </a:r>
          </a:p>
          <a:p>
            <a:r>
              <a:rPr lang="en-ZA" sz="2800" dirty="0"/>
              <a:t>Backend developer</a:t>
            </a:r>
          </a:p>
          <a:p>
            <a:endParaRPr lang="en-ZA" sz="2400" b="1" dirty="0"/>
          </a:p>
          <a:p>
            <a:r>
              <a:rPr lang="en-ZA" sz="2000" dirty="0"/>
              <a:t>I am self-driven and have experience with robotics and the Unity Game Engine. I am confident in the C, C++ and Java languages and can easily adapt. I enjoy creating cool things (such as this project) and is always looking for an opportunity to expand my knowledge. My favourite areas of study are operating systems, computer graphics, and artificial intelligence.</a:t>
            </a:r>
            <a:endParaRPr lang="en-ZA" sz="2800" b="1" dirty="0"/>
          </a:p>
        </p:txBody>
      </p:sp>
      <p:pic>
        <p:nvPicPr>
          <p:cNvPr id="11" name="Picture 10">
            <a:extLst>
              <a:ext uri="{FF2B5EF4-FFF2-40B4-BE49-F238E27FC236}">
                <a16:creationId xmlns:a16="http://schemas.microsoft.com/office/drawing/2014/main" id="{CC79FC4E-FFC8-418B-BCE3-F72881C8D67F}"/>
              </a:ext>
            </a:extLst>
          </p:cNvPr>
          <p:cNvPicPr>
            <a:picLocks noChangeAspect="1"/>
          </p:cNvPicPr>
          <p:nvPr/>
        </p:nvPicPr>
        <p:blipFill rotWithShape="1">
          <a:blip r:embed="rId3"/>
          <a:srcRect l="10250" t="17333" r="10250" b="16381"/>
          <a:stretch/>
        </p:blipFill>
        <p:spPr>
          <a:xfrm>
            <a:off x="9988411" y="510948"/>
            <a:ext cx="1514476" cy="1262743"/>
          </a:xfrm>
          <a:prstGeom prst="rect">
            <a:avLst/>
          </a:prstGeom>
        </p:spPr>
      </p:pic>
    </p:spTree>
    <p:extLst>
      <p:ext uri="{BB962C8B-B14F-4D97-AF65-F5344CB8AC3E}">
        <p14:creationId xmlns:p14="http://schemas.microsoft.com/office/powerpoint/2010/main" val="4154725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D4EBE25-1992-4702-8323-C63E3AFEAE3C}"/>
              </a:ext>
            </a:extLst>
          </p:cNvPr>
          <p:cNvGrpSpPr/>
          <p:nvPr/>
        </p:nvGrpSpPr>
        <p:grpSpPr>
          <a:xfrm>
            <a:off x="348343" y="-116115"/>
            <a:ext cx="3030961" cy="7308000"/>
            <a:chOff x="348343" y="-116115"/>
            <a:chExt cx="3030961" cy="7308000"/>
          </a:xfrm>
        </p:grpSpPr>
        <p:sp>
          <p:nvSpPr>
            <p:cNvPr id="5" name="TextBox 4">
              <a:extLst>
                <a:ext uri="{FF2B5EF4-FFF2-40B4-BE49-F238E27FC236}">
                  <a16:creationId xmlns:a16="http://schemas.microsoft.com/office/drawing/2014/main" id="{822479CC-CE32-4547-AD97-06D2C102391A}"/>
                </a:ext>
              </a:extLst>
            </p:cNvPr>
            <p:cNvSpPr txBox="1"/>
            <p:nvPr/>
          </p:nvSpPr>
          <p:spPr>
            <a:xfrm>
              <a:off x="834886" y="2591463"/>
              <a:ext cx="2544418" cy="1675074"/>
            </a:xfrm>
            <a:prstGeom prst="rect">
              <a:avLst/>
            </a:prstGeom>
            <a:noFill/>
          </p:spPr>
          <p:txBody>
            <a:bodyPr wrap="square" rtlCol="0">
              <a:spAutoFit/>
            </a:bodyPr>
            <a:lstStyle/>
            <a:p>
              <a:pPr>
                <a:lnSpc>
                  <a:spcPct val="200000"/>
                </a:lnSpc>
              </a:pPr>
              <a:r>
                <a:rPr lang="en-ZA" dirty="0"/>
                <a:t>Meet the Team</a:t>
              </a:r>
            </a:p>
            <a:p>
              <a:pPr>
                <a:lnSpc>
                  <a:spcPct val="200000"/>
                </a:lnSpc>
              </a:pPr>
              <a:r>
                <a:rPr lang="en-ZA" dirty="0">
                  <a:solidFill>
                    <a:schemeClr val="tx1">
                      <a:lumMod val="50000"/>
                    </a:schemeClr>
                  </a:solidFill>
                </a:rPr>
                <a:t>Project Overview</a:t>
              </a:r>
            </a:p>
            <a:p>
              <a:pPr>
                <a:lnSpc>
                  <a:spcPct val="200000"/>
                </a:lnSpc>
              </a:pPr>
              <a:r>
                <a:rPr lang="en-ZA" dirty="0">
                  <a:solidFill>
                    <a:schemeClr val="tx1">
                      <a:lumMod val="50000"/>
                    </a:schemeClr>
                  </a:solidFill>
                </a:rPr>
                <a:t>Technology Overview</a:t>
              </a:r>
            </a:p>
          </p:txBody>
        </p:sp>
        <p:sp>
          <p:nvSpPr>
            <p:cNvPr id="6" name="Arc 5">
              <a:extLst>
                <a:ext uri="{FF2B5EF4-FFF2-40B4-BE49-F238E27FC236}">
                  <a16:creationId xmlns:a16="http://schemas.microsoft.com/office/drawing/2014/main" id="{4F3804B2-ED12-47B0-88C0-AF779F28A588}"/>
                </a:ext>
              </a:extLst>
            </p:cNvPr>
            <p:cNvSpPr/>
            <p:nvPr/>
          </p:nvSpPr>
          <p:spPr>
            <a:xfrm>
              <a:off x="348343" y="-116115"/>
              <a:ext cx="2813247" cy="7308000"/>
            </a:xfrm>
            <a:prstGeom prst="arc">
              <a:avLst>
                <a:gd name="adj1" fmla="val 16497057"/>
                <a:gd name="adj2" fmla="val 4849758"/>
              </a:avLst>
            </a:prstGeom>
            <a:ln w="76200">
              <a:solidFill>
                <a:schemeClr val="bg2">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ZA">
                <a:ln w="57150">
                  <a:solidFill>
                    <a:schemeClr val="tx1"/>
                  </a:solidFill>
                </a:ln>
              </a:endParaRPr>
            </a:p>
          </p:txBody>
        </p:sp>
      </p:grpSp>
      <p:pic>
        <p:nvPicPr>
          <p:cNvPr id="7" name="Picture 6">
            <a:extLst>
              <a:ext uri="{FF2B5EF4-FFF2-40B4-BE49-F238E27FC236}">
                <a16:creationId xmlns:a16="http://schemas.microsoft.com/office/drawing/2014/main" id="{A8739158-3FEF-41D0-BBED-9CD65EDF7E7E}"/>
              </a:ext>
            </a:extLst>
          </p:cNvPr>
          <p:cNvPicPr>
            <a:picLocks noChangeAspect="1"/>
          </p:cNvPicPr>
          <p:nvPr/>
        </p:nvPicPr>
        <p:blipFill>
          <a:blip r:embed="rId2"/>
          <a:stretch>
            <a:fillRect/>
          </a:stretch>
        </p:blipFill>
        <p:spPr>
          <a:xfrm>
            <a:off x="9988412" y="751795"/>
            <a:ext cx="1514475" cy="390525"/>
          </a:xfrm>
          <a:prstGeom prst="rect">
            <a:avLst/>
          </a:prstGeom>
        </p:spPr>
      </p:pic>
      <p:sp>
        <p:nvSpPr>
          <p:cNvPr id="8" name="TextBox 7">
            <a:extLst>
              <a:ext uri="{FF2B5EF4-FFF2-40B4-BE49-F238E27FC236}">
                <a16:creationId xmlns:a16="http://schemas.microsoft.com/office/drawing/2014/main" id="{C434A767-ADEF-4C0C-AC88-BCD1AE8051E2}"/>
              </a:ext>
            </a:extLst>
          </p:cNvPr>
          <p:cNvSpPr txBox="1"/>
          <p:nvPr/>
        </p:nvSpPr>
        <p:spPr>
          <a:xfrm>
            <a:off x="3648132" y="1443841"/>
            <a:ext cx="8050381" cy="3970318"/>
          </a:xfrm>
          <a:prstGeom prst="rect">
            <a:avLst/>
          </a:prstGeom>
          <a:noFill/>
        </p:spPr>
        <p:txBody>
          <a:bodyPr wrap="square" rtlCol="0">
            <a:spAutoFit/>
          </a:bodyPr>
          <a:lstStyle/>
          <a:p>
            <a:r>
              <a:rPr lang="en-ZA" sz="3200" b="1" dirty="0"/>
              <a:t>Kyle Olivier</a:t>
            </a:r>
          </a:p>
          <a:p>
            <a:endParaRPr lang="en-ZA" sz="2800" b="1" dirty="0"/>
          </a:p>
          <a:p>
            <a:r>
              <a:rPr lang="en-ZA" sz="2800" dirty="0"/>
              <a:t>Front end development</a:t>
            </a:r>
          </a:p>
          <a:p>
            <a:r>
              <a:rPr lang="en-ZA" sz="2800" dirty="0"/>
              <a:t>Documentation</a:t>
            </a:r>
          </a:p>
          <a:p>
            <a:r>
              <a:rPr lang="en-ZA" sz="2800" dirty="0"/>
              <a:t>User interface design</a:t>
            </a:r>
          </a:p>
          <a:p>
            <a:endParaRPr lang="en-ZA" sz="2800" b="1" dirty="0"/>
          </a:p>
          <a:p>
            <a:r>
              <a:rPr lang="en-ZA" sz="2000" dirty="0"/>
              <a:t>Have an extensive understanding of Java and C# coding. Interested in the design and implementation of user-friendly interfaces and programming techniques. Working on further enhancing my networking and information systems architecture knowledge currently. </a:t>
            </a:r>
            <a:endParaRPr lang="en-ZA" sz="3200" b="1" dirty="0"/>
          </a:p>
        </p:txBody>
      </p:sp>
      <p:pic>
        <p:nvPicPr>
          <p:cNvPr id="13" name="Picture 12">
            <a:extLst>
              <a:ext uri="{FF2B5EF4-FFF2-40B4-BE49-F238E27FC236}">
                <a16:creationId xmlns:a16="http://schemas.microsoft.com/office/drawing/2014/main" id="{C98D9884-A345-4220-90C0-58241DAAE577}"/>
              </a:ext>
            </a:extLst>
          </p:cNvPr>
          <p:cNvPicPr>
            <a:picLocks noChangeAspect="1"/>
          </p:cNvPicPr>
          <p:nvPr/>
        </p:nvPicPr>
        <p:blipFill rotWithShape="1">
          <a:blip r:embed="rId3"/>
          <a:srcRect l="10250" t="17333" r="10250" b="16381"/>
          <a:stretch/>
        </p:blipFill>
        <p:spPr>
          <a:xfrm>
            <a:off x="9988411" y="510948"/>
            <a:ext cx="1514476" cy="1262743"/>
          </a:xfrm>
          <a:prstGeom prst="rect">
            <a:avLst/>
          </a:prstGeom>
        </p:spPr>
      </p:pic>
    </p:spTree>
    <p:extLst>
      <p:ext uri="{BB962C8B-B14F-4D97-AF65-F5344CB8AC3E}">
        <p14:creationId xmlns:p14="http://schemas.microsoft.com/office/powerpoint/2010/main" val="1219216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DC55B7C-CA91-4FB6-AC36-1DCD66D80463}"/>
              </a:ext>
            </a:extLst>
          </p:cNvPr>
          <p:cNvGrpSpPr/>
          <p:nvPr/>
        </p:nvGrpSpPr>
        <p:grpSpPr>
          <a:xfrm>
            <a:off x="348343" y="-116115"/>
            <a:ext cx="3030961" cy="7308000"/>
            <a:chOff x="348343" y="-116115"/>
            <a:chExt cx="3030961" cy="7308000"/>
          </a:xfrm>
        </p:grpSpPr>
        <p:sp>
          <p:nvSpPr>
            <p:cNvPr id="5" name="TextBox 4">
              <a:extLst>
                <a:ext uri="{FF2B5EF4-FFF2-40B4-BE49-F238E27FC236}">
                  <a16:creationId xmlns:a16="http://schemas.microsoft.com/office/drawing/2014/main" id="{FEC6D44E-929A-4C90-BA1F-6E83517094E7}"/>
                </a:ext>
              </a:extLst>
            </p:cNvPr>
            <p:cNvSpPr txBox="1"/>
            <p:nvPr/>
          </p:nvSpPr>
          <p:spPr>
            <a:xfrm>
              <a:off x="834886" y="2591463"/>
              <a:ext cx="2544418" cy="1675074"/>
            </a:xfrm>
            <a:prstGeom prst="rect">
              <a:avLst/>
            </a:prstGeom>
            <a:noFill/>
          </p:spPr>
          <p:txBody>
            <a:bodyPr wrap="square" rtlCol="0">
              <a:spAutoFit/>
            </a:bodyPr>
            <a:lstStyle/>
            <a:p>
              <a:pPr>
                <a:lnSpc>
                  <a:spcPct val="200000"/>
                </a:lnSpc>
              </a:pPr>
              <a:r>
                <a:rPr lang="en-ZA" dirty="0"/>
                <a:t>Meet the Team</a:t>
              </a:r>
            </a:p>
            <a:p>
              <a:pPr>
                <a:lnSpc>
                  <a:spcPct val="200000"/>
                </a:lnSpc>
              </a:pPr>
              <a:r>
                <a:rPr lang="en-ZA" dirty="0">
                  <a:solidFill>
                    <a:schemeClr val="tx1">
                      <a:lumMod val="50000"/>
                    </a:schemeClr>
                  </a:solidFill>
                </a:rPr>
                <a:t>Project Overview</a:t>
              </a:r>
            </a:p>
            <a:p>
              <a:pPr>
                <a:lnSpc>
                  <a:spcPct val="200000"/>
                </a:lnSpc>
              </a:pPr>
              <a:r>
                <a:rPr lang="en-ZA" dirty="0">
                  <a:solidFill>
                    <a:schemeClr val="tx1">
                      <a:lumMod val="50000"/>
                    </a:schemeClr>
                  </a:solidFill>
                </a:rPr>
                <a:t>Technology Overview</a:t>
              </a:r>
            </a:p>
          </p:txBody>
        </p:sp>
        <p:sp>
          <p:nvSpPr>
            <p:cNvPr id="6" name="Arc 5">
              <a:extLst>
                <a:ext uri="{FF2B5EF4-FFF2-40B4-BE49-F238E27FC236}">
                  <a16:creationId xmlns:a16="http://schemas.microsoft.com/office/drawing/2014/main" id="{07D60E35-2277-4982-BC26-A957CED7D4A4}"/>
                </a:ext>
              </a:extLst>
            </p:cNvPr>
            <p:cNvSpPr/>
            <p:nvPr/>
          </p:nvSpPr>
          <p:spPr>
            <a:xfrm>
              <a:off x="348343" y="-116115"/>
              <a:ext cx="2813247" cy="7308000"/>
            </a:xfrm>
            <a:prstGeom prst="arc">
              <a:avLst>
                <a:gd name="adj1" fmla="val 16497057"/>
                <a:gd name="adj2" fmla="val 4849758"/>
              </a:avLst>
            </a:prstGeom>
            <a:ln w="76200">
              <a:solidFill>
                <a:schemeClr val="bg2">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ZA">
                <a:ln w="57150">
                  <a:solidFill>
                    <a:schemeClr val="tx1"/>
                  </a:solidFill>
                </a:ln>
              </a:endParaRPr>
            </a:p>
          </p:txBody>
        </p:sp>
      </p:grpSp>
      <p:pic>
        <p:nvPicPr>
          <p:cNvPr id="7" name="Picture 6">
            <a:extLst>
              <a:ext uri="{FF2B5EF4-FFF2-40B4-BE49-F238E27FC236}">
                <a16:creationId xmlns:a16="http://schemas.microsoft.com/office/drawing/2014/main" id="{0F1E974C-0D18-4C8D-8DE2-207683409F6F}"/>
              </a:ext>
            </a:extLst>
          </p:cNvPr>
          <p:cNvPicPr>
            <a:picLocks noChangeAspect="1"/>
          </p:cNvPicPr>
          <p:nvPr/>
        </p:nvPicPr>
        <p:blipFill>
          <a:blip r:embed="rId2"/>
          <a:stretch>
            <a:fillRect/>
          </a:stretch>
        </p:blipFill>
        <p:spPr>
          <a:xfrm>
            <a:off x="9988412" y="751795"/>
            <a:ext cx="1514475" cy="390525"/>
          </a:xfrm>
          <a:prstGeom prst="rect">
            <a:avLst/>
          </a:prstGeom>
        </p:spPr>
      </p:pic>
      <p:sp>
        <p:nvSpPr>
          <p:cNvPr id="8" name="TextBox 7">
            <a:extLst>
              <a:ext uri="{FF2B5EF4-FFF2-40B4-BE49-F238E27FC236}">
                <a16:creationId xmlns:a16="http://schemas.microsoft.com/office/drawing/2014/main" id="{4BB5936C-6FEE-45FF-8168-B542F6F53BD4}"/>
              </a:ext>
            </a:extLst>
          </p:cNvPr>
          <p:cNvSpPr txBox="1"/>
          <p:nvPr/>
        </p:nvSpPr>
        <p:spPr>
          <a:xfrm>
            <a:off x="3648133" y="1720840"/>
            <a:ext cx="8050381" cy="3416320"/>
          </a:xfrm>
          <a:prstGeom prst="rect">
            <a:avLst/>
          </a:prstGeom>
          <a:noFill/>
        </p:spPr>
        <p:txBody>
          <a:bodyPr wrap="square" rtlCol="0">
            <a:spAutoFit/>
          </a:bodyPr>
          <a:lstStyle/>
          <a:p>
            <a:r>
              <a:rPr lang="en-ZA" sz="3200" b="1" dirty="0"/>
              <a:t>Alessio Rossi</a:t>
            </a:r>
          </a:p>
          <a:p>
            <a:endParaRPr lang="en-ZA" sz="3200" b="1" dirty="0"/>
          </a:p>
          <a:p>
            <a:r>
              <a:rPr lang="en-ZA" sz="2400" dirty="0"/>
              <a:t>Scrum Master</a:t>
            </a:r>
          </a:p>
          <a:p>
            <a:r>
              <a:rPr lang="en-ZA" sz="2400" dirty="0"/>
              <a:t>Frontend/Backend development</a:t>
            </a:r>
          </a:p>
          <a:p>
            <a:endParaRPr lang="en-ZA" sz="2400" b="1" dirty="0"/>
          </a:p>
          <a:p>
            <a:r>
              <a:rPr lang="en-ZA" sz="2000" dirty="0"/>
              <a:t>A quick and determined learner with knowledge in the Java and C++ fields. Currently developing knowledge in the Artificial Intelligence realm as well as being security and performance conscience. Self driven and a hard worker to put out the best result possible.</a:t>
            </a:r>
            <a:endParaRPr lang="en-ZA" sz="2800" b="1" dirty="0"/>
          </a:p>
        </p:txBody>
      </p:sp>
      <p:pic>
        <p:nvPicPr>
          <p:cNvPr id="10" name="Picture 9">
            <a:extLst>
              <a:ext uri="{FF2B5EF4-FFF2-40B4-BE49-F238E27FC236}">
                <a16:creationId xmlns:a16="http://schemas.microsoft.com/office/drawing/2014/main" id="{CC0077AD-738D-4FEF-A50E-7D32B91F610C}"/>
              </a:ext>
            </a:extLst>
          </p:cNvPr>
          <p:cNvPicPr>
            <a:picLocks noChangeAspect="1"/>
          </p:cNvPicPr>
          <p:nvPr/>
        </p:nvPicPr>
        <p:blipFill rotWithShape="1">
          <a:blip r:embed="rId3"/>
          <a:srcRect l="10250" t="17333" r="10250" b="16381"/>
          <a:stretch/>
        </p:blipFill>
        <p:spPr>
          <a:xfrm>
            <a:off x="9988411" y="510948"/>
            <a:ext cx="1514476" cy="1262743"/>
          </a:xfrm>
          <a:prstGeom prst="rect">
            <a:avLst/>
          </a:prstGeom>
        </p:spPr>
      </p:pic>
    </p:spTree>
    <p:extLst>
      <p:ext uri="{BB962C8B-B14F-4D97-AF65-F5344CB8AC3E}">
        <p14:creationId xmlns:p14="http://schemas.microsoft.com/office/powerpoint/2010/main" val="1041612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E118C-DB72-4161-9007-9977F5871344}"/>
              </a:ext>
            </a:extLst>
          </p:cNvPr>
          <p:cNvSpPr>
            <a:spLocks noGrp="1"/>
          </p:cNvSpPr>
          <p:nvPr>
            <p:ph type="title"/>
          </p:nvPr>
        </p:nvSpPr>
        <p:spPr>
          <a:xfrm>
            <a:off x="3321082" y="599929"/>
            <a:ext cx="5709330" cy="1478570"/>
          </a:xfrm>
        </p:spPr>
        <p:txBody>
          <a:bodyPr/>
          <a:lstStyle/>
          <a:p>
            <a:r>
              <a:rPr lang="en-ZA" dirty="0"/>
              <a:t>Project Overview</a:t>
            </a:r>
          </a:p>
        </p:txBody>
      </p:sp>
      <p:sp>
        <p:nvSpPr>
          <p:cNvPr id="3" name="Content Placeholder 2">
            <a:extLst>
              <a:ext uri="{FF2B5EF4-FFF2-40B4-BE49-F238E27FC236}">
                <a16:creationId xmlns:a16="http://schemas.microsoft.com/office/drawing/2014/main" id="{51B8D884-94E4-48A4-835A-A552E1EDE9D3}"/>
              </a:ext>
            </a:extLst>
          </p:cNvPr>
          <p:cNvSpPr>
            <a:spLocks noGrp="1"/>
          </p:cNvSpPr>
          <p:nvPr>
            <p:ph idx="1"/>
          </p:nvPr>
        </p:nvSpPr>
        <p:spPr>
          <a:xfrm>
            <a:off x="3379304" y="2249487"/>
            <a:ext cx="7668107" cy="4008584"/>
          </a:xfrm>
        </p:spPr>
        <p:txBody>
          <a:bodyPr>
            <a:normAutofit lnSpcReduction="10000"/>
          </a:bodyPr>
          <a:lstStyle/>
          <a:p>
            <a:r>
              <a:rPr lang="en-ZA" dirty="0"/>
              <a:t>Develop an access control system using facial recognition</a:t>
            </a:r>
          </a:p>
          <a:p>
            <a:r>
              <a:rPr lang="en-ZA" dirty="0"/>
              <a:t>Deploy an elegant booking system to secure meeting rooms</a:t>
            </a:r>
          </a:p>
          <a:p>
            <a:r>
              <a:rPr lang="en-ZA" dirty="0"/>
              <a:t>Provide an alert system to notify security as well as the administrators of unauthorized attempts</a:t>
            </a:r>
          </a:p>
          <a:p>
            <a:r>
              <a:rPr lang="en-ZA" dirty="0"/>
              <a:t>Provide a subsystem to provide OTP’s to guests to gain access</a:t>
            </a:r>
          </a:p>
          <a:p>
            <a:r>
              <a:rPr lang="en-ZA" dirty="0"/>
              <a:t>Employ AI to train and develop for a more accurate system over time</a:t>
            </a:r>
          </a:p>
        </p:txBody>
      </p:sp>
      <p:grpSp>
        <p:nvGrpSpPr>
          <p:cNvPr id="4" name="Group 3">
            <a:extLst>
              <a:ext uri="{FF2B5EF4-FFF2-40B4-BE49-F238E27FC236}">
                <a16:creationId xmlns:a16="http://schemas.microsoft.com/office/drawing/2014/main" id="{082FFC58-A122-4270-B28E-FDB9A3A5DBAC}"/>
              </a:ext>
            </a:extLst>
          </p:cNvPr>
          <p:cNvGrpSpPr/>
          <p:nvPr/>
        </p:nvGrpSpPr>
        <p:grpSpPr>
          <a:xfrm>
            <a:off x="348343" y="-116115"/>
            <a:ext cx="3030961" cy="7308000"/>
            <a:chOff x="348343" y="-116115"/>
            <a:chExt cx="3030961" cy="7308000"/>
          </a:xfrm>
        </p:grpSpPr>
        <p:sp>
          <p:nvSpPr>
            <p:cNvPr id="5" name="TextBox 4">
              <a:extLst>
                <a:ext uri="{FF2B5EF4-FFF2-40B4-BE49-F238E27FC236}">
                  <a16:creationId xmlns:a16="http://schemas.microsoft.com/office/drawing/2014/main" id="{8D761BFB-CE14-4F1E-B71B-00DC49034B2E}"/>
                </a:ext>
              </a:extLst>
            </p:cNvPr>
            <p:cNvSpPr txBox="1"/>
            <p:nvPr/>
          </p:nvSpPr>
          <p:spPr>
            <a:xfrm>
              <a:off x="834886" y="2591463"/>
              <a:ext cx="2544418" cy="1675074"/>
            </a:xfrm>
            <a:prstGeom prst="rect">
              <a:avLst/>
            </a:prstGeom>
            <a:noFill/>
          </p:spPr>
          <p:txBody>
            <a:bodyPr wrap="square" rtlCol="0">
              <a:spAutoFit/>
            </a:bodyPr>
            <a:lstStyle/>
            <a:p>
              <a:pPr>
                <a:lnSpc>
                  <a:spcPct val="200000"/>
                </a:lnSpc>
              </a:pPr>
              <a:r>
                <a:rPr lang="en-ZA" dirty="0">
                  <a:solidFill>
                    <a:schemeClr val="tx1">
                      <a:lumMod val="50000"/>
                    </a:schemeClr>
                  </a:solidFill>
                </a:rPr>
                <a:t>Meet the Team</a:t>
              </a:r>
            </a:p>
            <a:p>
              <a:pPr>
                <a:lnSpc>
                  <a:spcPct val="200000"/>
                </a:lnSpc>
              </a:pPr>
              <a:r>
                <a:rPr lang="en-ZA" dirty="0"/>
                <a:t>Project Overview</a:t>
              </a:r>
            </a:p>
            <a:p>
              <a:pPr>
                <a:lnSpc>
                  <a:spcPct val="200000"/>
                </a:lnSpc>
              </a:pPr>
              <a:r>
                <a:rPr lang="en-ZA" dirty="0">
                  <a:solidFill>
                    <a:schemeClr val="tx1">
                      <a:lumMod val="50000"/>
                    </a:schemeClr>
                  </a:solidFill>
                </a:rPr>
                <a:t>Technology Overview</a:t>
              </a:r>
            </a:p>
          </p:txBody>
        </p:sp>
        <p:sp>
          <p:nvSpPr>
            <p:cNvPr id="6" name="Arc 5">
              <a:extLst>
                <a:ext uri="{FF2B5EF4-FFF2-40B4-BE49-F238E27FC236}">
                  <a16:creationId xmlns:a16="http://schemas.microsoft.com/office/drawing/2014/main" id="{BC81693E-60FF-491C-8C35-E47C90F8790C}"/>
                </a:ext>
              </a:extLst>
            </p:cNvPr>
            <p:cNvSpPr/>
            <p:nvPr/>
          </p:nvSpPr>
          <p:spPr>
            <a:xfrm>
              <a:off x="348343" y="-116115"/>
              <a:ext cx="2813247" cy="7308000"/>
            </a:xfrm>
            <a:prstGeom prst="arc">
              <a:avLst>
                <a:gd name="adj1" fmla="val 16497057"/>
                <a:gd name="adj2" fmla="val 4849758"/>
              </a:avLst>
            </a:prstGeom>
            <a:ln w="76200">
              <a:solidFill>
                <a:schemeClr val="bg2">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ZA">
                <a:ln w="57150">
                  <a:solidFill>
                    <a:schemeClr val="tx1"/>
                  </a:solidFill>
                </a:ln>
              </a:endParaRPr>
            </a:p>
          </p:txBody>
        </p:sp>
      </p:grpSp>
      <p:pic>
        <p:nvPicPr>
          <p:cNvPr id="7" name="Picture 6">
            <a:extLst>
              <a:ext uri="{FF2B5EF4-FFF2-40B4-BE49-F238E27FC236}">
                <a16:creationId xmlns:a16="http://schemas.microsoft.com/office/drawing/2014/main" id="{99C664CC-6E51-43E1-93A6-01BF2004D56F}"/>
              </a:ext>
            </a:extLst>
          </p:cNvPr>
          <p:cNvPicPr>
            <a:picLocks noChangeAspect="1"/>
          </p:cNvPicPr>
          <p:nvPr/>
        </p:nvPicPr>
        <p:blipFill>
          <a:blip r:embed="rId2"/>
          <a:stretch>
            <a:fillRect/>
          </a:stretch>
        </p:blipFill>
        <p:spPr>
          <a:xfrm>
            <a:off x="9988412" y="751795"/>
            <a:ext cx="1514475" cy="390525"/>
          </a:xfrm>
          <a:prstGeom prst="rect">
            <a:avLst/>
          </a:prstGeom>
        </p:spPr>
      </p:pic>
      <p:pic>
        <p:nvPicPr>
          <p:cNvPr id="10" name="Picture 9">
            <a:extLst>
              <a:ext uri="{FF2B5EF4-FFF2-40B4-BE49-F238E27FC236}">
                <a16:creationId xmlns:a16="http://schemas.microsoft.com/office/drawing/2014/main" id="{5CB9A545-56DF-4F1D-B146-00AD339F3ED1}"/>
              </a:ext>
            </a:extLst>
          </p:cNvPr>
          <p:cNvPicPr>
            <a:picLocks noChangeAspect="1"/>
          </p:cNvPicPr>
          <p:nvPr/>
        </p:nvPicPr>
        <p:blipFill rotWithShape="1">
          <a:blip r:embed="rId3"/>
          <a:srcRect l="10250" t="17333" r="10250" b="16381"/>
          <a:stretch/>
        </p:blipFill>
        <p:spPr>
          <a:xfrm>
            <a:off x="9988411" y="510948"/>
            <a:ext cx="1514476" cy="1262743"/>
          </a:xfrm>
          <a:prstGeom prst="rect">
            <a:avLst/>
          </a:prstGeom>
        </p:spPr>
      </p:pic>
    </p:spTree>
    <p:extLst>
      <p:ext uri="{BB962C8B-B14F-4D97-AF65-F5344CB8AC3E}">
        <p14:creationId xmlns:p14="http://schemas.microsoft.com/office/powerpoint/2010/main" val="792050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79B2B-97E9-4524-82AB-9E636EC0E58D}"/>
              </a:ext>
            </a:extLst>
          </p:cNvPr>
          <p:cNvSpPr>
            <a:spLocks noGrp="1"/>
          </p:cNvSpPr>
          <p:nvPr>
            <p:ph type="title"/>
          </p:nvPr>
        </p:nvSpPr>
        <p:spPr>
          <a:xfrm>
            <a:off x="3379303" y="618518"/>
            <a:ext cx="7668108" cy="1478570"/>
          </a:xfrm>
        </p:spPr>
        <p:txBody>
          <a:bodyPr/>
          <a:lstStyle/>
          <a:p>
            <a:r>
              <a:rPr lang="en-ZA" dirty="0"/>
              <a:t>Technology Overview</a:t>
            </a:r>
          </a:p>
        </p:txBody>
      </p:sp>
      <p:sp>
        <p:nvSpPr>
          <p:cNvPr id="3" name="Content Placeholder 2">
            <a:extLst>
              <a:ext uri="{FF2B5EF4-FFF2-40B4-BE49-F238E27FC236}">
                <a16:creationId xmlns:a16="http://schemas.microsoft.com/office/drawing/2014/main" id="{0522AC7D-72C5-4221-9879-DA9DDFBD3AAA}"/>
              </a:ext>
            </a:extLst>
          </p:cNvPr>
          <p:cNvSpPr>
            <a:spLocks noGrp="1"/>
          </p:cNvSpPr>
          <p:nvPr>
            <p:ph idx="1"/>
          </p:nvPr>
        </p:nvSpPr>
        <p:spPr>
          <a:xfrm>
            <a:off x="3379303" y="2097088"/>
            <a:ext cx="7668107" cy="3989995"/>
          </a:xfrm>
        </p:spPr>
        <p:txBody>
          <a:bodyPr>
            <a:normAutofit/>
          </a:bodyPr>
          <a:lstStyle/>
          <a:p>
            <a:r>
              <a:rPr lang="en-ZA" b="1" dirty="0"/>
              <a:t>Continuous Integration: </a:t>
            </a:r>
            <a:r>
              <a:rPr lang="en-ZA" dirty="0"/>
              <a:t>Travis CI</a:t>
            </a:r>
          </a:p>
          <a:p>
            <a:r>
              <a:rPr lang="en-ZA" b="1" dirty="0"/>
              <a:t>Version Control: </a:t>
            </a:r>
            <a:r>
              <a:rPr lang="en-ZA" dirty="0">
                <a:hlinkClick r:id="rId2"/>
              </a:rPr>
              <a:t>Git</a:t>
            </a:r>
            <a:r>
              <a:rPr lang="en-ZA" dirty="0"/>
              <a:t> (Hosted on github.com)</a:t>
            </a:r>
          </a:p>
          <a:p>
            <a:r>
              <a:rPr lang="en-ZA" b="1" dirty="0"/>
              <a:t>Front-End Framework</a:t>
            </a:r>
            <a:r>
              <a:rPr lang="en-ZA" dirty="0"/>
              <a:t>: Angular 7</a:t>
            </a:r>
          </a:p>
          <a:p>
            <a:r>
              <a:rPr lang="en-ZA" b="1" dirty="0"/>
              <a:t>Data Storage: </a:t>
            </a:r>
            <a:r>
              <a:rPr lang="en-ZA" dirty="0" err="1"/>
              <a:t>Firestore</a:t>
            </a:r>
            <a:endParaRPr lang="en-ZA" dirty="0"/>
          </a:p>
          <a:p>
            <a:r>
              <a:rPr lang="en-ZA" b="1" dirty="0"/>
              <a:t>Project Management: </a:t>
            </a:r>
            <a:r>
              <a:rPr lang="en-ZA" dirty="0" err="1"/>
              <a:t>Zenhub</a:t>
            </a:r>
            <a:endParaRPr lang="en-ZA" dirty="0"/>
          </a:p>
          <a:p>
            <a:r>
              <a:rPr lang="en-ZA" b="1" dirty="0"/>
              <a:t>Face Detection</a:t>
            </a:r>
            <a:r>
              <a:rPr lang="en-ZA" b="1"/>
              <a:t>: </a:t>
            </a:r>
            <a:r>
              <a:rPr lang="en-ZA"/>
              <a:t>OpenCV</a:t>
            </a:r>
            <a:endParaRPr lang="en-ZA" dirty="0"/>
          </a:p>
          <a:p>
            <a:r>
              <a:rPr lang="en-ZA" b="1" dirty="0"/>
              <a:t>Facial Recognition: </a:t>
            </a:r>
            <a:r>
              <a:rPr lang="en-ZA" dirty="0" err="1"/>
              <a:t>EasyFaceNet</a:t>
            </a:r>
            <a:endParaRPr lang="en-ZA" dirty="0"/>
          </a:p>
        </p:txBody>
      </p:sp>
      <p:pic>
        <p:nvPicPr>
          <p:cNvPr id="4" name="Picture 3">
            <a:extLst>
              <a:ext uri="{FF2B5EF4-FFF2-40B4-BE49-F238E27FC236}">
                <a16:creationId xmlns:a16="http://schemas.microsoft.com/office/drawing/2014/main" id="{7BCDAFF6-D471-48DF-B516-E1C2B1D75ED6}"/>
              </a:ext>
            </a:extLst>
          </p:cNvPr>
          <p:cNvPicPr>
            <a:picLocks noChangeAspect="1"/>
          </p:cNvPicPr>
          <p:nvPr/>
        </p:nvPicPr>
        <p:blipFill>
          <a:blip r:embed="rId3"/>
          <a:stretch>
            <a:fillRect/>
          </a:stretch>
        </p:blipFill>
        <p:spPr>
          <a:xfrm>
            <a:off x="9988412" y="751795"/>
            <a:ext cx="1514475" cy="390525"/>
          </a:xfrm>
          <a:prstGeom prst="rect">
            <a:avLst/>
          </a:prstGeom>
        </p:spPr>
      </p:pic>
      <p:sp>
        <p:nvSpPr>
          <p:cNvPr id="7" name="TextBox 6">
            <a:extLst>
              <a:ext uri="{FF2B5EF4-FFF2-40B4-BE49-F238E27FC236}">
                <a16:creationId xmlns:a16="http://schemas.microsoft.com/office/drawing/2014/main" id="{0537EDF1-B17D-4556-843A-1742B0F0BBC6}"/>
              </a:ext>
            </a:extLst>
          </p:cNvPr>
          <p:cNvSpPr txBox="1"/>
          <p:nvPr/>
        </p:nvSpPr>
        <p:spPr>
          <a:xfrm>
            <a:off x="834886" y="2591463"/>
            <a:ext cx="2544418" cy="1675074"/>
          </a:xfrm>
          <a:prstGeom prst="rect">
            <a:avLst/>
          </a:prstGeom>
          <a:noFill/>
        </p:spPr>
        <p:txBody>
          <a:bodyPr wrap="square" rtlCol="0">
            <a:spAutoFit/>
          </a:bodyPr>
          <a:lstStyle/>
          <a:p>
            <a:pPr>
              <a:lnSpc>
                <a:spcPct val="200000"/>
              </a:lnSpc>
            </a:pPr>
            <a:r>
              <a:rPr lang="en-ZA" dirty="0">
                <a:solidFill>
                  <a:schemeClr val="tx1">
                    <a:lumMod val="50000"/>
                  </a:schemeClr>
                </a:solidFill>
              </a:rPr>
              <a:t>Meet the Team</a:t>
            </a:r>
          </a:p>
          <a:p>
            <a:pPr>
              <a:lnSpc>
                <a:spcPct val="200000"/>
              </a:lnSpc>
            </a:pPr>
            <a:r>
              <a:rPr lang="en-ZA" dirty="0">
                <a:solidFill>
                  <a:schemeClr val="tx1">
                    <a:lumMod val="50000"/>
                  </a:schemeClr>
                </a:solidFill>
              </a:rPr>
              <a:t>Project Overview</a:t>
            </a:r>
          </a:p>
          <a:p>
            <a:pPr>
              <a:lnSpc>
                <a:spcPct val="200000"/>
              </a:lnSpc>
            </a:pPr>
            <a:r>
              <a:rPr lang="en-ZA" dirty="0"/>
              <a:t>Technology Overview</a:t>
            </a:r>
          </a:p>
        </p:txBody>
      </p:sp>
      <p:sp>
        <p:nvSpPr>
          <p:cNvPr id="8" name="Arc 7">
            <a:extLst>
              <a:ext uri="{FF2B5EF4-FFF2-40B4-BE49-F238E27FC236}">
                <a16:creationId xmlns:a16="http://schemas.microsoft.com/office/drawing/2014/main" id="{BBD58F51-D470-4DD4-8E01-DEDD761A8319}"/>
              </a:ext>
            </a:extLst>
          </p:cNvPr>
          <p:cNvSpPr/>
          <p:nvPr/>
        </p:nvSpPr>
        <p:spPr>
          <a:xfrm>
            <a:off x="348343" y="-116115"/>
            <a:ext cx="2813247" cy="7308000"/>
          </a:xfrm>
          <a:prstGeom prst="arc">
            <a:avLst>
              <a:gd name="adj1" fmla="val 16497057"/>
              <a:gd name="adj2" fmla="val 4849758"/>
            </a:avLst>
          </a:prstGeom>
          <a:ln w="76200">
            <a:solidFill>
              <a:schemeClr val="bg2">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ZA">
              <a:ln w="57150">
                <a:solidFill>
                  <a:schemeClr val="tx1"/>
                </a:solidFill>
              </a:ln>
            </a:endParaRPr>
          </a:p>
        </p:txBody>
      </p:sp>
      <p:pic>
        <p:nvPicPr>
          <p:cNvPr id="9" name="Picture 8">
            <a:extLst>
              <a:ext uri="{FF2B5EF4-FFF2-40B4-BE49-F238E27FC236}">
                <a16:creationId xmlns:a16="http://schemas.microsoft.com/office/drawing/2014/main" id="{3B182181-B413-4D88-BC9E-9B736A62D0F9}"/>
              </a:ext>
            </a:extLst>
          </p:cNvPr>
          <p:cNvPicPr>
            <a:picLocks noChangeAspect="1"/>
          </p:cNvPicPr>
          <p:nvPr/>
        </p:nvPicPr>
        <p:blipFill rotWithShape="1">
          <a:blip r:embed="rId4"/>
          <a:srcRect l="10250" t="17333" r="10250" b="16381"/>
          <a:stretch/>
        </p:blipFill>
        <p:spPr>
          <a:xfrm>
            <a:off x="9988411" y="510948"/>
            <a:ext cx="1514476" cy="1262743"/>
          </a:xfrm>
          <a:prstGeom prst="rect">
            <a:avLst/>
          </a:prstGeom>
        </p:spPr>
      </p:pic>
    </p:spTree>
    <p:extLst>
      <p:ext uri="{BB962C8B-B14F-4D97-AF65-F5344CB8AC3E}">
        <p14:creationId xmlns:p14="http://schemas.microsoft.com/office/powerpoint/2010/main" val="16229830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416</TotalTime>
  <Words>444</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Tw Cen MT</vt:lpstr>
      <vt:lpstr>Circuit</vt:lpstr>
      <vt:lpstr>Team Singularity  A-recognition Project</vt:lpstr>
      <vt:lpstr>Meet the team</vt:lpstr>
      <vt:lpstr>PowerPoint Presentation</vt:lpstr>
      <vt:lpstr>PowerPoint Presentation</vt:lpstr>
      <vt:lpstr>PowerPoint Presentation</vt:lpstr>
      <vt:lpstr>PowerPoint Presentation</vt:lpstr>
      <vt:lpstr>PowerPoint Presentation</vt:lpstr>
      <vt:lpstr>Project Overview</vt:lpstr>
      <vt:lpstr>Technology Overview</vt:lpstr>
      <vt:lpstr>LIVE 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Singularity A-recognition</dc:title>
  <dc:creator>Claudio</dc:creator>
  <cp:lastModifiedBy>Claudio</cp:lastModifiedBy>
  <cp:revision>10</cp:revision>
  <dcterms:created xsi:type="dcterms:W3CDTF">2019-05-02T14:16:45Z</dcterms:created>
  <dcterms:modified xsi:type="dcterms:W3CDTF">2019-05-03T10:19:13Z</dcterms:modified>
</cp:coreProperties>
</file>