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120" autoAdjust="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A20F8-9F51-4CEA-8976-8DEA29B1C5D4}" type="doc">
      <dgm:prSet loTypeId="urn:microsoft.com/office/officeart/2005/8/layout/cycle3" loCatId="cycle" qsTypeId="urn:microsoft.com/office/officeart/2005/8/quickstyle/3d1" qsCatId="3D" csTypeId="urn:microsoft.com/office/officeart/2005/8/colors/accent0_1" csCatId="mainScheme" phldr="1"/>
      <dgm:spPr/>
    </dgm:pt>
    <dgm:pt modelId="{79947F23-7B18-4781-9EB2-F9FD497F3BE6}">
      <dgm:prSet phldrT="[Text]"/>
      <dgm:spPr>
        <a:solidFill>
          <a:srgbClr val="C00000"/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Client requests back-end.</a:t>
          </a:r>
          <a:endParaRPr lang="en-ZA" b="1" dirty="0">
            <a:solidFill>
              <a:schemeClr val="bg1"/>
            </a:solidFill>
          </a:endParaRPr>
        </a:p>
      </dgm:t>
    </dgm:pt>
    <dgm:pt modelId="{930BC440-40A7-414B-9CC0-46478E69F7B5}" type="parTrans" cxnId="{C49DDB3E-4C6D-4737-97D5-B1DE25670533}">
      <dgm:prSet/>
      <dgm:spPr/>
      <dgm:t>
        <a:bodyPr/>
        <a:lstStyle/>
        <a:p>
          <a:endParaRPr lang="en-ZA"/>
        </a:p>
      </dgm:t>
    </dgm:pt>
    <dgm:pt modelId="{4DD08D2C-EBDD-4038-9D7C-C69B600A4265}" type="sibTrans" cxnId="{C49DDB3E-4C6D-4737-97D5-B1DE25670533}">
      <dgm:prSet/>
      <dgm:spPr/>
      <dgm:t>
        <a:bodyPr/>
        <a:lstStyle/>
        <a:p>
          <a:endParaRPr lang="en-ZA"/>
        </a:p>
      </dgm:t>
    </dgm:pt>
    <dgm:pt modelId="{800F8346-DF43-49A0-9F31-41E1754F4D8D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err="1">
              <a:solidFill>
                <a:schemeClr val="bg1"/>
              </a:solidFill>
            </a:rPr>
            <a:t>Defendr</a:t>
          </a:r>
          <a:r>
            <a:rPr lang="en-US" b="1" dirty="0">
              <a:solidFill>
                <a:schemeClr val="bg1"/>
              </a:solidFill>
            </a:rPr>
            <a:t> inspects packets.</a:t>
          </a:r>
          <a:endParaRPr lang="en-ZA" b="1" dirty="0">
            <a:solidFill>
              <a:schemeClr val="bg1"/>
            </a:solidFill>
          </a:endParaRPr>
        </a:p>
      </dgm:t>
    </dgm:pt>
    <dgm:pt modelId="{B75388DB-B056-48A7-955B-CA336A8E0BE2}" type="parTrans" cxnId="{F14A8F22-0C2B-4DA7-8567-E1A6AD60C31B}">
      <dgm:prSet/>
      <dgm:spPr/>
      <dgm:t>
        <a:bodyPr/>
        <a:lstStyle/>
        <a:p>
          <a:endParaRPr lang="en-ZA"/>
        </a:p>
      </dgm:t>
    </dgm:pt>
    <dgm:pt modelId="{3301C063-8642-43FA-BE94-F8533A3888A3}" type="sibTrans" cxnId="{F14A8F22-0C2B-4DA7-8567-E1A6AD60C31B}">
      <dgm:prSet/>
      <dgm:spPr/>
      <dgm:t>
        <a:bodyPr/>
        <a:lstStyle/>
        <a:p>
          <a:endParaRPr lang="en-ZA"/>
        </a:p>
      </dgm:t>
    </dgm:pt>
    <dgm:pt modelId="{3600C3BE-529D-4B76-8A93-D5ABD85389B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Drop unwanted packets.</a:t>
          </a:r>
          <a:endParaRPr lang="en-ZA" b="1" dirty="0">
            <a:solidFill>
              <a:schemeClr val="bg1"/>
            </a:solidFill>
          </a:endParaRPr>
        </a:p>
      </dgm:t>
    </dgm:pt>
    <dgm:pt modelId="{22B781E9-551F-4B68-9352-266F6DA45DA5}" type="parTrans" cxnId="{FF8BA072-FBEC-4F36-BA39-3E31832EAF90}">
      <dgm:prSet/>
      <dgm:spPr/>
      <dgm:t>
        <a:bodyPr/>
        <a:lstStyle/>
        <a:p>
          <a:endParaRPr lang="en-ZA"/>
        </a:p>
      </dgm:t>
    </dgm:pt>
    <dgm:pt modelId="{C4FD666B-3AF4-4E23-B792-DF52501F61E5}" type="sibTrans" cxnId="{FF8BA072-FBEC-4F36-BA39-3E31832EAF90}">
      <dgm:prSet/>
      <dgm:spPr/>
      <dgm:t>
        <a:bodyPr/>
        <a:lstStyle/>
        <a:p>
          <a:endParaRPr lang="en-ZA"/>
        </a:p>
      </dgm:t>
    </dgm:pt>
    <dgm:pt modelId="{C6CEE08B-8859-4A57-AC5C-F895D4CFFFB3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Log traffic data.</a:t>
          </a:r>
          <a:endParaRPr lang="en-ZA" b="1" dirty="0">
            <a:solidFill>
              <a:schemeClr val="bg1"/>
            </a:solidFill>
          </a:endParaRPr>
        </a:p>
      </dgm:t>
    </dgm:pt>
    <dgm:pt modelId="{AD0877BD-01A1-4A99-BAF2-8930084976CD}" type="parTrans" cxnId="{0FB9D8DB-48A8-4587-8DFB-2DFF0856FEBF}">
      <dgm:prSet/>
      <dgm:spPr/>
      <dgm:t>
        <a:bodyPr/>
        <a:lstStyle/>
        <a:p>
          <a:endParaRPr lang="en-ZA"/>
        </a:p>
      </dgm:t>
    </dgm:pt>
    <dgm:pt modelId="{E1AA14CA-AE21-4574-B861-3407F86853D5}" type="sibTrans" cxnId="{0FB9D8DB-48A8-4587-8DFB-2DFF0856FEBF}">
      <dgm:prSet/>
      <dgm:spPr/>
      <dgm:t>
        <a:bodyPr/>
        <a:lstStyle/>
        <a:p>
          <a:endParaRPr lang="en-ZA"/>
        </a:p>
      </dgm:t>
    </dgm:pt>
    <dgm:pt modelId="{85CF54A9-1C2F-4B10-B9A3-7BDFEC358BDD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Assign packet to available back-end</a:t>
          </a:r>
          <a:endParaRPr lang="en-ZA" b="1" dirty="0">
            <a:solidFill>
              <a:schemeClr val="bg1"/>
            </a:solidFill>
          </a:endParaRPr>
        </a:p>
      </dgm:t>
    </dgm:pt>
    <dgm:pt modelId="{A889465C-1679-4572-A43F-A4AD766184EA}" type="parTrans" cxnId="{54C33DB5-C796-4E8E-9B44-03BC7A05C896}">
      <dgm:prSet/>
      <dgm:spPr/>
      <dgm:t>
        <a:bodyPr/>
        <a:lstStyle/>
        <a:p>
          <a:endParaRPr lang="en-ZA"/>
        </a:p>
      </dgm:t>
    </dgm:pt>
    <dgm:pt modelId="{F9D7CBF8-67C1-40D6-A2E1-662F5B8DCF6F}" type="sibTrans" cxnId="{54C33DB5-C796-4E8E-9B44-03BC7A05C896}">
      <dgm:prSet/>
      <dgm:spPr/>
      <dgm:t>
        <a:bodyPr/>
        <a:lstStyle/>
        <a:p>
          <a:endParaRPr lang="en-ZA"/>
        </a:p>
      </dgm:t>
    </dgm:pt>
    <dgm:pt modelId="{874DFDCB-10C0-4A12-8E0C-031AB999C637}">
      <dgm:prSet phldrT="[Text]"/>
      <dgm:spPr>
        <a:solidFill>
          <a:srgbClr val="00B0F0"/>
        </a:solidFill>
      </dgm:spPr>
      <dgm:t>
        <a:bodyPr/>
        <a:lstStyle/>
        <a:p>
          <a:r>
            <a:rPr lang="en-ZA" b="1" dirty="0">
              <a:solidFill>
                <a:schemeClr val="bg1"/>
              </a:solidFill>
            </a:rPr>
            <a:t>Direct Server Return (DSR) to client</a:t>
          </a:r>
        </a:p>
      </dgm:t>
    </dgm:pt>
    <dgm:pt modelId="{D3AE5B4A-12F5-4123-B79D-2EAE53A43F6D}" type="parTrans" cxnId="{B0EC67A5-A462-4ADA-B06E-0D9FC0A9A65D}">
      <dgm:prSet/>
      <dgm:spPr/>
      <dgm:t>
        <a:bodyPr/>
        <a:lstStyle/>
        <a:p>
          <a:endParaRPr lang="en-ZA"/>
        </a:p>
      </dgm:t>
    </dgm:pt>
    <dgm:pt modelId="{8D1FEA3A-DC36-4240-81C9-11AF87C9B4A0}" type="sibTrans" cxnId="{B0EC67A5-A462-4ADA-B06E-0D9FC0A9A65D}">
      <dgm:prSet/>
      <dgm:spPr/>
      <dgm:t>
        <a:bodyPr/>
        <a:lstStyle/>
        <a:p>
          <a:endParaRPr lang="en-ZA"/>
        </a:p>
      </dgm:t>
    </dgm:pt>
    <dgm:pt modelId="{324DB636-5E87-487A-9309-7FA436E2A9E2}" type="pres">
      <dgm:prSet presAssocID="{232A20F8-9F51-4CEA-8976-8DEA29B1C5D4}" presName="Name0" presStyleCnt="0">
        <dgm:presLayoutVars>
          <dgm:dir/>
          <dgm:resizeHandles val="exact"/>
        </dgm:presLayoutVars>
      </dgm:prSet>
      <dgm:spPr/>
    </dgm:pt>
    <dgm:pt modelId="{A85502EC-079B-45D7-816E-EF8AB3FA2FB5}" type="pres">
      <dgm:prSet presAssocID="{232A20F8-9F51-4CEA-8976-8DEA29B1C5D4}" presName="cycle" presStyleCnt="0"/>
      <dgm:spPr/>
    </dgm:pt>
    <dgm:pt modelId="{F4BDB45E-21E5-44C7-9C8F-AA4AC6848E6E}" type="pres">
      <dgm:prSet presAssocID="{79947F23-7B18-4781-9EB2-F9FD497F3BE6}" presName="nodeFirstNode" presStyleLbl="node1" presStyleIdx="0" presStyleCnt="6">
        <dgm:presLayoutVars>
          <dgm:bulletEnabled val="1"/>
        </dgm:presLayoutVars>
      </dgm:prSet>
      <dgm:spPr/>
    </dgm:pt>
    <dgm:pt modelId="{762A5127-D0E9-45AE-95F8-617126D75630}" type="pres">
      <dgm:prSet presAssocID="{4DD08D2C-EBDD-4038-9D7C-C69B600A4265}" presName="sibTransFirstNode" presStyleLbl="bgShp" presStyleIdx="0" presStyleCnt="1"/>
      <dgm:spPr/>
    </dgm:pt>
    <dgm:pt modelId="{2DAE56BB-CBD7-4082-9059-EF49FA4E91B7}" type="pres">
      <dgm:prSet presAssocID="{800F8346-DF43-49A0-9F31-41E1754F4D8D}" presName="nodeFollowingNodes" presStyleLbl="node1" presStyleIdx="1" presStyleCnt="6">
        <dgm:presLayoutVars>
          <dgm:bulletEnabled val="1"/>
        </dgm:presLayoutVars>
      </dgm:prSet>
      <dgm:spPr/>
    </dgm:pt>
    <dgm:pt modelId="{95098655-E3B1-44E3-BF90-1A56EF1AC6D4}" type="pres">
      <dgm:prSet presAssocID="{3600C3BE-529D-4B76-8A93-D5ABD85389B3}" presName="nodeFollowingNodes" presStyleLbl="node1" presStyleIdx="2" presStyleCnt="6" custRadScaleRad="103089" custRadScaleInc="-14447">
        <dgm:presLayoutVars>
          <dgm:bulletEnabled val="1"/>
        </dgm:presLayoutVars>
      </dgm:prSet>
      <dgm:spPr/>
    </dgm:pt>
    <dgm:pt modelId="{2D30C55F-E244-4091-83DB-088255B2489F}" type="pres">
      <dgm:prSet presAssocID="{C6CEE08B-8859-4A57-AC5C-F895D4CFFFB3}" presName="nodeFollowingNodes" presStyleLbl="node1" presStyleIdx="3" presStyleCnt="6">
        <dgm:presLayoutVars>
          <dgm:bulletEnabled val="1"/>
        </dgm:presLayoutVars>
      </dgm:prSet>
      <dgm:spPr/>
    </dgm:pt>
    <dgm:pt modelId="{8665BA0C-1200-4266-80E9-FC4FE020A1C1}" type="pres">
      <dgm:prSet presAssocID="{85CF54A9-1C2F-4B10-B9A3-7BDFEC358BDD}" presName="nodeFollowingNodes" presStyleLbl="node1" presStyleIdx="4" presStyleCnt="6" custRadScaleRad="111171" custRadScaleInc="15811">
        <dgm:presLayoutVars>
          <dgm:bulletEnabled val="1"/>
        </dgm:presLayoutVars>
      </dgm:prSet>
      <dgm:spPr/>
    </dgm:pt>
    <dgm:pt modelId="{34BA1079-9FDF-422D-89F7-86B3CCB39B0A}" type="pres">
      <dgm:prSet presAssocID="{874DFDCB-10C0-4A12-8E0C-031AB999C637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A91B7F0A-7099-492E-8D8B-801C3AE53D3C}" type="presOf" srcId="{874DFDCB-10C0-4A12-8E0C-031AB999C637}" destId="{34BA1079-9FDF-422D-89F7-86B3CCB39B0A}" srcOrd="0" destOrd="0" presId="urn:microsoft.com/office/officeart/2005/8/layout/cycle3"/>
    <dgm:cxn modelId="{F14A8F22-0C2B-4DA7-8567-E1A6AD60C31B}" srcId="{232A20F8-9F51-4CEA-8976-8DEA29B1C5D4}" destId="{800F8346-DF43-49A0-9F31-41E1754F4D8D}" srcOrd="1" destOrd="0" parTransId="{B75388DB-B056-48A7-955B-CA336A8E0BE2}" sibTransId="{3301C063-8642-43FA-BE94-F8533A3888A3}"/>
    <dgm:cxn modelId="{C193182A-4C6C-4E35-88EA-87353C29D0DC}" type="presOf" srcId="{79947F23-7B18-4781-9EB2-F9FD497F3BE6}" destId="{F4BDB45E-21E5-44C7-9C8F-AA4AC6848E6E}" srcOrd="0" destOrd="0" presId="urn:microsoft.com/office/officeart/2005/8/layout/cycle3"/>
    <dgm:cxn modelId="{C49DDB3E-4C6D-4737-97D5-B1DE25670533}" srcId="{232A20F8-9F51-4CEA-8976-8DEA29B1C5D4}" destId="{79947F23-7B18-4781-9EB2-F9FD497F3BE6}" srcOrd="0" destOrd="0" parTransId="{930BC440-40A7-414B-9CC0-46478E69F7B5}" sibTransId="{4DD08D2C-EBDD-4038-9D7C-C69B600A4265}"/>
    <dgm:cxn modelId="{58532252-3365-4E17-842A-934E76AB1CFB}" type="presOf" srcId="{232A20F8-9F51-4CEA-8976-8DEA29B1C5D4}" destId="{324DB636-5E87-487A-9309-7FA436E2A9E2}" srcOrd="0" destOrd="0" presId="urn:microsoft.com/office/officeart/2005/8/layout/cycle3"/>
    <dgm:cxn modelId="{FF8BA072-FBEC-4F36-BA39-3E31832EAF90}" srcId="{232A20F8-9F51-4CEA-8976-8DEA29B1C5D4}" destId="{3600C3BE-529D-4B76-8A93-D5ABD85389B3}" srcOrd="2" destOrd="0" parTransId="{22B781E9-551F-4B68-9352-266F6DA45DA5}" sibTransId="{C4FD666B-3AF4-4E23-B792-DF52501F61E5}"/>
    <dgm:cxn modelId="{84D9D858-40C9-472C-9CA7-B8179DBA010A}" type="presOf" srcId="{85CF54A9-1C2F-4B10-B9A3-7BDFEC358BDD}" destId="{8665BA0C-1200-4266-80E9-FC4FE020A1C1}" srcOrd="0" destOrd="0" presId="urn:microsoft.com/office/officeart/2005/8/layout/cycle3"/>
    <dgm:cxn modelId="{04B05B7A-2B48-470A-A44B-8476980D23EA}" type="presOf" srcId="{4DD08D2C-EBDD-4038-9D7C-C69B600A4265}" destId="{762A5127-D0E9-45AE-95F8-617126D75630}" srcOrd="0" destOrd="0" presId="urn:microsoft.com/office/officeart/2005/8/layout/cycle3"/>
    <dgm:cxn modelId="{1BB9EA94-8F05-48B7-BAB5-F8F94D485872}" type="presOf" srcId="{800F8346-DF43-49A0-9F31-41E1754F4D8D}" destId="{2DAE56BB-CBD7-4082-9059-EF49FA4E91B7}" srcOrd="0" destOrd="0" presId="urn:microsoft.com/office/officeart/2005/8/layout/cycle3"/>
    <dgm:cxn modelId="{6FB10EA3-F995-453D-909A-91A9F194E60F}" type="presOf" srcId="{C6CEE08B-8859-4A57-AC5C-F895D4CFFFB3}" destId="{2D30C55F-E244-4091-83DB-088255B2489F}" srcOrd="0" destOrd="0" presId="urn:microsoft.com/office/officeart/2005/8/layout/cycle3"/>
    <dgm:cxn modelId="{B0EC67A5-A462-4ADA-B06E-0D9FC0A9A65D}" srcId="{232A20F8-9F51-4CEA-8976-8DEA29B1C5D4}" destId="{874DFDCB-10C0-4A12-8E0C-031AB999C637}" srcOrd="5" destOrd="0" parTransId="{D3AE5B4A-12F5-4123-B79D-2EAE53A43F6D}" sibTransId="{8D1FEA3A-DC36-4240-81C9-11AF87C9B4A0}"/>
    <dgm:cxn modelId="{54C33DB5-C796-4E8E-9B44-03BC7A05C896}" srcId="{232A20F8-9F51-4CEA-8976-8DEA29B1C5D4}" destId="{85CF54A9-1C2F-4B10-B9A3-7BDFEC358BDD}" srcOrd="4" destOrd="0" parTransId="{A889465C-1679-4572-A43F-A4AD766184EA}" sibTransId="{F9D7CBF8-67C1-40D6-A2E1-662F5B8DCF6F}"/>
    <dgm:cxn modelId="{0FB9D8DB-48A8-4587-8DFB-2DFF0856FEBF}" srcId="{232A20F8-9F51-4CEA-8976-8DEA29B1C5D4}" destId="{C6CEE08B-8859-4A57-AC5C-F895D4CFFFB3}" srcOrd="3" destOrd="0" parTransId="{AD0877BD-01A1-4A99-BAF2-8930084976CD}" sibTransId="{E1AA14CA-AE21-4574-B861-3407F86853D5}"/>
    <dgm:cxn modelId="{F62F23DE-0C13-40A2-A379-370D3B452287}" type="presOf" srcId="{3600C3BE-529D-4B76-8A93-D5ABD85389B3}" destId="{95098655-E3B1-44E3-BF90-1A56EF1AC6D4}" srcOrd="0" destOrd="0" presId="urn:microsoft.com/office/officeart/2005/8/layout/cycle3"/>
    <dgm:cxn modelId="{655183DD-3ECC-42B5-979A-F67D9A46A05A}" type="presParOf" srcId="{324DB636-5E87-487A-9309-7FA436E2A9E2}" destId="{A85502EC-079B-45D7-816E-EF8AB3FA2FB5}" srcOrd="0" destOrd="0" presId="urn:microsoft.com/office/officeart/2005/8/layout/cycle3"/>
    <dgm:cxn modelId="{70052563-02C0-4B1F-B804-A34E51712B4F}" type="presParOf" srcId="{A85502EC-079B-45D7-816E-EF8AB3FA2FB5}" destId="{F4BDB45E-21E5-44C7-9C8F-AA4AC6848E6E}" srcOrd="0" destOrd="0" presId="urn:microsoft.com/office/officeart/2005/8/layout/cycle3"/>
    <dgm:cxn modelId="{40AD196C-5DA1-42D3-9884-C453EE63FB90}" type="presParOf" srcId="{A85502EC-079B-45D7-816E-EF8AB3FA2FB5}" destId="{762A5127-D0E9-45AE-95F8-617126D75630}" srcOrd="1" destOrd="0" presId="urn:microsoft.com/office/officeart/2005/8/layout/cycle3"/>
    <dgm:cxn modelId="{EDA66CFE-2C2A-4EE0-A0E0-A8872BA980D3}" type="presParOf" srcId="{A85502EC-079B-45D7-816E-EF8AB3FA2FB5}" destId="{2DAE56BB-CBD7-4082-9059-EF49FA4E91B7}" srcOrd="2" destOrd="0" presId="urn:microsoft.com/office/officeart/2005/8/layout/cycle3"/>
    <dgm:cxn modelId="{F8D82185-2DD4-4A54-A902-206A831432DE}" type="presParOf" srcId="{A85502EC-079B-45D7-816E-EF8AB3FA2FB5}" destId="{95098655-E3B1-44E3-BF90-1A56EF1AC6D4}" srcOrd="3" destOrd="0" presId="urn:microsoft.com/office/officeart/2005/8/layout/cycle3"/>
    <dgm:cxn modelId="{642CB49F-3CD4-4C80-B595-8C1382D8414C}" type="presParOf" srcId="{A85502EC-079B-45D7-816E-EF8AB3FA2FB5}" destId="{2D30C55F-E244-4091-83DB-088255B2489F}" srcOrd="4" destOrd="0" presId="urn:microsoft.com/office/officeart/2005/8/layout/cycle3"/>
    <dgm:cxn modelId="{116B57F3-7CDB-4393-8667-181AFA24BF06}" type="presParOf" srcId="{A85502EC-079B-45D7-816E-EF8AB3FA2FB5}" destId="{8665BA0C-1200-4266-80E9-FC4FE020A1C1}" srcOrd="5" destOrd="0" presId="urn:microsoft.com/office/officeart/2005/8/layout/cycle3"/>
    <dgm:cxn modelId="{0D199223-7709-4C90-BEB0-8018E4FAF841}" type="presParOf" srcId="{A85502EC-079B-45D7-816E-EF8AB3FA2FB5}" destId="{34BA1079-9FDF-422D-89F7-86B3CCB39B0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A5127-D0E9-45AE-95F8-617126D75630}">
      <dsp:nvSpPr>
        <dsp:cNvPr id="0" name=""/>
        <dsp:cNvSpPr/>
      </dsp:nvSpPr>
      <dsp:spPr>
        <a:xfrm>
          <a:off x="1402429" y="-5316"/>
          <a:ext cx="5323141" cy="5323141"/>
        </a:xfrm>
        <a:prstGeom prst="circularArrow">
          <a:avLst>
            <a:gd name="adj1" fmla="val 5274"/>
            <a:gd name="adj2" fmla="val 312630"/>
            <a:gd name="adj3" fmla="val 14227918"/>
            <a:gd name="adj4" fmla="val 17127143"/>
            <a:gd name="adj5" fmla="val 5477"/>
          </a:avLst>
        </a:prstGeom>
        <a:gradFill rotWithShape="0">
          <a:gsLst>
            <a:gs pos="0">
              <a:schemeClr val="dk1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1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4BDB45E-21E5-44C7-9C8F-AA4AC6848E6E}">
      <dsp:nvSpPr>
        <dsp:cNvPr id="0" name=""/>
        <dsp:cNvSpPr/>
      </dsp:nvSpPr>
      <dsp:spPr>
        <a:xfrm>
          <a:off x="3051968" y="1168"/>
          <a:ext cx="2024062" cy="101203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Client requests back-end.</a:t>
          </a:r>
          <a:endParaRPr lang="en-ZA" sz="1800" b="1" kern="1200" dirty="0">
            <a:solidFill>
              <a:schemeClr val="bg1"/>
            </a:solidFill>
          </a:endParaRPr>
        </a:p>
      </dsp:txBody>
      <dsp:txXfrm>
        <a:off x="3101371" y="50571"/>
        <a:ext cx="1925256" cy="913225"/>
      </dsp:txXfrm>
    </dsp:sp>
    <dsp:sp modelId="{2DAE56BB-CBD7-4082-9059-EF49FA4E91B7}">
      <dsp:nvSpPr>
        <dsp:cNvPr id="0" name=""/>
        <dsp:cNvSpPr/>
      </dsp:nvSpPr>
      <dsp:spPr>
        <a:xfrm>
          <a:off x="4922141" y="1080913"/>
          <a:ext cx="2024062" cy="1012031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bg1"/>
              </a:solidFill>
            </a:rPr>
            <a:t>Defendr</a:t>
          </a:r>
          <a:r>
            <a:rPr lang="en-US" sz="1800" b="1" kern="1200" dirty="0">
              <a:solidFill>
                <a:schemeClr val="bg1"/>
              </a:solidFill>
            </a:rPr>
            <a:t> inspects packets.</a:t>
          </a:r>
          <a:endParaRPr lang="en-ZA" sz="1800" b="1" kern="1200" dirty="0">
            <a:solidFill>
              <a:schemeClr val="bg1"/>
            </a:solidFill>
          </a:endParaRPr>
        </a:p>
      </dsp:txBody>
      <dsp:txXfrm>
        <a:off x="4971544" y="1130316"/>
        <a:ext cx="1925256" cy="913225"/>
      </dsp:txXfrm>
    </dsp:sp>
    <dsp:sp modelId="{95098655-E3B1-44E3-BF90-1A56EF1AC6D4}">
      <dsp:nvSpPr>
        <dsp:cNvPr id="0" name=""/>
        <dsp:cNvSpPr/>
      </dsp:nvSpPr>
      <dsp:spPr>
        <a:xfrm>
          <a:off x="5107661" y="3015102"/>
          <a:ext cx="2024062" cy="1012031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Drop unwanted packets.</a:t>
          </a:r>
          <a:endParaRPr lang="en-ZA" sz="1800" b="1" kern="1200" dirty="0">
            <a:solidFill>
              <a:schemeClr val="bg1"/>
            </a:solidFill>
          </a:endParaRPr>
        </a:p>
      </dsp:txBody>
      <dsp:txXfrm>
        <a:off x="5157064" y="3064505"/>
        <a:ext cx="1925256" cy="913225"/>
      </dsp:txXfrm>
    </dsp:sp>
    <dsp:sp modelId="{2D30C55F-E244-4091-83DB-088255B2489F}">
      <dsp:nvSpPr>
        <dsp:cNvPr id="0" name=""/>
        <dsp:cNvSpPr/>
      </dsp:nvSpPr>
      <dsp:spPr>
        <a:xfrm>
          <a:off x="3051968" y="4320147"/>
          <a:ext cx="2024062" cy="1012031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Log traffic data.</a:t>
          </a:r>
          <a:endParaRPr lang="en-ZA" sz="1800" b="1" kern="1200" dirty="0">
            <a:solidFill>
              <a:schemeClr val="bg1"/>
            </a:solidFill>
          </a:endParaRPr>
        </a:p>
      </dsp:txBody>
      <dsp:txXfrm>
        <a:off x="3101371" y="4369550"/>
        <a:ext cx="1925256" cy="913225"/>
      </dsp:txXfrm>
    </dsp:sp>
    <dsp:sp modelId="{8665BA0C-1200-4266-80E9-FC4FE020A1C1}">
      <dsp:nvSpPr>
        <dsp:cNvPr id="0" name=""/>
        <dsp:cNvSpPr/>
      </dsp:nvSpPr>
      <dsp:spPr>
        <a:xfrm>
          <a:off x="823998" y="3054879"/>
          <a:ext cx="2024062" cy="1012031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Assign packet to available back-end</a:t>
          </a:r>
          <a:endParaRPr lang="en-ZA" sz="1800" b="1" kern="1200" dirty="0">
            <a:solidFill>
              <a:schemeClr val="bg1"/>
            </a:solidFill>
          </a:endParaRPr>
        </a:p>
      </dsp:txBody>
      <dsp:txXfrm>
        <a:off x="873401" y="3104282"/>
        <a:ext cx="1925256" cy="913225"/>
      </dsp:txXfrm>
    </dsp:sp>
    <dsp:sp modelId="{34BA1079-9FDF-422D-89F7-86B3CCB39B0A}">
      <dsp:nvSpPr>
        <dsp:cNvPr id="0" name=""/>
        <dsp:cNvSpPr/>
      </dsp:nvSpPr>
      <dsp:spPr>
        <a:xfrm>
          <a:off x="1181796" y="1080913"/>
          <a:ext cx="2024062" cy="1012031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>
              <a:solidFill>
                <a:schemeClr val="bg1"/>
              </a:solidFill>
            </a:rPr>
            <a:t>Direct Server Return (DSR) to client</a:t>
          </a:r>
        </a:p>
      </dsp:txBody>
      <dsp:txXfrm>
        <a:off x="1231199" y="1130316"/>
        <a:ext cx="1925256" cy="913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2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32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75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0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8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7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C8C2-31CE-435F-A416-A5DD09A07E33}" type="datetimeFigureOut">
              <a:rPr lang="en-ZA" smtClean="0"/>
              <a:t>2019/10/06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0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knites.co.za/" TargetMode="External"/><Relationship Id="rId2" Type="http://schemas.openxmlformats.org/officeDocument/2006/relationships/hyperlink" Target="mailto:info@darknites.co.z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mailto:u17094446@tuks.co.za" TargetMode="External"/><Relationship Id="rId7" Type="http://schemas.openxmlformats.org/officeDocument/2006/relationships/image" Target="../media/image2.jpeg"/><Relationship Id="rId2" Type="http://schemas.openxmlformats.org/officeDocument/2006/relationships/hyperlink" Target="mailto:u14016304@tuks.co.z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ristoOpperman0@gmail.com" TargetMode="External"/><Relationship Id="rId11" Type="http://schemas.openxmlformats.org/officeDocument/2006/relationships/image" Target="../media/image6.jpeg"/><Relationship Id="rId5" Type="http://schemas.openxmlformats.org/officeDocument/2006/relationships/hyperlink" Target="mailto:u15034993@tuks.co.za" TargetMode="External"/><Relationship Id="rId10" Type="http://schemas.openxmlformats.org/officeDocument/2006/relationships/image" Target="../media/image5.jpeg"/><Relationship Id="rId4" Type="http://schemas.openxmlformats.org/officeDocument/2006/relationships/hyperlink" Target="mailto:u15019854@tuks.co.za" TargetMode="Externa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A312D-3828-4024-9CA0-545EE469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914769"/>
            <a:ext cx="8131550" cy="14966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Defendr</a:t>
            </a:r>
            <a:endParaRPr lang="en-Z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3EA1-3526-455A-926A-3FC10C21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293" y="3296441"/>
            <a:ext cx="1656138" cy="376597"/>
          </a:xfrm>
        </p:spPr>
        <p:txBody>
          <a:bodyPr>
            <a:normAutofit/>
          </a:bodyPr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46" y="5859025"/>
            <a:ext cx="1943421" cy="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1" y="898770"/>
            <a:ext cx="8915399" cy="3819003"/>
          </a:xfrm>
        </p:spPr>
        <p:txBody>
          <a:bodyPr>
            <a:normAutofit fontScale="90000"/>
          </a:bodyPr>
          <a:lstStyle/>
          <a:p>
            <a:pPr algn="ctr"/>
            <a:r>
              <a:rPr lang="en-ZA" b="1" dirty="0"/>
              <a:t>For further information please contact the developers of </a:t>
            </a:r>
            <a:r>
              <a:rPr lang="en-ZA" b="1" dirty="0" err="1"/>
              <a:t>Defendr</a:t>
            </a:r>
            <a:r>
              <a:rPr lang="en-ZA" b="1" dirty="0"/>
              <a:t> at: </a:t>
            </a:r>
            <a:r>
              <a:rPr lang="en-ZA" i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info@darknites.co.za</a:t>
            </a:r>
            <a:br>
              <a:rPr lang="en-ZA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ZA" i="1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br>
              <a:rPr lang="en-ZA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ZA" i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www.darknites.co.za</a:t>
            </a:r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8038" y="4569489"/>
            <a:ext cx="61959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0150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586" y="624110"/>
            <a:ext cx="8911687" cy="1280890"/>
          </a:xfrm>
        </p:spPr>
        <p:txBody>
          <a:bodyPr/>
          <a:lstStyle/>
          <a:p>
            <a:r>
              <a:rPr lang="en-US" b="1" dirty="0"/>
              <a:t>The Team: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138" y="1569650"/>
            <a:ext cx="8776677" cy="2892928"/>
          </a:xfrm>
        </p:spPr>
        <p:txBody>
          <a:bodyPr>
            <a:noAutofit/>
          </a:bodyPr>
          <a:lstStyle/>
          <a:p>
            <a:r>
              <a:rPr lang="en-ZA" sz="2200" dirty="0"/>
              <a:t>R (</a:t>
            </a:r>
            <a:r>
              <a:rPr lang="en-ZA" sz="2200" dirty="0" err="1"/>
              <a:t>Ruslynn</a:t>
            </a:r>
            <a:r>
              <a:rPr lang="en-ZA" sz="2200" dirty="0"/>
              <a:t>) </a:t>
            </a:r>
            <a:r>
              <a:rPr lang="en-ZA" sz="2200" dirty="0" err="1"/>
              <a:t>Appana</a:t>
            </a:r>
            <a:r>
              <a:rPr lang="en-ZA" sz="2200" dirty="0"/>
              <a:t>- </a:t>
            </a:r>
            <a:r>
              <a:rPr lang="en-ZA" sz="2200" i="1" dirty="0">
                <a:hlinkClick r:id="rId2"/>
              </a:rPr>
              <a:t>u14016304@tuks.co.za</a:t>
            </a:r>
            <a:endParaRPr lang="en-ZA" sz="2200" dirty="0"/>
          </a:p>
          <a:p>
            <a:r>
              <a:rPr lang="en-ZA" sz="2200" dirty="0"/>
              <a:t>J (</a:t>
            </a:r>
            <a:r>
              <a:rPr lang="en-ZA" sz="2200" dirty="0" err="1"/>
              <a:t>Jeandre</a:t>
            </a:r>
            <a:r>
              <a:rPr lang="en-ZA" sz="2200" dirty="0"/>
              <a:t>) Botha - </a:t>
            </a:r>
            <a:r>
              <a:rPr lang="en-ZA" sz="2200" i="1" dirty="0">
                <a:hlinkClick r:id="rId3"/>
              </a:rPr>
              <a:t>u17094446@tuks.co.za</a:t>
            </a:r>
            <a:endParaRPr lang="en-ZA" sz="22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ZA" sz="2200" dirty="0"/>
              <a:t>MI (</a:t>
            </a:r>
            <a:r>
              <a:rPr lang="en-ZA" sz="2200" dirty="0" err="1"/>
              <a:t>Muhammed</a:t>
            </a:r>
            <a:r>
              <a:rPr lang="en-ZA" sz="2200" dirty="0"/>
              <a:t>) </a:t>
            </a:r>
            <a:r>
              <a:rPr lang="en-ZA" sz="2200" dirty="0" err="1"/>
              <a:t>Carrim</a:t>
            </a:r>
            <a:r>
              <a:rPr lang="en-ZA" sz="2200" dirty="0"/>
              <a:t>- </a:t>
            </a:r>
            <a:r>
              <a:rPr lang="en-ZA" sz="2200" i="1" dirty="0">
                <a:hlinkClick r:id="rId4"/>
              </a:rPr>
              <a:t>u15019854@tuks.co.za</a:t>
            </a:r>
            <a:endParaRPr lang="en-ZA" sz="2200" i="1" dirty="0"/>
          </a:p>
          <a:p>
            <a:r>
              <a:rPr lang="en-ZA" sz="2200" dirty="0"/>
              <a:t>SNL (Sisa) Khoza- </a:t>
            </a:r>
            <a:r>
              <a:rPr lang="en-ZA" sz="2200" i="1" dirty="0">
                <a:hlinkClick r:id="rId5"/>
              </a:rPr>
              <a:t>u15034993@tuks.co.za</a:t>
            </a:r>
            <a:endParaRPr lang="en-ZA" sz="2200" i="1" dirty="0"/>
          </a:p>
          <a:p>
            <a:r>
              <a:rPr lang="en-ZA" sz="2200" dirty="0"/>
              <a:t>CP(Christiaan)Opperman –</a:t>
            </a:r>
            <a:r>
              <a:rPr lang="en-ZA" sz="2200" dirty="0">
                <a:hlinkClick r:id="rId6"/>
              </a:rPr>
              <a:t>ChristoOpperman0@gmail.com</a:t>
            </a:r>
            <a:endParaRPr lang="en-ZA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506091" y="4233247"/>
            <a:ext cx="11179819" cy="2068632"/>
            <a:chOff x="647217" y="4233247"/>
            <a:chExt cx="11179819" cy="2068632"/>
          </a:xfrm>
        </p:grpSpPr>
        <p:pic>
          <p:nvPicPr>
            <p:cNvPr id="2052" name="Picture 4" descr="imag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613" y="4252782"/>
              <a:ext cx="2049097" cy="204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5530" y="4233247"/>
              <a:ext cx="2121506" cy="206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mag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333" y="4252782"/>
              <a:ext cx="2049097" cy="204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image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303" y="4247144"/>
              <a:ext cx="2054734" cy="2054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image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217" y="4252782"/>
              <a:ext cx="2049097" cy="204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767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Threat: </a:t>
            </a:r>
            <a:r>
              <a:rPr lang="en-US" b="1" dirty="0" err="1"/>
              <a:t>DoS</a:t>
            </a:r>
            <a:r>
              <a:rPr lang="en-US" b="1" dirty="0"/>
              <a:t> &amp; </a:t>
            </a:r>
            <a:r>
              <a:rPr lang="en-US" b="1" dirty="0" err="1"/>
              <a:t>DDoS</a:t>
            </a:r>
            <a:r>
              <a:rPr lang="en-US" b="1" dirty="0"/>
              <a:t> Attacks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9662" y="1641233"/>
            <a:ext cx="8915400" cy="1688123"/>
          </a:xfrm>
        </p:spPr>
        <p:txBody>
          <a:bodyPr>
            <a:normAutofit/>
          </a:bodyPr>
          <a:lstStyle/>
          <a:p>
            <a:r>
              <a:rPr lang="en-US" sz="2200" dirty="0"/>
              <a:t>February 2018: </a:t>
            </a:r>
            <a:r>
              <a:rPr lang="en-US" sz="2200" dirty="0" err="1"/>
              <a:t>GitHub</a:t>
            </a:r>
            <a:r>
              <a:rPr lang="en-US" sz="2200" dirty="0"/>
              <a:t> was flooded with 1.35Tbps of data (129.6 million PPS) in a </a:t>
            </a:r>
            <a:r>
              <a:rPr lang="en-US" sz="2200" dirty="0" err="1"/>
              <a:t>DDoS</a:t>
            </a:r>
            <a:r>
              <a:rPr lang="en-US" sz="2200" dirty="0"/>
              <a:t> attack. </a:t>
            </a:r>
          </a:p>
          <a:p>
            <a:r>
              <a:rPr lang="en-US" sz="2200" dirty="0"/>
              <a:t>This is one of the largest </a:t>
            </a:r>
            <a:r>
              <a:rPr lang="en-US" sz="2200" dirty="0" err="1"/>
              <a:t>DDoS</a:t>
            </a:r>
            <a:r>
              <a:rPr lang="en-US" sz="2200" dirty="0"/>
              <a:t> attack on record.</a:t>
            </a:r>
          </a:p>
          <a:p>
            <a:r>
              <a:rPr lang="en-US" sz="2200" dirty="0" err="1"/>
              <a:t>DoS</a:t>
            </a:r>
            <a:r>
              <a:rPr lang="en-US" sz="2200" dirty="0"/>
              <a:t> &amp; </a:t>
            </a:r>
            <a:r>
              <a:rPr lang="en-US" sz="2200" dirty="0" err="1"/>
              <a:t>DDoS</a:t>
            </a:r>
            <a:r>
              <a:rPr lang="en-US" sz="2200" dirty="0"/>
              <a:t> attacks climbed by 84%.</a:t>
            </a:r>
            <a:endParaRPr lang="en-ZA" sz="22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2579075" y="3774832"/>
            <a:ext cx="7682525" cy="2407138"/>
          </a:xfrm>
          <a:prstGeom prst="round2Diag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/>
              <a:t>DoS</a:t>
            </a:r>
            <a:r>
              <a:rPr lang="en-US" sz="2200" b="1" dirty="0"/>
              <a:t> Attack:</a:t>
            </a:r>
          </a:p>
          <a:p>
            <a:pPr algn="ctr"/>
            <a:r>
              <a:rPr lang="en-US" sz="2200" dirty="0"/>
              <a:t>“An action that prevents or impairs the authorized</a:t>
            </a:r>
          </a:p>
          <a:p>
            <a:pPr algn="ctr"/>
            <a:r>
              <a:rPr lang="en-US" sz="2200" dirty="0"/>
              <a:t>use of networks, systems, or applications by</a:t>
            </a:r>
          </a:p>
          <a:p>
            <a:pPr algn="ctr"/>
            <a:r>
              <a:rPr lang="en-US" sz="2200" dirty="0"/>
              <a:t>exhausting resources such as central processing</a:t>
            </a:r>
          </a:p>
          <a:p>
            <a:pPr algn="ctr"/>
            <a:r>
              <a:rPr lang="en-US" sz="2200" dirty="0"/>
              <a:t>units (CPU), memory, bandwidth, and disk space.” </a:t>
            </a:r>
          </a:p>
          <a:p>
            <a:pPr algn="ctr"/>
            <a:r>
              <a:rPr lang="en-US" sz="2200" b="1" i="1" dirty="0"/>
              <a:t>The NIST Computer Security Incident Handling</a:t>
            </a:r>
          </a:p>
          <a:p>
            <a:pPr algn="ctr"/>
            <a:r>
              <a:rPr lang="en-ZA" sz="2200" b="1" i="1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81844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628"/>
          </a:xfrm>
        </p:spPr>
        <p:txBody>
          <a:bodyPr/>
          <a:lstStyle/>
          <a:p>
            <a:r>
              <a:rPr lang="en-US" b="1" dirty="0"/>
              <a:t>The Objective: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7951" y="175846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200" b="1" i="1" dirty="0"/>
              <a:t>The objectives of this project are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Create an intuitive system that protects any web application against </a:t>
            </a:r>
            <a:r>
              <a:rPr lang="en-US" sz="2200" dirty="0" err="1"/>
              <a:t>DoS</a:t>
            </a:r>
            <a:r>
              <a:rPr lang="en-US" sz="2200" dirty="0"/>
              <a:t> attacks,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Manage load balancing for back-end servers,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Dynamically add / remove bank-ends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Provide metrics about traffic flow.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t="13736" r="3614" b="11245"/>
          <a:stretch/>
        </p:blipFill>
        <p:spPr bwMode="auto">
          <a:xfrm>
            <a:off x="8299938" y="4228123"/>
            <a:ext cx="3313724" cy="200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1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695" y="405282"/>
            <a:ext cx="8911687" cy="860813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Defendr</a:t>
            </a:r>
            <a:r>
              <a:rPr lang="en-US" b="1" dirty="0"/>
              <a:t>: Process Cycle </a:t>
            </a:r>
            <a:endParaRPr lang="en-ZA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85037628"/>
              </p:ext>
            </p:extLst>
          </p:nvPr>
        </p:nvGraphicFramePr>
        <p:xfrm>
          <a:off x="2039816" y="1250462"/>
          <a:ext cx="8128000" cy="533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26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Defendr</a:t>
            </a:r>
            <a:r>
              <a:rPr lang="en-US" b="1" dirty="0"/>
              <a:t>: </a:t>
            </a:r>
            <a:r>
              <a:rPr lang="en-US" b="1" dirty="0" err="1"/>
              <a:t>DoS</a:t>
            </a:r>
            <a:r>
              <a:rPr lang="en-US" b="1" dirty="0"/>
              <a:t> Protector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48772"/>
            <a:ext cx="9126049" cy="3954236"/>
          </a:xfrm>
        </p:spPr>
        <p:txBody>
          <a:bodyPr>
            <a:noAutofit/>
          </a:bodyPr>
          <a:lstStyle/>
          <a:p>
            <a:r>
              <a:rPr lang="en-US" sz="2200" dirty="0" err="1"/>
              <a:t>Defendr</a:t>
            </a:r>
            <a:r>
              <a:rPr lang="en-US" sz="2200" dirty="0"/>
              <a:t> monitors the rate of packet flow and number of packets originating from a client.  Statistics based on origin of packet are used to discern good traffic from bad.</a:t>
            </a:r>
          </a:p>
          <a:p>
            <a:r>
              <a:rPr lang="en-US" sz="2200" dirty="0"/>
              <a:t>The packets are dropped if they exceed a predetermined limit.</a:t>
            </a:r>
          </a:p>
          <a:p>
            <a:r>
              <a:rPr lang="en-US" sz="2200" dirty="0" err="1"/>
              <a:t>Defendr’s</a:t>
            </a:r>
            <a:r>
              <a:rPr lang="en-US" sz="2200" dirty="0"/>
              <a:t> administrator are notified by e-mail of potential attacks.</a:t>
            </a:r>
          </a:p>
          <a:p>
            <a:r>
              <a:rPr lang="en-US" sz="2200" dirty="0" err="1"/>
              <a:t>Defrendr</a:t>
            </a:r>
            <a:r>
              <a:rPr lang="en-US" sz="2200" dirty="0"/>
              <a:t> uses XDP (</a:t>
            </a:r>
            <a:r>
              <a:rPr lang="en-US" sz="2200" dirty="0" err="1"/>
              <a:t>eXpress</a:t>
            </a:r>
            <a:r>
              <a:rPr lang="en-US" sz="2200" dirty="0"/>
              <a:t> Data Path) and </a:t>
            </a:r>
            <a:r>
              <a:rPr lang="en-US" sz="2200" dirty="0" err="1"/>
              <a:t>eBPF</a:t>
            </a:r>
            <a:r>
              <a:rPr lang="en-US" sz="2200" dirty="0"/>
              <a:t> ( </a:t>
            </a:r>
            <a:r>
              <a:rPr lang="en-US" sz="2200" dirty="0" err="1"/>
              <a:t>eXtended</a:t>
            </a:r>
            <a:r>
              <a:rPr lang="en-US" sz="2200" dirty="0"/>
              <a:t> Berkeley Packet Filtering) to speed up execution time and reduce cost. </a:t>
            </a:r>
          </a:p>
          <a:p>
            <a:r>
              <a:rPr lang="en-US" sz="2200" dirty="0"/>
              <a:t>All packets are logged for forensic purposes. </a:t>
            </a:r>
          </a:p>
        </p:txBody>
      </p:sp>
      <p:pic>
        <p:nvPicPr>
          <p:cNvPr id="5122" name="Picture 2" descr="Defend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027" y="5403782"/>
            <a:ext cx="31813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65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Defendr</a:t>
            </a:r>
            <a:r>
              <a:rPr lang="en-US" b="1" dirty="0"/>
              <a:t>: Load balancer &amp; Packet Manager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704" y="2016369"/>
            <a:ext cx="8485188" cy="1852246"/>
          </a:xfrm>
        </p:spPr>
        <p:txBody>
          <a:bodyPr>
            <a:normAutofit/>
          </a:bodyPr>
          <a:lstStyle/>
          <a:p>
            <a:r>
              <a:rPr lang="en-US" sz="2200" dirty="0"/>
              <a:t>Eureka is used for Back-end registration and management.</a:t>
            </a:r>
          </a:p>
          <a:p>
            <a:r>
              <a:rPr lang="en-US" sz="2200" dirty="0"/>
              <a:t>Load balancing is achieved using a round robin.</a:t>
            </a:r>
          </a:p>
          <a:p>
            <a:r>
              <a:rPr lang="en-US" sz="2200" dirty="0"/>
              <a:t>Back-ends can be dynamically added and removed.</a:t>
            </a:r>
          </a:p>
          <a:p>
            <a:r>
              <a:rPr lang="en-US" sz="2200" dirty="0"/>
              <a:t>Back-ends return responses directly to the client (DSR).</a:t>
            </a:r>
            <a:endParaRPr lang="en-ZA" sz="2200" dirty="0"/>
          </a:p>
        </p:txBody>
      </p:sp>
      <p:grpSp>
        <p:nvGrpSpPr>
          <p:cNvPr id="9" name="Group 8"/>
          <p:cNvGrpSpPr/>
          <p:nvPr/>
        </p:nvGrpSpPr>
        <p:grpSpPr>
          <a:xfrm>
            <a:off x="2865645" y="4129233"/>
            <a:ext cx="6460710" cy="2584181"/>
            <a:chOff x="3338478" y="4129233"/>
            <a:chExt cx="6460710" cy="2584181"/>
          </a:xfrm>
        </p:grpSpPr>
        <p:pic>
          <p:nvPicPr>
            <p:cNvPr id="4" name="Picture 3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38478" y="4129233"/>
              <a:ext cx="6460710" cy="2584181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6943968" y="5273493"/>
              <a:ext cx="12426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  <a:p>
              <a:r>
                <a:rPr lang="en-US" dirty="0"/>
                <a:t>Forward</a:t>
              </a:r>
              <a:endParaRPr lang="en-ZA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9360" y="5873264"/>
              <a:ext cx="1094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Answer</a:t>
              </a:r>
              <a:endParaRPr lang="en-ZA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56222" y="4861175"/>
              <a:ext cx="1094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Defendr</a:t>
              </a:r>
              <a:endParaRPr lang="en-ZA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05050" y="4518201"/>
              <a:ext cx="1242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319696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Defendr</a:t>
            </a:r>
            <a:r>
              <a:rPr lang="en-US" b="1" dirty="0"/>
              <a:t>: Interface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904" y="1383322"/>
            <a:ext cx="9274542" cy="5345724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/>
              <a:t>The interface consist out of: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500" dirty="0"/>
              <a:t>The Main Hub,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500" dirty="0"/>
              <a:t>The Metrics Hub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500" dirty="0"/>
              <a:t>The Back-end Manager.</a:t>
            </a:r>
          </a:p>
          <a:p>
            <a:r>
              <a:rPr lang="en-US" sz="3500" dirty="0"/>
              <a:t>Intuitive Main Hub designed in Python with </a:t>
            </a:r>
            <a:r>
              <a:rPr lang="en-US" sz="3500" dirty="0" err="1"/>
              <a:t>Kivy</a:t>
            </a:r>
            <a:r>
              <a:rPr lang="en-US" sz="3500" dirty="0"/>
              <a:t>.</a:t>
            </a:r>
          </a:p>
          <a:p>
            <a:r>
              <a:rPr lang="en-US" sz="3500" dirty="0"/>
              <a:t>From the Main Hub you can navigate to the other interfaces and view system logs, manage users, black- and white listed IP addresses.</a:t>
            </a:r>
          </a:p>
          <a:p>
            <a:r>
              <a:rPr lang="en-US" sz="3500" dirty="0"/>
              <a:t>The Metrics Hub is implemented with the use of Grafana.</a:t>
            </a:r>
          </a:p>
          <a:p>
            <a:r>
              <a:rPr lang="en-US" sz="3500" dirty="0"/>
              <a:t>Metrics given by </a:t>
            </a:r>
            <a:r>
              <a:rPr lang="en-US" sz="3500" dirty="0" err="1"/>
              <a:t>Defendr</a:t>
            </a:r>
            <a:r>
              <a:rPr lang="en-US" sz="3500" dirty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sz="3500" dirty="0"/>
              <a:t>Heat map of traffic and</a:t>
            </a:r>
          </a:p>
          <a:p>
            <a:pPr lvl="1">
              <a:buFont typeface="Wingdings" pitchFamily="2" charset="2"/>
              <a:buChar char="v"/>
            </a:pPr>
            <a:r>
              <a:rPr lang="en-US" sz="3500" dirty="0"/>
              <a:t>System overhead information such as CPU</a:t>
            </a:r>
            <a:r>
              <a:rPr lang="en-US" sz="3500"/>
              <a:t>/swap </a:t>
            </a:r>
            <a:r>
              <a:rPr lang="en-US" sz="3500" dirty="0"/>
              <a:t>usage.</a:t>
            </a:r>
          </a:p>
          <a:p>
            <a:r>
              <a:rPr lang="en-US" sz="3500" dirty="0"/>
              <a:t>The Back-end Manager is where users can view the back-ends and manage them.</a:t>
            </a:r>
          </a:p>
          <a:p>
            <a:pPr marL="0" indent="0">
              <a:buNone/>
            </a:pPr>
            <a:endParaRPr lang="en-ZA" sz="2200" dirty="0"/>
          </a:p>
        </p:txBody>
      </p:sp>
    </p:spTree>
    <p:extLst>
      <p:ext uri="{BB962C8B-B14F-4D97-AF65-F5344CB8AC3E}">
        <p14:creationId xmlns:p14="http://schemas.microsoft.com/office/powerpoint/2010/main" val="138165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65" y="546761"/>
            <a:ext cx="5148995" cy="727952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Defendr</a:t>
            </a:r>
            <a:r>
              <a:rPr lang="en-US" b="1" dirty="0"/>
              <a:t>: Interface</a:t>
            </a:r>
            <a:endParaRPr lang="en-ZA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" t="17034"/>
          <a:stretch/>
        </p:blipFill>
        <p:spPr bwMode="auto">
          <a:xfrm>
            <a:off x="1778314" y="3910846"/>
            <a:ext cx="4395837" cy="22820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32" y="1181099"/>
            <a:ext cx="4838384" cy="2191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32" y="3856110"/>
            <a:ext cx="4838384" cy="2282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2171720" y="1122338"/>
            <a:ext cx="3609023" cy="2308861"/>
            <a:chOff x="1926753" y="777240"/>
            <a:chExt cx="5923752" cy="4198620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753" y="777240"/>
              <a:ext cx="5923752" cy="4198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373" y="925977"/>
              <a:ext cx="1738467" cy="397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2385891" y="3372440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hub’s main home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7426221" y="3328617"/>
            <a:ext cx="290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Back-end Manager</a:t>
            </a:r>
            <a:endParaRPr lang="en-ZA" dirty="0"/>
          </a:p>
        </p:txBody>
      </p:sp>
      <p:sp>
        <p:nvSpPr>
          <p:cNvPr id="15" name="TextBox 14"/>
          <p:cNvSpPr txBox="1"/>
          <p:nvPr/>
        </p:nvSpPr>
        <p:spPr>
          <a:xfrm>
            <a:off x="2633541" y="6278880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Metrics Heat map</a:t>
            </a:r>
            <a:endParaRPr lang="en-ZA" dirty="0"/>
          </a:p>
        </p:txBody>
      </p:sp>
      <p:sp>
        <p:nvSpPr>
          <p:cNvPr id="16" name="TextBox 15"/>
          <p:cNvSpPr txBox="1"/>
          <p:nvPr/>
        </p:nvSpPr>
        <p:spPr>
          <a:xfrm>
            <a:off x="7052309" y="6278880"/>
            <a:ext cx="376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Metrics System information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76372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2094</TotalTime>
  <Words>518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Wisp</vt:lpstr>
      <vt:lpstr>Dark nites Defendr</vt:lpstr>
      <vt:lpstr>The Team:</vt:lpstr>
      <vt:lpstr>The Threat: DoS &amp; DDoS Attacks</vt:lpstr>
      <vt:lpstr>The Objective:</vt:lpstr>
      <vt:lpstr>The Defendr: Process Cycle </vt:lpstr>
      <vt:lpstr>The Defendr: DoS Protector</vt:lpstr>
      <vt:lpstr>The Defendr: Load balancer &amp; Packet Manager </vt:lpstr>
      <vt:lpstr>The Defendr: Interface</vt:lpstr>
      <vt:lpstr>The Defendr: Interface</vt:lpstr>
      <vt:lpstr>For further information please contact the developers of Defendr at: info@darknites.co.za OR www.darknites.co.za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Ocean Team Authentication</dc:title>
  <dc:creator>Umbram</dc:creator>
  <cp:lastModifiedBy>Sisa Khoza</cp:lastModifiedBy>
  <cp:revision>149</cp:revision>
  <dcterms:created xsi:type="dcterms:W3CDTF">2019-03-14T18:52:13Z</dcterms:created>
  <dcterms:modified xsi:type="dcterms:W3CDTF">2019-10-06T10:04:40Z</dcterms:modified>
</cp:coreProperties>
</file>