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56716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17965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4BF467-C395-4738-841F-B867ED572270}"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229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541278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4BF467-C395-4738-841F-B867ED572270}"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323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21775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18900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5543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6768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CC8C2-31CE-435F-A416-A5DD09A07E33}" type="datetimeFigureOut">
              <a:rPr lang="en-ZA" smtClean="0"/>
              <a:t>2019/05/24</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7089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209548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CC8C2-31CE-435F-A416-A5DD09A07E33}" type="datetimeFigureOut">
              <a:rPr lang="en-ZA" smtClean="0"/>
              <a:t>2019/05/24</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99358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CC8C2-31CE-435F-A416-A5DD09A07E33}" type="datetimeFigureOut">
              <a:rPr lang="en-ZA" smtClean="0"/>
              <a:t>2019/05/24</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93181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CC8C2-31CE-435F-A416-A5DD09A07E33}" type="datetimeFigureOut">
              <a:rPr lang="en-ZA" smtClean="0"/>
              <a:t>2019/05/24</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05284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379099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CC8C2-31CE-435F-A416-A5DD09A07E33}" type="datetimeFigureOut">
              <a:rPr lang="en-ZA" smtClean="0"/>
              <a:t>2019/05/24</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4BF467-C395-4738-841F-B867ED572270}" type="slidenum">
              <a:rPr lang="en-ZA" smtClean="0"/>
              <a:t>‹#›</a:t>
            </a:fld>
            <a:endParaRPr lang="en-ZA"/>
          </a:p>
        </p:txBody>
      </p:sp>
    </p:spTree>
    <p:extLst>
      <p:ext uri="{BB962C8B-B14F-4D97-AF65-F5344CB8AC3E}">
        <p14:creationId xmlns:p14="http://schemas.microsoft.com/office/powerpoint/2010/main" val="153378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0CC8C2-31CE-435F-A416-A5DD09A07E33}" type="datetimeFigureOut">
              <a:rPr lang="en-ZA" smtClean="0"/>
              <a:t>2019/05/24</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4BF467-C395-4738-841F-B867ED572270}" type="slidenum">
              <a:rPr lang="en-ZA" smtClean="0"/>
              <a:t>‹#›</a:t>
            </a:fld>
            <a:endParaRPr lang="en-ZA"/>
          </a:p>
        </p:txBody>
      </p:sp>
    </p:spTree>
    <p:extLst>
      <p:ext uri="{BB962C8B-B14F-4D97-AF65-F5344CB8AC3E}">
        <p14:creationId xmlns:p14="http://schemas.microsoft.com/office/powerpoint/2010/main" val="2778048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A312D-3828-4024-9CA0-545EE469B88F}"/>
              </a:ext>
            </a:extLst>
          </p:cNvPr>
          <p:cNvSpPr>
            <a:spLocks noGrp="1"/>
          </p:cNvSpPr>
          <p:nvPr>
            <p:ph type="ctrTitle"/>
          </p:nvPr>
        </p:nvSpPr>
        <p:spPr>
          <a:xfrm>
            <a:off x="3373062" y="1864865"/>
            <a:ext cx="8131550" cy="2262781"/>
          </a:xfrm>
        </p:spPr>
        <p:txBody>
          <a:bodyPr>
            <a:normAutofit/>
          </a:bodyPr>
          <a:lstStyle/>
          <a:p>
            <a:pPr>
              <a:lnSpc>
                <a:spcPct val="90000"/>
              </a:lnSpc>
            </a:pPr>
            <a:r>
              <a:rPr lang="en-ZA" sz="5000" dirty="0">
                <a:latin typeface="Times New Roman" panose="02020603050405020304" pitchFamily="18" charset="0"/>
                <a:cs typeface="Times New Roman" panose="02020603050405020304" pitchFamily="18" charset="0"/>
              </a:rPr>
              <a:t>COS 301</a:t>
            </a:r>
            <a:br>
              <a:rPr lang="en-ZA" sz="5000" dirty="0">
                <a:latin typeface="Times New Roman" panose="02020603050405020304" pitchFamily="18" charset="0"/>
                <a:cs typeface="Times New Roman" panose="02020603050405020304" pitchFamily="18" charset="0"/>
              </a:rPr>
            </a:br>
            <a:r>
              <a:rPr lang="en-ZA" sz="5000" dirty="0">
                <a:latin typeface="Times New Roman" panose="02020603050405020304" pitchFamily="18" charset="0"/>
                <a:cs typeface="Times New Roman" panose="02020603050405020304" pitchFamily="18" charset="0"/>
              </a:rPr>
              <a:t>Dark </a:t>
            </a:r>
            <a:r>
              <a:rPr lang="en-ZA" sz="5000" dirty="0" err="1">
                <a:latin typeface="Times New Roman" panose="02020603050405020304" pitchFamily="18" charset="0"/>
                <a:cs typeface="Times New Roman" panose="02020603050405020304" pitchFamily="18" charset="0"/>
              </a:rPr>
              <a:t>nites</a:t>
            </a:r>
            <a:br>
              <a:rPr lang="en-ZA" sz="5000" dirty="0">
                <a:latin typeface="Times New Roman" panose="02020603050405020304" pitchFamily="18" charset="0"/>
                <a:cs typeface="Times New Roman" panose="02020603050405020304" pitchFamily="18" charset="0"/>
              </a:rPr>
            </a:br>
            <a:r>
              <a:rPr lang="en-ZA" sz="5000" dirty="0" err="1">
                <a:latin typeface="Times New Roman" panose="02020603050405020304" pitchFamily="18" charset="0"/>
                <a:cs typeface="Times New Roman" panose="02020603050405020304" pitchFamily="18" charset="0"/>
              </a:rPr>
              <a:t>Defendr</a:t>
            </a:r>
            <a:endParaRPr lang="en-ZA" sz="5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503EA1-3526-455A-926A-3FC10C2110C2}"/>
              </a:ext>
            </a:extLst>
          </p:cNvPr>
          <p:cNvSpPr>
            <a:spLocks noGrp="1"/>
          </p:cNvSpPr>
          <p:nvPr>
            <p:ph type="subTitle" idx="1"/>
          </p:nvPr>
        </p:nvSpPr>
        <p:spPr>
          <a:xfrm>
            <a:off x="3373062" y="4127644"/>
            <a:ext cx="1656138" cy="376597"/>
          </a:xfrm>
        </p:spPr>
        <p:txBody>
          <a:bodyPr>
            <a:normAutofit/>
          </a:bodyPr>
          <a:lstStyle/>
          <a:p>
            <a:r>
              <a:rPr lang="en-ZA" dirty="0">
                <a:latin typeface="Times New Roman" panose="02020603050405020304" pitchFamily="18" charset="0"/>
                <a:cs typeface="Times New Roman" panose="02020603050405020304" pitchFamily="18" charset="0"/>
              </a:rPr>
              <a:t>The First Demo</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3546" y="5859025"/>
            <a:ext cx="1943421" cy="515927"/>
          </a:xfrm>
          <a:prstGeom prst="rect">
            <a:avLst/>
          </a:prstGeom>
        </p:spPr>
      </p:pic>
    </p:spTree>
    <p:extLst>
      <p:ext uri="{BB962C8B-B14F-4D97-AF65-F5344CB8AC3E}">
        <p14:creationId xmlns:p14="http://schemas.microsoft.com/office/powerpoint/2010/main" val="133813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234" y="192017"/>
            <a:ext cx="1459530" cy="754785"/>
          </a:xfrm>
        </p:spPr>
        <p:txBody>
          <a:bodyPr>
            <a:normAutofit/>
          </a:bodyPr>
          <a:lstStyle/>
          <a:p>
            <a:r>
              <a:rPr lang="en-US" sz="3200" b="1" dirty="0"/>
              <a:t>Roles</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54955972"/>
              </p:ext>
            </p:extLst>
          </p:nvPr>
        </p:nvGraphicFramePr>
        <p:xfrm>
          <a:off x="1683423" y="1082180"/>
          <a:ext cx="8825154" cy="5249064"/>
        </p:xfrm>
        <a:graphic>
          <a:graphicData uri="http://schemas.openxmlformats.org/drawingml/2006/table">
            <a:tbl>
              <a:tblPr firstRow="1" bandRow="1">
                <a:tableStyleId>{5C22544A-7EE6-4342-B048-85BDC9FD1C3A}</a:tableStyleId>
              </a:tblPr>
              <a:tblGrid>
                <a:gridCol w="2461955">
                  <a:extLst>
                    <a:ext uri="{9D8B030D-6E8A-4147-A177-3AD203B41FA5}">
                      <a16:colId xmlns:a16="http://schemas.microsoft.com/office/drawing/2014/main" val="20000"/>
                    </a:ext>
                  </a:extLst>
                </a:gridCol>
                <a:gridCol w="2864285">
                  <a:extLst>
                    <a:ext uri="{9D8B030D-6E8A-4147-A177-3AD203B41FA5}">
                      <a16:colId xmlns:a16="http://schemas.microsoft.com/office/drawing/2014/main" val="20001"/>
                    </a:ext>
                  </a:extLst>
                </a:gridCol>
                <a:gridCol w="3498914">
                  <a:extLst>
                    <a:ext uri="{9D8B030D-6E8A-4147-A177-3AD203B41FA5}">
                      <a16:colId xmlns:a16="http://schemas.microsoft.com/office/drawing/2014/main" val="20002"/>
                    </a:ext>
                  </a:extLst>
                </a:gridCol>
              </a:tblGrid>
              <a:tr h="366284">
                <a:tc>
                  <a:txBody>
                    <a:bodyPr/>
                    <a:lstStyle/>
                    <a:p>
                      <a:pPr algn="ctr"/>
                      <a:r>
                        <a:rPr lang="en-US" dirty="0"/>
                        <a:t>Name</a:t>
                      </a:r>
                    </a:p>
                  </a:txBody>
                  <a:tcPr/>
                </a:tc>
                <a:tc>
                  <a:txBody>
                    <a:bodyPr/>
                    <a:lstStyle/>
                    <a:p>
                      <a:pPr algn="ctr"/>
                      <a:r>
                        <a:rPr lang="en-US" dirty="0"/>
                        <a:t>Coding</a:t>
                      </a:r>
                    </a:p>
                  </a:txBody>
                  <a:tcPr/>
                </a:tc>
                <a:tc>
                  <a:txBody>
                    <a:bodyPr/>
                    <a:lstStyle/>
                    <a:p>
                      <a:pPr algn="ctr"/>
                      <a:r>
                        <a:rPr lang="en-US" dirty="0"/>
                        <a:t>Documentation</a:t>
                      </a:r>
                    </a:p>
                  </a:txBody>
                  <a:tcPr/>
                </a:tc>
                <a:extLst>
                  <a:ext uri="{0D108BD9-81ED-4DB2-BD59-A6C34878D82A}">
                    <a16:rowId xmlns:a16="http://schemas.microsoft.com/office/drawing/2014/main" val="10000"/>
                  </a:ext>
                </a:extLst>
              </a:tr>
              <a:tr h="8521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err="1"/>
                        <a:t>Ruslynn</a:t>
                      </a:r>
                      <a:r>
                        <a:rPr lang="en-US" sz="1800" dirty="0"/>
                        <a:t> </a:t>
                      </a:r>
                      <a:r>
                        <a:rPr lang="en-US" sz="1800" dirty="0" err="1"/>
                        <a:t>Appana</a:t>
                      </a:r>
                      <a:endParaRPr lang="en-US" sz="1800" dirty="0"/>
                    </a:p>
                  </a:txBody>
                  <a:tcPr/>
                </a:tc>
                <a:tc>
                  <a:txBody>
                    <a:bodyPr/>
                    <a:lstStyle/>
                    <a:p>
                      <a:pPr algn="ctr"/>
                      <a:r>
                        <a:rPr lang="en-US" dirty="0"/>
                        <a:t>Unit Testing and Dynamic Blacklisting</a:t>
                      </a:r>
                    </a:p>
                  </a:txBody>
                  <a:tcPr/>
                </a:tc>
                <a:tc>
                  <a:txBody>
                    <a:bodyPr/>
                    <a:lstStyle/>
                    <a:p>
                      <a:pPr algn="ctr"/>
                      <a:r>
                        <a:rPr lang="en-US" dirty="0"/>
                        <a:t>Quality Requirements and Constraints</a:t>
                      </a:r>
                    </a:p>
                  </a:txBody>
                  <a:tcPr/>
                </a:tc>
                <a:extLst>
                  <a:ext uri="{0D108BD9-81ED-4DB2-BD59-A6C34878D82A}">
                    <a16:rowId xmlns:a16="http://schemas.microsoft.com/office/drawing/2014/main" val="10001"/>
                  </a:ext>
                </a:extLst>
              </a:tr>
              <a:tr h="11078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err="1"/>
                        <a:t>Jeandre</a:t>
                      </a:r>
                      <a:r>
                        <a:rPr lang="en-US" sz="1800" dirty="0"/>
                        <a:t> Botha</a:t>
                      </a:r>
                    </a:p>
                  </a:txBody>
                  <a:tcPr/>
                </a:tc>
                <a:tc>
                  <a:txBody>
                    <a:bodyPr/>
                    <a:lstStyle/>
                    <a:p>
                      <a:pPr algn="ctr"/>
                      <a:r>
                        <a:rPr lang="en-US" dirty="0"/>
                        <a:t>Dynamic Blacklisting and implementation of the Controller</a:t>
                      </a:r>
                    </a:p>
                  </a:txBody>
                  <a:tcPr/>
                </a:tc>
                <a:tc>
                  <a:txBody>
                    <a:bodyPr/>
                    <a:lstStyle/>
                    <a:p>
                      <a:pPr algn="ctr"/>
                      <a:r>
                        <a:rPr lang="en-US" dirty="0"/>
                        <a:t>Testing policy</a:t>
                      </a:r>
                    </a:p>
                  </a:txBody>
                  <a:tcPr/>
                </a:tc>
                <a:extLst>
                  <a:ext uri="{0D108BD9-81ED-4DB2-BD59-A6C34878D82A}">
                    <a16:rowId xmlns:a16="http://schemas.microsoft.com/office/drawing/2014/main" val="10002"/>
                  </a:ext>
                </a:extLst>
              </a:tr>
              <a:tr h="8521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Muhammed </a:t>
                      </a:r>
                      <a:r>
                        <a:rPr lang="en-US" sz="1800" dirty="0" err="1"/>
                        <a:t>Carrim</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Interface design and implementation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System architectural designs</a:t>
                      </a:r>
                    </a:p>
                  </a:txBody>
                  <a:tcPr/>
                </a:tc>
                <a:extLst>
                  <a:ext uri="{0D108BD9-81ED-4DB2-BD59-A6C34878D82A}">
                    <a16:rowId xmlns:a16="http://schemas.microsoft.com/office/drawing/2014/main" val="10003"/>
                  </a:ext>
                </a:extLst>
              </a:tr>
              <a:tr h="8521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err="1"/>
                        <a:t>Sisa</a:t>
                      </a:r>
                      <a:r>
                        <a:rPr lang="en-US" sz="1800" dirty="0"/>
                        <a:t> </a:t>
                      </a:r>
                      <a:r>
                        <a:rPr lang="en-US" sz="1800" dirty="0" err="1"/>
                        <a:t>Khoza</a:t>
                      </a:r>
                      <a:endParaRPr lang="en-US" sz="1800" dirty="0"/>
                    </a:p>
                  </a:txBody>
                  <a:tcPr/>
                </a:tc>
                <a:tc>
                  <a:txBody>
                    <a:bodyPr/>
                    <a:lstStyle/>
                    <a:p>
                      <a:pPr algn="ctr"/>
                      <a:r>
                        <a:rPr lang="en-US" dirty="0"/>
                        <a:t> Database creation and functionality</a:t>
                      </a:r>
                    </a:p>
                  </a:txBody>
                  <a:tcPr/>
                </a:tc>
                <a:tc>
                  <a:txBody>
                    <a:bodyPr/>
                    <a:lstStyle/>
                    <a:p>
                      <a:pPr algn="ctr"/>
                      <a:r>
                        <a:rPr lang="en-US" dirty="0"/>
                        <a:t> Coding Standard</a:t>
                      </a:r>
                    </a:p>
                  </a:txBody>
                  <a:tcPr/>
                </a:tc>
                <a:extLst>
                  <a:ext uri="{0D108BD9-81ED-4DB2-BD59-A6C34878D82A}">
                    <a16:rowId xmlns:a16="http://schemas.microsoft.com/office/drawing/2014/main" val="10004"/>
                  </a:ext>
                </a:extLst>
              </a:tr>
              <a:tr h="8521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Christiaan </a:t>
                      </a:r>
                      <a:r>
                        <a:rPr lang="en-US" sz="1800" dirty="0" err="1"/>
                        <a:t>Opperman</a:t>
                      </a:r>
                      <a:endParaRPr lang="en-US" dirty="0"/>
                    </a:p>
                  </a:txBody>
                  <a:tcPr/>
                </a:tc>
                <a:tc>
                  <a:txBody>
                    <a:bodyPr/>
                    <a:lstStyle/>
                    <a:p>
                      <a:pPr algn="ctr"/>
                      <a:r>
                        <a:rPr lang="en-US" dirty="0"/>
                        <a:t>Database creation and functionality</a:t>
                      </a:r>
                    </a:p>
                  </a:txBody>
                  <a:tcPr/>
                </a:tc>
                <a:tc>
                  <a:txBody>
                    <a:bodyPr/>
                    <a:lstStyle/>
                    <a:p>
                      <a:pPr algn="ctr"/>
                      <a:r>
                        <a:rPr lang="en-US" dirty="0"/>
                        <a:t>Deployment model</a:t>
                      </a:r>
                    </a:p>
                  </a:txBody>
                  <a:tcPr/>
                </a:tc>
                <a:extLst>
                  <a:ext uri="{0D108BD9-81ED-4DB2-BD59-A6C34878D82A}">
                    <a16:rowId xmlns:a16="http://schemas.microsoft.com/office/drawing/2014/main" val="10005"/>
                  </a:ext>
                </a:extLst>
              </a:tr>
              <a:tr h="36628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All</a:t>
                      </a:r>
                    </a:p>
                  </a:txBody>
                  <a:tcPr/>
                </a:tc>
                <a:tc>
                  <a:txBody>
                    <a:bodyPr/>
                    <a:lstStyle/>
                    <a:p>
                      <a:pPr algn="ctr"/>
                      <a:endParaRPr lang="en-US" dirty="0"/>
                    </a:p>
                  </a:txBody>
                  <a:tcPr/>
                </a:tc>
                <a:tc>
                  <a:txBody>
                    <a:bodyPr/>
                    <a:lstStyle/>
                    <a:p>
                      <a:pPr algn="ctr"/>
                      <a:r>
                        <a:rPr lang="en-US" dirty="0"/>
                        <a:t>User manual</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9867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90973"/>
            <a:ext cx="8911687" cy="1012185"/>
          </a:xfrm>
        </p:spPr>
        <p:txBody>
          <a:bodyPr>
            <a:normAutofit fontScale="90000"/>
          </a:bodyPr>
          <a:lstStyle/>
          <a:p>
            <a:pPr algn="ctr">
              <a:lnSpc>
                <a:spcPct val="200000"/>
              </a:lnSpc>
            </a:pPr>
            <a:r>
              <a:rPr lang="en-US" b="1" dirty="0"/>
              <a:t>Architectural designs:</a:t>
            </a:r>
          </a:p>
        </p:txBody>
      </p:sp>
      <p:pic>
        <p:nvPicPr>
          <p:cNvPr id="5" name="Picture 4">
            <a:extLst>
              <a:ext uri="{FF2B5EF4-FFF2-40B4-BE49-F238E27FC236}">
                <a16:creationId xmlns:a16="http://schemas.microsoft.com/office/drawing/2014/main" id="{E5FA10FA-3310-4DDA-B867-CF39EF385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301" y="1260486"/>
            <a:ext cx="7545397" cy="3501064"/>
          </a:xfrm>
          <a:prstGeom prst="rect">
            <a:avLst/>
          </a:prstGeom>
        </p:spPr>
      </p:pic>
      <p:sp>
        <p:nvSpPr>
          <p:cNvPr id="6" name="TextBox 5">
            <a:extLst>
              <a:ext uri="{FF2B5EF4-FFF2-40B4-BE49-F238E27FC236}">
                <a16:creationId xmlns:a16="http://schemas.microsoft.com/office/drawing/2014/main" id="{4ED90909-C4A4-4678-931E-48908444508C}"/>
              </a:ext>
            </a:extLst>
          </p:cNvPr>
          <p:cNvSpPr txBox="1"/>
          <p:nvPr/>
        </p:nvSpPr>
        <p:spPr>
          <a:xfrm>
            <a:off x="2029687" y="4996442"/>
            <a:ext cx="3465103" cy="923330"/>
          </a:xfrm>
          <a:prstGeom prst="rect">
            <a:avLst/>
          </a:prstGeom>
          <a:noFill/>
        </p:spPr>
        <p:txBody>
          <a:bodyPr wrap="square" rtlCol="0">
            <a:spAutoFit/>
          </a:bodyPr>
          <a:lstStyle/>
          <a:p>
            <a:r>
              <a:rPr lang="en-ZA" dirty="0"/>
              <a:t>System Type </a:t>
            </a:r>
          </a:p>
          <a:p>
            <a:pPr marL="342900" indent="-342900">
              <a:buAutoNum type="arabicPeriod"/>
            </a:pPr>
            <a:r>
              <a:rPr lang="en-ZA" dirty="0"/>
              <a:t>Interactive Subsystem </a:t>
            </a:r>
          </a:p>
          <a:p>
            <a:pPr marL="342900" indent="-342900">
              <a:buAutoNum type="arabicPeriod"/>
            </a:pPr>
            <a:r>
              <a:rPr lang="en-ZA" dirty="0"/>
              <a:t>2. Event-Driven Subsystem</a:t>
            </a:r>
          </a:p>
        </p:txBody>
      </p:sp>
      <p:sp>
        <p:nvSpPr>
          <p:cNvPr id="7" name="TextBox 6">
            <a:extLst>
              <a:ext uri="{FF2B5EF4-FFF2-40B4-BE49-F238E27FC236}">
                <a16:creationId xmlns:a16="http://schemas.microsoft.com/office/drawing/2014/main" id="{15B89769-7EA5-4634-99CF-51E3E8F34AE0}"/>
              </a:ext>
            </a:extLst>
          </p:cNvPr>
          <p:cNvSpPr txBox="1"/>
          <p:nvPr/>
        </p:nvSpPr>
        <p:spPr>
          <a:xfrm>
            <a:off x="5898410" y="4996442"/>
            <a:ext cx="3465103" cy="1200329"/>
          </a:xfrm>
          <a:prstGeom prst="rect">
            <a:avLst/>
          </a:prstGeom>
          <a:noFill/>
        </p:spPr>
        <p:txBody>
          <a:bodyPr wrap="square" rtlCol="0">
            <a:spAutoFit/>
          </a:bodyPr>
          <a:lstStyle/>
          <a:p>
            <a:pPr fontAlgn="base"/>
            <a:r>
              <a:rPr lang="en-US" dirty="0"/>
              <a:t>Architectural Style </a:t>
            </a:r>
          </a:p>
          <a:p>
            <a:pPr marL="342900" indent="-342900" fontAlgn="base">
              <a:buFont typeface="+mj-lt"/>
              <a:buAutoNum type="arabicPeriod"/>
            </a:pPr>
            <a:r>
              <a:rPr lang="en-US" dirty="0"/>
              <a:t>MVC</a:t>
            </a:r>
          </a:p>
          <a:p>
            <a:pPr marL="342900" indent="-342900" fontAlgn="base">
              <a:buFont typeface="+mj-lt"/>
              <a:buAutoNum type="arabicPeriod"/>
            </a:pPr>
            <a:r>
              <a:rPr lang="en-US" dirty="0"/>
              <a:t>Main Prog and Subroutine</a:t>
            </a:r>
          </a:p>
          <a:p>
            <a:pPr marL="342900" indent="-342900" fontAlgn="base">
              <a:buFont typeface="+mj-lt"/>
              <a:buAutoNum type="arabicPeriod"/>
            </a:pPr>
            <a:r>
              <a:rPr lang="en-US" dirty="0"/>
              <a:t>Event-Driven</a:t>
            </a:r>
          </a:p>
        </p:txBody>
      </p:sp>
    </p:spTree>
    <p:extLst>
      <p:ext uri="{BB962C8B-B14F-4D97-AF65-F5344CB8AC3E}">
        <p14:creationId xmlns:p14="http://schemas.microsoft.com/office/powerpoint/2010/main" val="348054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66910"/>
            <a:ext cx="8911687" cy="1280890"/>
          </a:xfrm>
        </p:spPr>
        <p:txBody>
          <a:bodyPr>
            <a:normAutofit/>
          </a:bodyPr>
          <a:lstStyle/>
          <a:p>
            <a:pPr algn="ctr">
              <a:lnSpc>
                <a:spcPct val="200000"/>
              </a:lnSpc>
            </a:pPr>
            <a:r>
              <a:rPr lang="en-US" b="1" dirty="0"/>
              <a:t>Core quality requirements</a:t>
            </a:r>
          </a:p>
        </p:txBody>
      </p:sp>
      <p:sp>
        <p:nvSpPr>
          <p:cNvPr id="3" name="Content Placeholder 2"/>
          <p:cNvSpPr>
            <a:spLocks noGrp="1"/>
          </p:cNvSpPr>
          <p:nvPr>
            <p:ph idx="1"/>
          </p:nvPr>
        </p:nvSpPr>
        <p:spPr>
          <a:xfrm>
            <a:off x="1033503" y="1637827"/>
            <a:ext cx="10308265" cy="4843184"/>
          </a:xfrm>
        </p:spPr>
        <p:txBody>
          <a:bodyPr>
            <a:normAutofit/>
          </a:bodyPr>
          <a:lstStyle/>
          <a:p>
            <a:pPr algn="just"/>
            <a:r>
              <a:rPr lang="en-ZA" dirty="0"/>
              <a:t>Monitorability: </a:t>
            </a:r>
            <a:r>
              <a:rPr lang="en-US" dirty="0"/>
              <a:t>The system will be monitored through a GUI which displays packet rates (total and per pool), drop rates, heat-map, packet size, internal overhead and white and black listed IPs</a:t>
            </a:r>
            <a:endParaRPr lang="en-ZA" dirty="0"/>
          </a:p>
          <a:p>
            <a:pPr algn="just"/>
            <a:r>
              <a:rPr lang="en-US" dirty="0"/>
              <a:t>Security: Role based authentication will be used to ensure security is maintained.</a:t>
            </a:r>
          </a:p>
          <a:p>
            <a:pPr algn="just"/>
            <a:r>
              <a:rPr lang="en-US" dirty="0"/>
              <a:t>Performance: The step by step actions taken by the system will be. This includes the time when a packet arrives, the IP address, the location the IP address originates from and as well as the category of threat placed for the IP address. Having this information logged will ensure the performance of the system if any tests had to be done to ensure the validity of the systems work</a:t>
            </a:r>
          </a:p>
          <a:p>
            <a:pPr algn="just"/>
            <a:r>
              <a:rPr lang="en-US" dirty="0"/>
              <a:t>Maintainability: The developers of the </a:t>
            </a:r>
            <a:r>
              <a:rPr lang="en-US" dirty="0" err="1"/>
              <a:t>Defendr</a:t>
            </a:r>
            <a:r>
              <a:rPr lang="en-US" dirty="0"/>
              <a:t> system at Dark </a:t>
            </a:r>
            <a:r>
              <a:rPr lang="en-US" dirty="0" err="1"/>
              <a:t>nITes</a:t>
            </a:r>
            <a:r>
              <a:rPr lang="en-US" dirty="0"/>
              <a:t> all follow the practices set out in their coding standard document. This document is based on the current and most used practices of coding in the world and will ensure consistency throughout all code for the system</a:t>
            </a:r>
          </a:p>
          <a:p>
            <a:pPr algn="just"/>
            <a:endParaRPr lang="en-US" dirty="0"/>
          </a:p>
        </p:txBody>
      </p:sp>
    </p:spTree>
    <p:extLst>
      <p:ext uri="{BB962C8B-B14F-4D97-AF65-F5344CB8AC3E}">
        <p14:creationId xmlns:p14="http://schemas.microsoft.com/office/powerpoint/2010/main" val="392645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84640" y="2621352"/>
            <a:ext cx="8911687" cy="1280890"/>
          </a:xfrm>
        </p:spPr>
        <p:txBody>
          <a:bodyPr>
            <a:normAutofit/>
          </a:bodyPr>
          <a:lstStyle/>
          <a:p>
            <a:pPr algn="ctr"/>
            <a:r>
              <a:rPr lang="en-US" sz="6000" b="1" dirty="0"/>
              <a:t>Live Demo</a:t>
            </a:r>
          </a:p>
        </p:txBody>
      </p:sp>
    </p:spTree>
    <p:extLst>
      <p:ext uri="{BB962C8B-B14F-4D97-AF65-F5344CB8AC3E}">
        <p14:creationId xmlns:p14="http://schemas.microsoft.com/office/powerpoint/2010/main" val="1875896337"/>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272</TotalTime>
  <Words>258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Wisp</vt:lpstr>
      <vt:lpstr>COS 301 Dark nites Defendr</vt:lpstr>
      <vt:lpstr>Roles</vt:lpstr>
      <vt:lpstr>Architectural designs:</vt:lpstr>
      <vt:lpstr>Core quality requirements</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301 Ocean Team Authentication</dc:title>
  <dc:creator>Umbram</dc:creator>
  <cp:lastModifiedBy>Ruslynn Appana</cp:lastModifiedBy>
  <cp:revision>49</cp:revision>
  <dcterms:created xsi:type="dcterms:W3CDTF">2019-03-14T18:52:13Z</dcterms:created>
  <dcterms:modified xsi:type="dcterms:W3CDTF">2019-05-23T23:01:23Z</dcterms:modified>
</cp:coreProperties>
</file>