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f436aa136_0_1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f436aa13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f436aa1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f436aa1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5400000">
            <a:off x="9730" y="-9085"/>
            <a:ext cx="513425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5400000">
            <a:off x="7344" y="1134921"/>
            <a:ext cx="3982212"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5786" y="-3799"/>
            <a:ext cx="2291521" cy="2300100"/>
          </a:xfrm>
          <a:prstGeom prst="diagStripe">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a:off x="652821" y="588326"/>
            <a:ext cx="2300100" cy="2291400"/>
          </a:xfrm>
          <a:prstGeom prst="diagStripe">
            <a:avLst>
              <a:gd fmla="val 50000" name="adj"/>
            </a:avLst>
          </a:prstGeom>
          <a:solidFill>
            <a:srgbClr val="A37E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6" name="Google Shape;16;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7" name="Google Shape;17;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16" name="Shape 116"/>
        <p:cNvGrpSpPr/>
        <p:nvPr/>
      </p:nvGrpSpPr>
      <p:grpSpPr>
        <a:xfrm>
          <a:off x="0" y="0"/>
          <a:ext cx="0" cy="0"/>
          <a:chOff x="0" y="0"/>
          <a:chExt cx="0" cy="0"/>
        </a:xfrm>
      </p:grpSpPr>
      <p:grpSp>
        <p:nvGrpSpPr>
          <p:cNvPr id="117" name="Google Shape;117;p11"/>
          <p:cNvGrpSpPr/>
          <p:nvPr/>
        </p:nvGrpSpPr>
        <p:grpSpPr>
          <a:xfrm>
            <a:off x="4406400" y="0"/>
            <a:ext cx="4737600" cy="5143065"/>
            <a:chOff x="4406400" y="0"/>
            <a:chExt cx="4737600" cy="5143065"/>
          </a:xfrm>
        </p:grpSpPr>
        <p:sp>
          <p:nvSpPr>
            <p:cNvPr id="118" name="Google Shape;118;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flipH="1">
              <a:off x="6908099" y="2069505"/>
              <a:ext cx="808800" cy="808800"/>
            </a:xfrm>
            <a:prstGeom prst="diagStripe">
              <a:avLst>
                <a:gd fmla="val 50000" name="adj"/>
              </a:avLst>
            </a:prstGeom>
            <a:solidFill>
              <a:srgbClr val="A37E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rot="-5400000">
              <a:off x="7227414" y="3710807"/>
              <a:ext cx="808800" cy="8088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7" name="Google Shape;137;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8" name="Google Shape;13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9" name="Shape 139"/>
        <p:cNvGrpSpPr/>
        <p:nvPr/>
      </p:nvGrpSpPr>
      <p:grpSpPr>
        <a:xfrm>
          <a:off x="0" y="0"/>
          <a:ext cx="0" cy="0"/>
          <a:chOff x="0" y="0"/>
          <a:chExt cx="0" cy="0"/>
        </a:xfrm>
      </p:grpSpPr>
      <p:sp>
        <p:nvSpPr>
          <p:cNvPr id="140" name="Google Shape;14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8" name="Shape 18"/>
        <p:cNvGrpSpPr/>
        <p:nvPr/>
      </p:nvGrpSpPr>
      <p:grpSpPr>
        <a:xfrm>
          <a:off x="0" y="0"/>
          <a:ext cx="0" cy="0"/>
          <a:chOff x="0" y="0"/>
          <a:chExt cx="0" cy="0"/>
        </a:xfrm>
      </p:grpSpPr>
      <p:grpSp>
        <p:nvGrpSpPr>
          <p:cNvPr id="19" name="Google Shape;19;p3"/>
          <p:cNvGrpSpPr/>
          <p:nvPr/>
        </p:nvGrpSpPr>
        <p:grpSpPr>
          <a:xfrm>
            <a:off x="4406400" y="0"/>
            <a:ext cx="4737600" cy="5143065"/>
            <a:chOff x="4406400" y="0"/>
            <a:chExt cx="4737600" cy="5143065"/>
          </a:xfrm>
        </p:grpSpPr>
        <p:sp>
          <p:nvSpPr>
            <p:cNvPr id="20" name="Google Shape;20;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6908099" y="2069505"/>
              <a:ext cx="808800" cy="808800"/>
            </a:xfrm>
            <a:prstGeom prst="diagStripe">
              <a:avLst>
                <a:gd fmla="val 50000" name="adj"/>
              </a:avLst>
            </a:prstGeom>
            <a:solidFill>
              <a:srgbClr val="A37E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5400000">
              <a:off x="7227414" y="3710807"/>
              <a:ext cx="808800" cy="8088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1"/>
        </a:solidFill>
      </p:bgPr>
    </p:bg>
    <p:spTree>
      <p:nvGrpSpPr>
        <p:cNvPr id="40" name="Shape 40"/>
        <p:cNvGrpSpPr/>
        <p:nvPr/>
      </p:nvGrpSpPr>
      <p:grpSpPr>
        <a:xfrm>
          <a:off x="0" y="0"/>
          <a:ext cx="0" cy="0"/>
          <a:chOff x="0" y="0"/>
          <a:chExt cx="0" cy="0"/>
        </a:xfrm>
      </p:grpSpPr>
      <p:grpSp>
        <p:nvGrpSpPr>
          <p:cNvPr id="41" name="Google Shape;41;p4"/>
          <p:cNvGrpSpPr/>
          <p:nvPr/>
        </p:nvGrpSpPr>
        <p:grpSpPr>
          <a:xfrm>
            <a:off x="0" y="381001"/>
            <a:ext cx="1037850" cy="1016287"/>
            <a:chOff x="0" y="381001"/>
            <a:chExt cx="1037850" cy="1016287"/>
          </a:xfrm>
        </p:grpSpPr>
        <p:sp>
          <p:nvSpPr>
            <p:cNvPr id="42" name="Google Shape;42;p4"/>
            <p:cNvSpPr/>
            <p:nvPr/>
          </p:nvSpPr>
          <p:spPr>
            <a:xfrm rot="-5400000">
              <a:off x="0" y="381001"/>
              <a:ext cx="808800" cy="8088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flipH="1">
              <a:off x="229050" y="588489"/>
              <a:ext cx="808800" cy="808800"/>
            </a:xfrm>
            <a:prstGeom prst="diagStripe">
              <a:avLst>
                <a:gd fmla="val 50000" name="adj"/>
              </a:avLst>
            </a:prstGeom>
            <a:solidFill>
              <a:srgbClr val="A37E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5" name="Google Shape;45;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6" name="Google Shape;4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7" name="Shape 47"/>
        <p:cNvGrpSpPr/>
        <p:nvPr/>
      </p:nvGrpSpPr>
      <p:grpSpPr>
        <a:xfrm>
          <a:off x="0" y="0"/>
          <a:ext cx="0" cy="0"/>
          <a:chOff x="0" y="0"/>
          <a:chExt cx="0" cy="0"/>
        </a:xfrm>
      </p:grpSpPr>
      <p:grpSp>
        <p:nvGrpSpPr>
          <p:cNvPr id="48" name="Google Shape;48;p5"/>
          <p:cNvGrpSpPr/>
          <p:nvPr/>
        </p:nvGrpSpPr>
        <p:grpSpPr>
          <a:xfrm>
            <a:off x="0" y="381001"/>
            <a:ext cx="1037850" cy="1016287"/>
            <a:chOff x="0" y="381001"/>
            <a:chExt cx="1037850" cy="1016287"/>
          </a:xfrm>
        </p:grpSpPr>
        <p:sp>
          <p:nvSpPr>
            <p:cNvPr id="49" name="Google Shape;49;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2" name="Google Shape;52;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3" name="Google Shape;53;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55" name="Google Shape;55;p5"/>
          <p:cNvGrpSpPr/>
          <p:nvPr/>
        </p:nvGrpSpPr>
        <p:grpSpPr>
          <a:xfrm>
            <a:off x="0" y="381001"/>
            <a:ext cx="1037850" cy="1016287"/>
            <a:chOff x="0" y="381001"/>
            <a:chExt cx="1037850" cy="1016287"/>
          </a:xfrm>
        </p:grpSpPr>
        <p:sp>
          <p:nvSpPr>
            <p:cNvPr id="56" name="Google Shape;56;p5"/>
            <p:cNvSpPr/>
            <p:nvPr/>
          </p:nvSpPr>
          <p:spPr>
            <a:xfrm rot="-5400000">
              <a:off x="0" y="381001"/>
              <a:ext cx="808800" cy="8088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flipH="1">
              <a:off x="229050" y="588489"/>
              <a:ext cx="808800" cy="808800"/>
            </a:xfrm>
            <a:prstGeom prst="diagStripe">
              <a:avLst>
                <a:gd fmla="val 50000" name="adj"/>
              </a:avLst>
            </a:prstGeom>
            <a:solidFill>
              <a:srgbClr val="A37E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grpSp>
        <p:nvGrpSpPr>
          <p:cNvPr id="59" name="Google Shape;59;p6"/>
          <p:cNvGrpSpPr/>
          <p:nvPr/>
        </p:nvGrpSpPr>
        <p:grpSpPr>
          <a:xfrm>
            <a:off x="0" y="381001"/>
            <a:ext cx="1037850" cy="1016287"/>
            <a:chOff x="0" y="381001"/>
            <a:chExt cx="1037850" cy="1016287"/>
          </a:xfrm>
        </p:grpSpPr>
        <p:sp>
          <p:nvSpPr>
            <p:cNvPr id="60" name="Google Shape;60;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3" name="Google Shape;6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64" name="Google Shape;64;p6"/>
          <p:cNvGrpSpPr/>
          <p:nvPr/>
        </p:nvGrpSpPr>
        <p:grpSpPr>
          <a:xfrm>
            <a:off x="0" y="381001"/>
            <a:ext cx="1037850" cy="1016287"/>
            <a:chOff x="0" y="381001"/>
            <a:chExt cx="1037850" cy="1016287"/>
          </a:xfrm>
        </p:grpSpPr>
        <p:sp>
          <p:nvSpPr>
            <p:cNvPr id="65" name="Google Shape;65;p6"/>
            <p:cNvSpPr/>
            <p:nvPr/>
          </p:nvSpPr>
          <p:spPr>
            <a:xfrm rot="-5400000">
              <a:off x="0" y="381001"/>
              <a:ext cx="808800" cy="8088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flipH="1">
              <a:off x="229050" y="588489"/>
              <a:ext cx="808800" cy="808800"/>
            </a:xfrm>
            <a:prstGeom prst="diagStripe">
              <a:avLst>
                <a:gd fmla="val 50000" name="adj"/>
              </a:avLst>
            </a:prstGeom>
            <a:solidFill>
              <a:srgbClr val="A37E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7" name="Shape 67"/>
        <p:cNvGrpSpPr/>
        <p:nvPr/>
      </p:nvGrpSpPr>
      <p:grpSpPr>
        <a:xfrm>
          <a:off x="0" y="0"/>
          <a:ext cx="0" cy="0"/>
          <a:chOff x="0" y="0"/>
          <a:chExt cx="0" cy="0"/>
        </a:xfrm>
      </p:grpSpPr>
      <p:grpSp>
        <p:nvGrpSpPr>
          <p:cNvPr id="68" name="Google Shape;68;p7"/>
          <p:cNvGrpSpPr/>
          <p:nvPr/>
        </p:nvGrpSpPr>
        <p:grpSpPr>
          <a:xfrm>
            <a:off x="0" y="381001"/>
            <a:ext cx="1037850" cy="1016287"/>
            <a:chOff x="0" y="381001"/>
            <a:chExt cx="1037850" cy="1016287"/>
          </a:xfrm>
        </p:grpSpPr>
        <p:sp>
          <p:nvSpPr>
            <p:cNvPr id="69" name="Google Shape;69;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2" name="Google Shape;72;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3" name="Google Shape;7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74" name="Google Shape;74;p7"/>
          <p:cNvGrpSpPr/>
          <p:nvPr/>
        </p:nvGrpSpPr>
        <p:grpSpPr>
          <a:xfrm>
            <a:off x="0" y="381001"/>
            <a:ext cx="1037850" cy="1016287"/>
            <a:chOff x="0" y="381001"/>
            <a:chExt cx="1037850" cy="1016287"/>
          </a:xfrm>
        </p:grpSpPr>
        <p:sp>
          <p:nvSpPr>
            <p:cNvPr id="75" name="Google Shape;75;p7"/>
            <p:cNvSpPr/>
            <p:nvPr/>
          </p:nvSpPr>
          <p:spPr>
            <a:xfrm rot="-5400000">
              <a:off x="0" y="381001"/>
              <a:ext cx="808800" cy="8088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flipH="1">
              <a:off x="229050" y="588489"/>
              <a:ext cx="808800" cy="808800"/>
            </a:xfrm>
            <a:prstGeom prst="diagStripe">
              <a:avLst>
                <a:gd fmla="val 50000" name="adj"/>
              </a:avLst>
            </a:prstGeom>
            <a:solidFill>
              <a:srgbClr val="A37E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grpSp>
        <p:nvGrpSpPr>
          <p:cNvPr id="78" name="Google Shape;78;p8"/>
          <p:cNvGrpSpPr/>
          <p:nvPr/>
        </p:nvGrpSpPr>
        <p:grpSpPr>
          <a:xfrm>
            <a:off x="4406400" y="0"/>
            <a:ext cx="4737600" cy="5143500"/>
            <a:chOff x="4406400" y="0"/>
            <a:chExt cx="4737600" cy="5143500"/>
          </a:xfrm>
        </p:grpSpPr>
        <p:sp>
          <p:nvSpPr>
            <p:cNvPr id="79" name="Google Shape;79;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6908099" y="2069680"/>
              <a:ext cx="808800" cy="808800"/>
            </a:xfrm>
            <a:prstGeom prst="diagStripe">
              <a:avLst>
                <a:gd fmla="val 50000" name="adj"/>
              </a:avLst>
            </a:prstGeom>
            <a:solidFill>
              <a:srgbClr val="A37E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rot="-5400000">
              <a:off x="7227414" y="3711189"/>
              <a:ext cx="808800" cy="8088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8" name="Google Shape;9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9" name="Shape 99"/>
        <p:cNvGrpSpPr/>
        <p:nvPr/>
      </p:nvGrpSpPr>
      <p:grpSpPr>
        <a:xfrm>
          <a:off x="0" y="0"/>
          <a:ext cx="0" cy="0"/>
          <a:chOff x="0" y="0"/>
          <a:chExt cx="0" cy="0"/>
        </a:xfrm>
      </p:grpSpPr>
      <p:grpSp>
        <p:nvGrpSpPr>
          <p:cNvPr id="100" name="Google Shape;100;p9"/>
          <p:cNvGrpSpPr/>
          <p:nvPr/>
        </p:nvGrpSpPr>
        <p:grpSpPr>
          <a:xfrm>
            <a:off x="0" y="381001"/>
            <a:ext cx="1037850" cy="1016287"/>
            <a:chOff x="0" y="381001"/>
            <a:chExt cx="1037850" cy="1016287"/>
          </a:xfrm>
        </p:grpSpPr>
        <p:sp>
          <p:nvSpPr>
            <p:cNvPr id="101" name="Google Shape;101;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 name="Google Shape;104;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5" name="Google Shape;105;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6" name="Google Shape;106;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07" name="Google Shape;107;p9"/>
          <p:cNvGrpSpPr/>
          <p:nvPr/>
        </p:nvGrpSpPr>
        <p:grpSpPr>
          <a:xfrm>
            <a:off x="0" y="381001"/>
            <a:ext cx="1037850" cy="1016287"/>
            <a:chOff x="0" y="381001"/>
            <a:chExt cx="1037850" cy="1016287"/>
          </a:xfrm>
        </p:grpSpPr>
        <p:sp>
          <p:nvSpPr>
            <p:cNvPr id="108" name="Google Shape;108;p9"/>
            <p:cNvSpPr/>
            <p:nvPr/>
          </p:nvSpPr>
          <p:spPr>
            <a:xfrm rot="-5400000">
              <a:off x="0" y="381001"/>
              <a:ext cx="808800" cy="8088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229050" y="588489"/>
              <a:ext cx="808800" cy="808800"/>
            </a:xfrm>
            <a:prstGeom prst="diagStripe">
              <a:avLst>
                <a:gd fmla="val 50000" name="adj"/>
              </a:avLst>
            </a:prstGeom>
            <a:solidFill>
              <a:srgbClr val="A37E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0" name="Shape 110"/>
        <p:cNvGrpSpPr/>
        <p:nvPr/>
      </p:nvGrpSpPr>
      <p:grpSpPr>
        <a:xfrm>
          <a:off x="0" y="0"/>
          <a:ext cx="0" cy="0"/>
          <a:chOff x="0" y="0"/>
          <a:chExt cx="0" cy="0"/>
        </a:xfrm>
      </p:grpSpPr>
      <p:grpSp>
        <p:nvGrpSpPr>
          <p:cNvPr id="111" name="Google Shape;111;p10"/>
          <p:cNvGrpSpPr/>
          <p:nvPr/>
        </p:nvGrpSpPr>
        <p:grpSpPr>
          <a:xfrm>
            <a:off x="0" y="4128572"/>
            <a:ext cx="698925" cy="684657"/>
            <a:chOff x="0" y="3785672"/>
            <a:chExt cx="698925" cy="684657"/>
          </a:xfrm>
        </p:grpSpPr>
        <p:sp>
          <p:nvSpPr>
            <p:cNvPr id="112" name="Google Shape;112;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15" name="Google Shape;11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ERP-Ranger Application</a:t>
            </a:r>
            <a:endParaRPr/>
          </a:p>
        </p:txBody>
      </p:sp>
      <p:sp>
        <p:nvSpPr>
          <p:cNvPr id="146" name="Google Shape;146;p13"/>
          <p:cNvSpPr txBox="1"/>
          <p:nvPr>
            <p:ph idx="1" type="subTitle"/>
          </p:nvPr>
        </p:nvSpPr>
        <p:spPr>
          <a:xfrm>
            <a:off x="4819000" y="3924925"/>
            <a:ext cx="37356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 Tenacious Technicians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t>
            </a:r>
            <a:r>
              <a:rPr lang="en"/>
              <a:t>Necessity</a:t>
            </a:r>
            <a:endParaRPr/>
          </a:p>
        </p:txBody>
      </p:sp>
      <p:sp>
        <p:nvSpPr>
          <p:cNvPr id="152" name="Google Shape;152;p14"/>
          <p:cNvSpPr txBox="1"/>
          <p:nvPr>
            <p:ph idx="1" type="body"/>
          </p:nvPr>
        </p:nvSpPr>
        <p:spPr>
          <a:xfrm>
            <a:off x="1297500" y="15357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past 3 years, nearly 3000 rhinos have been poached for their horns. That is over 2 and a half rhinos a day that are killed. Currently there are is around 25 000 Rhinos left in Africa.</a:t>
            </a:r>
            <a:endParaRPr/>
          </a:p>
          <a:p>
            <a:pPr indent="0" lvl="0" marL="0" rtl="0" algn="l">
              <a:spcBef>
                <a:spcPts val="1600"/>
              </a:spcBef>
              <a:spcAft>
                <a:spcPts val="0"/>
              </a:spcAft>
              <a:buNone/>
            </a:pPr>
            <a:r>
              <a:rPr lang="en"/>
              <a:t>At this rate, we’ll lose all of our wild rhino population in less than 10 years. </a:t>
            </a:r>
            <a:endParaRPr/>
          </a:p>
          <a:p>
            <a:pPr indent="0" lvl="0" marL="0" rtl="0" algn="l">
              <a:spcBef>
                <a:spcPts val="1600"/>
              </a:spcBef>
              <a:spcAft>
                <a:spcPts val="0"/>
              </a:spcAft>
              <a:buNone/>
            </a:pPr>
            <a:r>
              <a:rPr lang="en"/>
              <a:t>Our project is able to support groups who strive to conserve rhinos and other animals in a similar situation with minimal additional cost to the conservationists whos resources may already be quite stressed.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can help</a:t>
            </a:r>
            <a:endParaRPr/>
          </a:p>
          <a:p>
            <a:pPr indent="0" lvl="0" marL="0" rtl="0" algn="l">
              <a:spcBef>
                <a:spcPts val="0"/>
              </a:spcBef>
              <a:spcAft>
                <a:spcPts val="0"/>
              </a:spcAft>
              <a:buNone/>
            </a:pPr>
            <a:r>
              <a:t/>
            </a:r>
            <a:endParaRPr/>
          </a:p>
        </p:txBody>
      </p:sp>
      <p:sp>
        <p:nvSpPr>
          <p:cNvPr id="158" name="Google Shape;158;p15"/>
          <p:cNvSpPr txBox="1"/>
          <p:nvPr>
            <p:ph idx="1" type="body"/>
          </p:nvPr>
        </p:nvSpPr>
        <p:spPr>
          <a:xfrm flipH="1">
            <a:off x="1297500" y="1511825"/>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Our project gamifies the patrolling of nature reserves by incentivising users to patrol certain areas in the form of “markers” that can be activated by users within a certain distance. Points are awarded for activating markers, these points can then be redeemed on the group elephant store for certain merchandise items.</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Incidents reported by the rangers are categorised by severity, if the incident is severe an sms and an email is sent to the administrators. All incident reports captures the users location and pins it on a map for the administrators to see.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823850" y="20614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Technical details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a:t>
            </a:r>
            <a:r>
              <a:rPr lang="en"/>
              <a:t>Description</a:t>
            </a:r>
            <a:endParaRPr/>
          </a:p>
        </p:txBody>
      </p:sp>
      <p:sp>
        <p:nvSpPr>
          <p:cNvPr id="169" name="Google Shape;169;p17"/>
          <p:cNvSpPr txBox="1"/>
          <p:nvPr>
            <p:ph idx="2" type="body"/>
          </p:nvPr>
        </p:nvSpPr>
        <p:spPr>
          <a:xfrm>
            <a:off x="1168801" y="1116150"/>
            <a:ext cx="39831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Administrators:</a:t>
            </a:r>
            <a:endParaRPr b="1"/>
          </a:p>
          <a:p>
            <a:pPr indent="0" lvl="0" marL="0" rtl="0" algn="l">
              <a:spcBef>
                <a:spcPts val="1600"/>
              </a:spcBef>
              <a:spcAft>
                <a:spcPts val="0"/>
              </a:spcAft>
              <a:buNone/>
            </a:pPr>
            <a:r>
              <a:rPr lang="en"/>
              <a:t>Administrators are full time employees employed by group elephant</a:t>
            </a:r>
            <a:r>
              <a:rPr lang="en"/>
              <a:t> and are the only people who can make new Ranger users. They also have access to statistics and live feedback from the rangers using the application to assist them in monitoring access to the park.</a:t>
            </a:r>
            <a:endParaRPr/>
          </a:p>
          <a:p>
            <a:pPr indent="0" lvl="0" marL="0" rtl="0" algn="l">
              <a:spcBef>
                <a:spcPts val="1600"/>
              </a:spcBef>
              <a:spcAft>
                <a:spcPts val="0"/>
              </a:spcAft>
              <a:buNone/>
            </a:pPr>
            <a:r>
              <a:rPr b="1" lang="en"/>
              <a:t>Rangers:</a:t>
            </a:r>
            <a:endParaRPr b="1"/>
          </a:p>
          <a:p>
            <a:pPr indent="0" lvl="0" marL="0" rtl="0" algn="l">
              <a:spcBef>
                <a:spcPts val="1600"/>
              </a:spcBef>
              <a:spcAft>
                <a:spcPts val="1600"/>
              </a:spcAft>
              <a:buNone/>
            </a:pPr>
            <a:r>
              <a:rPr lang="en"/>
              <a:t>These are the primary users of the application, they are volunteers who patrol the park using the mobile application to manage their patrols.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Gamification Features</a:t>
            </a:r>
            <a:endParaRPr/>
          </a:p>
        </p:txBody>
      </p:sp>
      <p:sp>
        <p:nvSpPr>
          <p:cNvPr id="175" name="Google Shape;175;p18"/>
          <p:cNvSpPr txBox="1"/>
          <p:nvPr>
            <p:ph idx="1" type="body"/>
          </p:nvPr>
        </p:nvSpPr>
        <p:spPr>
          <a:xfrm>
            <a:off x="1297500" y="1661600"/>
            <a:ext cx="4552200" cy="24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Map:</a:t>
            </a:r>
            <a:endParaRPr b="1"/>
          </a:p>
          <a:p>
            <a:pPr indent="0" lvl="0" marL="0" rtl="0" algn="l">
              <a:spcBef>
                <a:spcPts val="1600"/>
              </a:spcBef>
              <a:spcAft>
                <a:spcPts val="0"/>
              </a:spcAft>
              <a:buNone/>
            </a:pPr>
            <a:r>
              <a:rPr lang="en"/>
              <a:t>This feature serves to gamify the application, motivating rangers to patrol specific areas of the reserve at specific times.</a:t>
            </a:r>
            <a:endParaRPr/>
          </a:p>
          <a:p>
            <a:pPr indent="0" lvl="0" marL="0" rtl="0" algn="l">
              <a:spcBef>
                <a:spcPts val="1600"/>
              </a:spcBef>
              <a:spcAft>
                <a:spcPts val="0"/>
              </a:spcAft>
              <a:buNone/>
            </a:pPr>
            <a:r>
              <a:rPr b="1" lang="en"/>
              <a:t>The Leaderboard:</a:t>
            </a:r>
            <a:endParaRPr b="1"/>
          </a:p>
          <a:p>
            <a:pPr indent="0" lvl="0" marL="0" rtl="0" algn="l">
              <a:spcBef>
                <a:spcPts val="1600"/>
              </a:spcBef>
              <a:spcAft>
                <a:spcPts val="1600"/>
              </a:spcAft>
              <a:buNone/>
            </a:pPr>
            <a:r>
              <a:rPr lang="en"/>
              <a:t>This shows the scores of all other rangers in the park keeping track of who has scored the most points so far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Extensibility</a:t>
            </a:r>
            <a:endParaRPr/>
          </a:p>
        </p:txBody>
      </p:sp>
      <p:sp>
        <p:nvSpPr>
          <p:cNvPr id="181" name="Google Shape;181;p19"/>
          <p:cNvSpPr txBox="1"/>
          <p:nvPr>
            <p:ph idx="1" type="body"/>
          </p:nvPr>
        </p:nvSpPr>
        <p:spPr>
          <a:xfrm>
            <a:off x="1297500" y="1048075"/>
            <a:ext cx="5056200" cy="31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Other projects currently being developed for the ERP rangers include:</a:t>
            </a:r>
            <a:endParaRPr sz="1400"/>
          </a:p>
          <a:p>
            <a:pPr indent="-317500" lvl="0" marL="457200" rtl="0" algn="l">
              <a:spcBef>
                <a:spcPts val="1600"/>
              </a:spcBef>
              <a:spcAft>
                <a:spcPts val="0"/>
              </a:spcAft>
              <a:buSzPts val="1400"/>
              <a:buChar char="●"/>
            </a:pPr>
            <a:r>
              <a:rPr lang="en" sz="1400"/>
              <a:t>A drone service that sends drones to a specific location.</a:t>
            </a:r>
            <a:endParaRPr sz="1400"/>
          </a:p>
          <a:p>
            <a:pPr indent="-317500" lvl="0" marL="457200" rtl="0" algn="l">
              <a:spcBef>
                <a:spcPts val="0"/>
              </a:spcBef>
              <a:spcAft>
                <a:spcPts val="0"/>
              </a:spcAft>
              <a:buSzPts val="1400"/>
              <a:buChar char="●"/>
            </a:pPr>
            <a:r>
              <a:rPr lang="en" sz="1400"/>
              <a:t>Remote cameras which can detect human shapes in images.</a:t>
            </a:r>
            <a:endParaRPr sz="1400"/>
          </a:p>
          <a:p>
            <a:pPr indent="0" lvl="0" marL="0" rtl="0" algn="l">
              <a:spcBef>
                <a:spcPts val="1600"/>
              </a:spcBef>
              <a:spcAft>
                <a:spcPts val="1600"/>
              </a:spcAft>
              <a:buNone/>
            </a:pPr>
            <a:r>
              <a:rPr lang="en" sz="1400"/>
              <a:t>Our application provides future </a:t>
            </a:r>
            <a:r>
              <a:rPr lang="en" sz="1400"/>
              <a:t>opportunities</a:t>
            </a:r>
            <a:r>
              <a:rPr lang="en" sz="1400"/>
              <a:t> for integration with these services, making for an even greater increase in security within the reserve.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605225" y="866775"/>
            <a:ext cx="53283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Demonstration</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