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dxLFrjXg1HhSPE4Td5/B0W6PB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0F17E-6C9D-7A8E-2768-921D2FC01E0B}" v="54" dt="2022-11-10T14:45:1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Hammer home point about there not being a “real-time ordering” between invocation times</a:t>
            </a:r>
            <a:endParaRPr/>
          </a:p>
        </p:txBody>
      </p:sp>
      <p:sp>
        <p:nvSpPr>
          <p:cNvPr id="468" name="Google Shape;468;p1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1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1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1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1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1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" name="Google Shape;707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6" name="Google Shape;886;p1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8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Google Shape;963;p19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7" name="Google Shape;1037;p2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2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Hammer home point about there not being a “real-time ordering” between invocation times</a:t>
            </a:r>
            <a:endParaRPr/>
          </a:p>
        </p:txBody>
      </p:sp>
      <p:sp>
        <p:nvSpPr>
          <p:cNvPr id="468" name="Google Shape;468;p1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675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7" name="Google Shape;1147;p2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9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2824138" y="-1423642"/>
            <a:ext cx="3520500" cy="8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642938"/>
            <a:ext cx="68580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/>
              <a:t>Consistency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3102944"/>
            <a:ext cx="685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COS 316: Principles of Computer System Design</a:t>
            </a:r>
            <a:br>
              <a:rPr lang="en-US" dirty="0"/>
            </a:br>
            <a:endParaRPr/>
          </a:p>
          <a:p>
            <a:pPr marL="0" indent="0">
              <a:buSzPct val="100000"/>
            </a:pPr>
            <a:r>
              <a:rPr lang="en-US" u="sng" dirty="0"/>
              <a:t>Amit Levy</a:t>
            </a:r>
            <a:r>
              <a:rPr lang="en-US" dirty="0"/>
              <a:t> &amp; Ravi Netravali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3624" y="1986259"/>
            <a:ext cx="867564" cy="109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dirty="0"/>
              <a:t>Linearizability == </a:t>
            </a:r>
            <a:br>
              <a:rPr lang="en-US" dirty="0"/>
            </a:br>
            <a:r>
              <a:rPr lang="en-US" dirty="0"/>
              <a:t>“Appears to be a Single Processor”</a:t>
            </a:r>
            <a:endParaRPr dirty="0"/>
          </a:p>
        </p:txBody>
      </p:sp>
      <p:sp>
        <p:nvSpPr>
          <p:cNvPr id="471" name="Google Shape;471;p10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8557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161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External client submitting requests and getting responses from the system can’t tell this is not a single processor!</a:t>
            </a:r>
            <a:endParaRPr dirty="0"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indent="-161925">
              <a:buSzPct val="100000"/>
            </a:pPr>
            <a:r>
              <a:rPr lang="en-US" dirty="0"/>
              <a:t>Consistent with some </a:t>
            </a:r>
            <a:r>
              <a:rPr lang="en-US" dirty="0">
                <a:solidFill>
                  <a:srgbClr val="FF8F00"/>
                </a:solidFill>
              </a:rPr>
              <a:t>total order</a:t>
            </a:r>
            <a:r>
              <a:rPr lang="en-US" dirty="0"/>
              <a:t> over all operations</a:t>
            </a:r>
            <a:endParaRPr/>
          </a:p>
          <a:p>
            <a:pPr marL="685800" lvl="1" indent="-171450">
              <a:buSzPct val="100000"/>
            </a:pPr>
            <a:r>
              <a:rPr lang="en-US" dirty="0"/>
              <a:t>As though all requests processed one by one in some order</a:t>
            </a:r>
          </a:p>
          <a:p>
            <a:pPr marL="685800" lvl="1" indent="-171450">
              <a:buSzPct val="100000"/>
            </a:pPr>
            <a:r>
              <a:rPr lang="en-US" dirty="0"/>
              <a:t>Such that...</a:t>
            </a:r>
          </a:p>
          <a:p>
            <a:pPr marL="228600" indent="-77470">
              <a:buSzPct val="100000"/>
              <a:buNone/>
            </a:pPr>
            <a:endParaRPr lang="en-US"/>
          </a:p>
          <a:p>
            <a:pPr marL="228600" lvl="0" indent="-161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Order preserves the </a:t>
            </a:r>
            <a:r>
              <a:rPr lang="en-US" dirty="0">
                <a:solidFill>
                  <a:srgbClr val="FF8F00"/>
                </a:solidFill>
              </a:rPr>
              <a:t>real-time ordering </a:t>
            </a:r>
            <a:r>
              <a:rPr lang="en-US" dirty="0"/>
              <a:t>between operations</a:t>
            </a:r>
            <a:endParaRPr dirty="0"/>
          </a:p>
          <a:p>
            <a:pPr marL="685800" lvl="1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operation A </a:t>
            </a:r>
            <a:r>
              <a:rPr lang="en-US" dirty="0">
                <a:solidFill>
                  <a:srgbClr val="FF8F00"/>
                </a:solidFill>
              </a:rPr>
              <a:t>completes</a:t>
            </a:r>
            <a:r>
              <a:rPr lang="en-US" i="1" dirty="0">
                <a:solidFill>
                  <a:srgbClr val="FF8F00"/>
                </a:solidFill>
              </a:rPr>
              <a:t> </a:t>
            </a:r>
            <a:r>
              <a:rPr lang="en-US" dirty="0"/>
              <a:t>before operation B </a:t>
            </a:r>
            <a:r>
              <a:rPr lang="en-US" dirty="0">
                <a:solidFill>
                  <a:srgbClr val="FF8F00"/>
                </a:solidFill>
              </a:rPr>
              <a:t>begins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then A is ordered before B in real-time</a:t>
            </a:r>
            <a:endParaRPr dirty="0"/>
          </a:p>
          <a:p>
            <a:pPr marL="685800" lvl="1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neither A nor B completes before the other begins, </a:t>
            </a:r>
            <a:br>
              <a:rPr lang="en-US" dirty="0"/>
            </a:br>
            <a:r>
              <a:rPr lang="en-US" dirty="0"/>
              <a:t>then there is no real-time order</a:t>
            </a:r>
            <a:endParaRPr dirty="0"/>
          </a:p>
          <a:p>
            <a:pPr marL="114300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(But there must be </a:t>
            </a:r>
            <a:r>
              <a:rPr lang="en-US" i="1" dirty="0"/>
              <a:t>some</a:t>
            </a:r>
            <a:r>
              <a:rPr lang="en-US" dirty="0"/>
              <a:t> total order)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/>
          </a:p>
          <a:p>
            <a:pPr marL="1143000" lvl="2" indent="-120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98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98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Real-Time Ordering Examples</a:t>
            </a:r>
            <a:endParaRPr/>
          </a:p>
        </p:txBody>
      </p:sp>
      <p:grpSp>
        <p:nvGrpSpPr>
          <p:cNvPr id="478" name="Google Shape;478;p11"/>
          <p:cNvGrpSpPr/>
          <p:nvPr/>
        </p:nvGrpSpPr>
        <p:grpSpPr>
          <a:xfrm>
            <a:off x="1240099" y="1339052"/>
            <a:ext cx="1185333" cy="380176"/>
            <a:chOff x="914400" y="2036233"/>
            <a:chExt cx="1185333" cy="506901"/>
          </a:xfrm>
        </p:grpSpPr>
        <p:grpSp>
          <p:nvGrpSpPr>
            <p:cNvPr id="479" name="Google Shape;479;p11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480" name="Google Shape;480;p11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" name="Google Shape;481;p11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2" name="Google Shape;482;p11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83" name="Google Shape;483;p11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84" name="Google Shape;484;p11"/>
          <p:cNvSpPr txBox="1"/>
          <p:nvPr/>
        </p:nvSpPr>
        <p:spPr>
          <a:xfrm>
            <a:off x="653704" y="133905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85" name="Google Shape;485;p11"/>
          <p:cNvGrpSpPr/>
          <p:nvPr/>
        </p:nvGrpSpPr>
        <p:grpSpPr>
          <a:xfrm>
            <a:off x="3623022" y="1924139"/>
            <a:ext cx="2396743" cy="380176"/>
            <a:chOff x="914400" y="2036233"/>
            <a:chExt cx="1185333" cy="506901"/>
          </a:xfrm>
        </p:grpSpPr>
        <p:grpSp>
          <p:nvGrpSpPr>
            <p:cNvPr id="486" name="Google Shape;486;p11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487" name="Google Shape;487;p11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8" name="Google Shape;488;p11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9" name="Google Shape;489;p11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90" name="Google Shape;490;p11"/>
            <p:cNvSpPr txBox="1"/>
            <p:nvPr/>
          </p:nvSpPr>
          <p:spPr>
            <a:xfrm>
              <a:off x="1288580" y="2050534"/>
              <a:ext cx="4371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1" name="Google Shape;491;p11"/>
          <p:cNvSpPr txBox="1"/>
          <p:nvPr/>
        </p:nvSpPr>
        <p:spPr>
          <a:xfrm>
            <a:off x="653704" y="1924139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11"/>
          <p:cNvSpPr txBox="1"/>
          <p:nvPr/>
        </p:nvSpPr>
        <p:spPr>
          <a:xfrm>
            <a:off x="303019" y="3913320"/>
            <a:ext cx="10887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Mythical</a:t>
            </a:r>
            <a:endParaRPr lang="en-US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endParaRPr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3" name="Google Shape;493;p11"/>
          <p:cNvCxnSpPr/>
          <p:nvPr/>
        </p:nvCxnSpPr>
        <p:spPr>
          <a:xfrm>
            <a:off x="1560684" y="4270295"/>
            <a:ext cx="6237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94" name="Google Shape;494;p11"/>
          <p:cNvCxnSpPr/>
          <p:nvPr/>
        </p:nvCxnSpPr>
        <p:spPr>
          <a:xfrm>
            <a:off x="1240099" y="1637503"/>
            <a:ext cx="777000" cy="2632800"/>
          </a:xfrm>
          <a:prstGeom prst="straightConnector1">
            <a:avLst/>
          </a:prstGeom>
          <a:noFill/>
          <a:ln w="19050" cap="flat" cmpd="sng">
            <a:solidFill>
              <a:srgbClr val="FF8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5" name="Google Shape;495;p11"/>
          <p:cNvCxnSpPr/>
          <p:nvPr/>
        </p:nvCxnSpPr>
        <p:spPr>
          <a:xfrm rot="10800000" flipH="1">
            <a:off x="2079921" y="1648370"/>
            <a:ext cx="345600" cy="2611200"/>
          </a:xfrm>
          <a:prstGeom prst="straightConnector1">
            <a:avLst/>
          </a:prstGeom>
          <a:noFill/>
          <a:ln w="19050" cap="flat" cmpd="sng">
            <a:solidFill>
              <a:srgbClr val="FF8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6" name="Google Shape;496;p11"/>
          <p:cNvCxnSpPr/>
          <p:nvPr/>
        </p:nvCxnSpPr>
        <p:spPr>
          <a:xfrm>
            <a:off x="3623037" y="2222589"/>
            <a:ext cx="2003100" cy="2047800"/>
          </a:xfrm>
          <a:prstGeom prst="straightConnector1">
            <a:avLst/>
          </a:prstGeom>
          <a:noFill/>
          <a:ln w="19050" cap="flat" cmpd="sng">
            <a:solidFill>
              <a:srgbClr val="FF8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11"/>
          <p:cNvCxnSpPr/>
          <p:nvPr/>
        </p:nvCxnSpPr>
        <p:spPr>
          <a:xfrm rot="10800000" flipH="1">
            <a:off x="5751703" y="2244095"/>
            <a:ext cx="268200" cy="2026200"/>
          </a:xfrm>
          <a:prstGeom prst="straightConnector1">
            <a:avLst/>
          </a:prstGeom>
          <a:noFill/>
          <a:ln w="19050" cap="flat" cmpd="sng">
            <a:solidFill>
              <a:srgbClr val="FF8F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Real-Time Ordering Examples</a:t>
            </a:r>
            <a:endParaRPr/>
          </a:p>
        </p:txBody>
      </p:sp>
      <p:grpSp>
        <p:nvGrpSpPr>
          <p:cNvPr id="504" name="Google Shape;504;p12"/>
          <p:cNvGrpSpPr/>
          <p:nvPr/>
        </p:nvGrpSpPr>
        <p:grpSpPr>
          <a:xfrm>
            <a:off x="1240099" y="1339052"/>
            <a:ext cx="1185333" cy="380176"/>
            <a:chOff x="914400" y="2036233"/>
            <a:chExt cx="1185333" cy="506901"/>
          </a:xfrm>
        </p:grpSpPr>
        <p:grpSp>
          <p:nvGrpSpPr>
            <p:cNvPr id="505" name="Google Shape;505;p12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06" name="Google Shape;506;p12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12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12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09" name="Google Shape;509;p12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0" name="Google Shape;510;p12"/>
          <p:cNvSpPr txBox="1"/>
          <p:nvPr/>
        </p:nvSpPr>
        <p:spPr>
          <a:xfrm>
            <a:off x="653704" y="133905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11" name="Google Shape;511;p12"/>
          <p:cNvGrpSpPr/>
          <p:nvPr/>
        </p:nvGrpSpPr>
        <p:grpSpPr>
          <a:xfrm>
            <a:off x="3623022" y="1924139"/>
            <a:ext cx="2396743" cy="380176"/>
            <a:chOff x="914400" y="2036233"/>
            <a:chExt cx="1185333" cy="506901"/>
          </a:xfrm>
        </p:grpSpPr>
        <p:grpSp>
          <p:nvGrpSpPr>
            <p:cNvPr id="512" name="Google Shape;512;p12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13" name="Google Shape;513;p12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4" name="Google Shape;514;p12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5" name="Google Shape;515;p12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16" name="Google Shape;516;p12"/>
            <p:cNvSpPr txBox="1"/>
            <p:nvPr/>
          </p:nvSpPr>
          <p:spPr>
            <a:xfrm>
              <a:off x="1288580" y="2050534"/>
              <a:ext cx="4371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7" name="Google Shape;517;p12"/>
          <p:cNvSpPr txBox="1"/>
          <p:nvPr/>
        </p:nvSpPr>
        <p:spPr>
          <a:xfrm>
            <a:off x="653704" y="1924139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18" name="Google Shape;518;p12"/>
          <p:cNvGrpSpPr/>
          <p:nvPr/>
        </p:nvGrpSpPr>
        <p:grpSpPr>
          <a:xfrm>
            <a:off x="4837137" y="2461972"/>
            <a:ext cx="2283663" cy="369450"/>
            <a:chOff x="914400" y="2028751"/>
            <a:chExt cx="1185333" cy="492600"/>
          </a:xfrm>
        </p:grpSpPr>
        <p:grpSp>
          <p:nvGrpSpPr>
            <p:cNvPr id="519" name="Google Shape;519;p12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20" name="Google Shape;520;p12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12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2" name="Google Shape;522;p12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23" name="Google Shape;523;p12"/>
            <p:cNvSpPr txBox="1"/>
            <p:nvPr/>
          </p:nvSpPr>
          <p:spPr>
            <a:xfrm>
              <a:off x="1544575" y="2028751"/>
              <a:ext cx="4548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24" name="Google Shape;524;p12"/>
          <p:cNvSpPr txBox="1"/>
          <p:nvPr/>
        </p:nvSpPr>
        <p:spPr>
          <a:xfrm>
            <a:off x="653704" y="2566544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12"/>
          <p:cNvSpPr txBox="1"/>
          <p:nvPr/>
        </p:nvSpPr>
        <p:spPr>
          <a:xfrm>
            <a:off x="303019" y="3913320"/>
            <a:ext cx="108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Mythical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6" name="Google Shape;526;p12"/>
          <p:cNvCxnSpPr/>
          <p:nvPr/>
        </p:nvCxnSpPr>
        <p:spPr>
          <a:xfrm>
            <a:off x="1560684" y="4270295"/>
            <a:ext cx="6237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7" name="Google Shape;527;p12"/>
          <p:cNvCxnSpPr/>
          <p:nvPr/>
        </p:nvCxnSpPr>
        <p:spPr>
          <a:xfrm>
            <a:off x="1240099" y="1637503"/>
            <a:ext cx="777000" cy="2632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8" name="Google Shape;528;p12"/>
          <p:cNvCxnSpPr/>
          <p:nvPr/>
        </p:nvCxnSpPr>
        <p:spPr>
          <a:xfrm rot="10800000" flipH="1">
            <a:off x="2079921" y="1648370"/>
            <a:ext cx="345600" cy="2611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9" name="Google Shape;529;p12"/>
          <p:cNvCxnSpPr/>
          <p:nvPr/>
        </p:nvCxnSpPr>
        <p:spPr>
          <a:xfrm>
            <a:off x="3623037" y="2222589"/>
            <a:ext cx="2003100" cy="2047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0" name="Google Shape;530;p12"/>
          <p:cNvCxnSpPr/>
          <p:nvPr/>
        </p:nvCxnSpPr>
        <p:spPr>
          <a:xfrm rot="10800000" flipH="1">
            <a:off x="5751703" y="2244095"/>
            <a:ext cx="268200" cy="2026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1" name="Google Shape;531;p12"/>
          <p:cNvCxnSpPr/>
          <p:nvPr/>
        </p:nvCxnSpPr>
        <p:spPr>
          <a:xfrm>
            <a:off x="4846016" y="2776760"/>
            <a:ext cx="449400" cy="1472100"/>
          </a:xfrm>
          <a:prstGeom prst="straightConnector1">
            <a:avLst/>
          </a:prstGeom>
          <a:noFill/>
          <a:ln w="19050" cap="flat" cmpd="sng">
            <a:solidFill>
              <a:srgbClr val="FF8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2" name="Google Shape;532;p12"/>
          <p:cNvCxnSpPr/>
          <p:nvPr/>
        </p:nvCxnSpPr>
        <p:spPr>
          <a:xfrm rot="10800000" flipH="1">
            <a:off x="5372057" y="2776817"/>
            <a:ext cx="1780200" cy="1461300"/>
          </a:xfrm>
          <a:prstGeom prst="straightConnector1">
            <a:avLst/>
          </a:prstGeom>
          <a:noFill/>
          <a:ln w="19050" cap="flat" cmpd="sng">
            <a:solidFill>
              <a:srgbClr val="FF8F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539" name="Google Shape;539;p13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540" name="Google Shape;540;p13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41" name="Google Shape;541;p13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13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13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44" name="Google Shape;544;p13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45" name="Google Shape;545;p13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46" name="Google Shape;546;p13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547" name="Google Shape;547;p13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48" name="Google Shape;548;p13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13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13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51" name="Google Shape;551;p13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52" name="Google Shape;552;p13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53" name="Google Shape;553;p13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554" name="Google Shape;554;p13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55" name="Google Shape;555;p13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6" name="Google Shape;556;p13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7" name="Google Shape;557;p13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58" name="Google Shape;558;p13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59" name="Google Shape;559;p13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0" name="Google Shape;560;p13"/>
          <p:cNvGrpSpPr/>
          <p:nvPr/>
        </p:nvGrpSpPr>
        <p:grpSpPr>
          <a:xfrm>
            <a:off x="652100" y="2189836"/>
            <a:ext cx="4331933" cy="380176"/>
            <a:chOff x="652100" y="4116382"/>
            <a:chExt cx="4331933" cy="506901"/>
          </a:xfrm>
        </p:grpSpPr>
        <p:sp>
          <p:nvSpPr>
            <p:cNvPr id="561" name="Google Shape;561;p13"/>
            <p:cNvSpPr txBox="1"/>
            <p:nvPr/>
          </p:nvSpPr>
          <p:spPr>
            <a:xfrm>
              <a:off x="652100" y="4130683"/>
              <a:ext cx="44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62" name="Google Shape;562;p13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563" name="Google Shape;563;p13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564" name="Google Shape;564;p13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5" name="Google Shape;565;p13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6" name="Google Shape;566;p13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67" name="Google Shape;567;p13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569" name="Google Shape;569;p13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570" name="Google Shape;570;p13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1" name="Google Shape;571;p13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2" name="Google Shape;572;p13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73" name="Google Shape;573;p13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r(x)=3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574" name="Google Shape;574;p13"/>
          <p:cNvSpPr/>
          <p:nvPr/>
        </p:nvSpPr>
        <p:spPr>
          <a:xfrm>
            <a:off x="7800226" y="2255419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5" name="Google Shape;575;p13"/>
          <p:cNvSpPr txBox="1"/>
          <p:nvPr/>
        </p:nvSpPr>
        <p:spPr>
          <a:xfrm>
            <a:off x="6979373" y="2496087"/>
            <a:ext cx="188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582" name="Google Shape;582;p14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583" name="Google Shape;583;p14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84" name="Google Shape;584;p14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5" name="Google Shape;585;p14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6" name="Google Shape;586;p14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87" name="Google Shape;587;p14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8" name="Google Shape;588;p14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89" name="Google Shape;589;p14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590" name="Google Shape;590;p14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91" name="Google Shape;591;p14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2" name="Google Shape;592;p14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94" name="Google Shape;594;p14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95" name="Google Shape;595;p14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96" name="Google Shape;596;p14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597" name="Google Shape;597;p14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598" name="Google Shape;598;p14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14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14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01" name="Google Shape;601;p14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02" name="Google Shape;602;p14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14"/>
          <p:cNvSpPr txBox="1"/>
          <p:nvPr/>
        </p:nvSpPr>
        <p:spPr>
          <a:xfrm>
            <a:off x="652100" y="220056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04" name="Google Shape;604;p14"/>
          <p:cNvGrpSpPr/>
          <p:nvPr/>
        </p:nvGrpSpPr>
        <p:grpSpPr>
          <a:xfrm>
            <a:off x="2519637" y="2189836"/>
            <a:ext cx="1185333" cy="380176"/>
            <a:chOff x="914400" y="2036233"/>
            <a:chExt cx="1185333" cy="506901"/>
          </a:xfrm>
        </p:grpSpPr>
        <p:grpSp>
          <p:nvGrpSpPr>
            <p:cNvPr id="605" name="Google Shape;605;p14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606" name="Google Shape;606;p14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7" name="Google Shape;607;p14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8" name="Google Shape;608;p14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09" name="Google Shape;609;p14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r(x)=2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10" name="Google Shape;610;p14"/>
          <p:cNvGrpSpPr/>
          <p:nvPr/>
        </p:nvGrpSpPr>
        <p:grpSpPr>
          <a:xfrm>
            <a:off x="3798700" y="2189836"/>
            <a:ext cx="1185333" cy="380176"/>
            <a:chOff x="914400" y="2036233"/>
            <a:chExt cx="1185333" cy="506901"/>
          </a:xfrm>
        </p:grpSpPr>
        <p:grpSp>
          <p:nvGrpSpPr>
            <p:cNvPr id="611" name="Google Shape;611;p14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612" name="Google Shape;612;p14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14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14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15" name="Google Shape;615;p14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r(x)=3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16" name="Google Shape;616;p14"/>
          <p:cNvSpPr/>
          <p:nvPr/>
        </p:nvSpPr>
        <p:spPr>
          <a:xfrm>
            <a:off x="7800226" y="2255419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17" name="Google Shape;617;p14"/>
          <p:cNvGrpSpPr/>
          <p:nvPr/>
        </p:nvGrpSpPr>
        <p:grpSpPr>
          <a:xfrm>
            <a:off x="652100" y="2586604"/>
            <a:ext cx="4331933" cy="380176"/>
            <a:chOff x="652100" y="4116382"/>
            <a:chExt cx="4331933" cy="506901"/>
          </a:xfrm>
        </p:grpSpPr>
        <p:sp>
          <p:nvSpPr>
            <p:cNvPr id="618" name="Google Shape;618;p14"/>
            <p:cNvSpPr txBox="1"/>
            <p:nvPr/>
          </p:nvSpPr>
          <p:spPr>
            <a:xfrm>
              <a:off x="652100" y="4130683"/>
              <a:ext cx="44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19" name="Google Shape;619;p14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620" name="Google Shape;620;p14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621" name="Google Shape;621;p14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2" name="Google Shape;622;p14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3" name="Google Shape;623;p14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24" name="Google Shape;624;p14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r(x)=1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625" name="Google Shape;625;p14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626" name="Google Shape;626;p14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627" name="Google Shape;627;p14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8" name="Google Shape;628;p14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9" name="Google Shape;629;p14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30" name="Google Shape;630;p14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631" name="Google Shape;631;p14"/>
          <p:cNvSpPr/>
          <p:nvPr/>
        </p:nvSpPr>
        <p:spPr>
          <a:xfrm>
            <a:off x="7800226" y="2652187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14"/>
          <p:cNvSpPr/>
          <p:nvPr/>
        </p:nvSpPr>
        <p:spPr>
          <a:xfrm>
            <a:off x="7782074" y="2597330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14"/>
          <p:cNvSpPr txBox="1"/>
          <p:nvPr/>
        </p:nvSpPr>
        <p:spPr>
          <a:xfrm>
            <a:off x="7068755" y="2819471"/>
            <a:ext cx="18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5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640" name="Google Shape;640;p15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641" name="Google Shape;641;p15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642" name="Google Shape;642;p15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15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15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5" name="Google Shape;645;p15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46" name="Google Shape;646;p15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47" name="Google Shape;647;p15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648" name="Google Shape;648;p15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649" name="Google Shape;649;p15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15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15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52" name="Google Shape;652;p15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53" name="Google Shape;653;p15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54" name="Google Shape;654;p15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655" name="Google Shape;655;p15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656" name="Google Shape;656;p15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p15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15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59" name="Google Shape;659;p15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60" name="Google Shape;660;p15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p15"/>
          <p:cNvSpPr txBox="1"/>
          <p:nvPr/>
        </p:nvSpPr>
        <p:spPr>
          <a:xfrm>
            <a:off x="652100" y="220056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62" name="Google Shape;662;p15"/>
          <p:cNvGrpSpPr/>
          <p:nvPr/>
        </p:nvGrpSpPr>
        <p:grpSpPr>
          <a:xfrm>
            <a:off x="2519637" y="2189836"/>
            <a:ext cx="1185333" cy="380176"/>
            <a:chOff x="914400" y="2036233"/>
            <a:chExt cx="1185333" cy="506901"/>
          </a:xfrm>
        </p:grpSpPr>
        <p:grpSp>
          <p:nvGrpSpPr>
            <p:cNvPr id="663" name="Google Shape;663;p15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664" name="Google Shape;664;p15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5" name="Google Shape;665;p15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6" name="Google Shape;666;p15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67" name="Google Shape;667;p15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r(x)=2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68" name="Google Shape;668;p15"/>
          <p:cNvGrpSpPr/>
          <p:nvPr/>
        </p:nvGrpSpPr>
        <p:grpSpPr>
          <a:xfrm>
            <a:off x="3798700" y="2189836"/>
            <a:ext cx="1185333" cy="380176"/>
            <a:chOff x="914400" y="2036233"/>
            <a:chExt cx="1185333" cy="506901"/>
          </a:xfrm>
        </p:grpSpPr>
        <p:grpSp>
          <p:nvGrpSpPr>
            <p:cNvPr id="669" name="Google Shape;669;p15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670" name="Google Shape;670;p15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p15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15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73" name="Google Shape;673;p15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r(x)=3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4" name="Google Shape;674;p15"/>
          <p:cNvSpPr/>
          <p:nvPr/>
        </p:nvSpPr>
        <p:spPr>
          <a:xfrm>
            <a:off x="7800226" y="2255419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15"/>
          <p:cNvSpPr txBox="1"/>
          <p:nvPr/>
        </p:nvSpPr>
        <p:spPr>
          <a:xfrm>
            <a:off x="652100" y="2597330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76" name="Google Shape;676;p15"/>
          <p:cNvGrpSpPr/>
          <p:nvPr/>
        </p:nvGrpSpPr>
        <p:grpSpPr>
          <a:xfrm>
            <a:off x="2519637" y="2586604"/>
            <a:ext cx="1185333" cy="298451"/>
            <a:chOff x="1380067" y="2451100"/>
            <a:chExt cx="1185333" cy="397934"/>
          </a:xfrm>
        </p:grpSpPr>
        <p:cxnSp>
          <p:nvCxnSpPr>
            <p:cNvPr id="677" name="Google Shape;677;p15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8" name="Google Shape;678;p15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9" name="Google Shape;679;p15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80" name="Google Shape;680;p15"/>
          <p:cNvSpPr txBox="1"/>
          <p:nvPr/>
        </p:nvSpPr>
        <p:spPr>
          <a:xfrm>
            <a:off x="2671317" y="2597330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r(x)=1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81" name="Google Shape;681;p15"/>
          <p:cNvGrpSpPr/>
          <p:nvPr/>
        </p:nvGrpSpPr>
        <p:grpSpPr>
          <a:xfrm>
            <a:off x="3798700" y="2586604"/>
            <a:ext cx="1185333" cy="298451"/>
            <a:chOff x="1380067" y="2451100"/>
            <a:chExt cx="1185333" cy="397934"/>
          </a:xfrm>
        </p:grpSpPr>
        <p:cxnSp>
          <p:nvCxnSpPr>
            <p:cNvPr id="682" name="Google Shape;682;p15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3" name="Google Shape;683;p15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4" name="Google Shape;684;p15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85" name="Google Shape;685;p15"/>
          <p:cNvSpPr txBox="1"/>
          <p:nvPr/>
        </p:nvSpPr>
        <p:spPr>
          <a:xfrm>
            <a:off x="3950380" y="2597330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r(x)=2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15"/>
          <p:cNvSpPr/>
          <p:nvPr/>
        </p:nvSpPr>
        <p:spPr>
          <a:xfrm>
            <a:off x="7800226" y="2652187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p15"/>
          <p:cNvSpPr/>
          <p:nvPr/>
        </p:nvSpPr>
        <p:spPr>
          <a:xfrm>
            <a:off x="7782074" y="2597330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88" name="Google Shape;688;p15"/>
          <p:cNvGrpSpPr/>
          <p:nvPr/>
        </p:nvGrpSpPr>
        <p:grpSpPr>
          <a:xfrm>
            <a:off x="652100" y="2968448"/>
            <a:ext cx="4331933" cy="380176"/>
            <a:chOff x="652100" y="4116382"/>
            <a:chExt cx="4331933" cy="506901"/>
          </a:xfrm>
        </p:grpSpPr>
        <p:sp>
          <p:nvSpPr>
            <p:cNvPr id="689" name="Google Shape;689;p15"/>
            <p:cNvSpPr txBox="1"/>
            <p:nvPr/>
          </p:nvSpPr>
          <p:spPr>
            <a:xfrm>
              <a:off x="652100" y="4130683"/>
              <a:ext cx="44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90" name="Google Shape;690;p15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691" name="Google Shape;691;p15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692" name="Google Shape;692;p15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93" name="Google Shape;693;p15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94" name="Google Shape;694;p15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95" name="Google Shape;695;p15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696" name="Google Shape;696;p15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697" name="Google Shape;697;p15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698" name="Google Shape;698;p15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99" name="Google Shape;699;p15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0" name="Google Shape;700;p15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01" name="Google Shape;701;p15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702" name="Google Shape;702;p15"/>
          <p:cNvSpPr/>
          <p:nvPr/>
        </p:nvSpPr>
        <p:spPr>
          <a:xfrm>
            <a:off x="7800226" y="3034031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3" name="Google Shape;703;p15"/>
          <p:cNvSpPr/>
          <p:nvPr/>
        </p:nvSpPr>
        <p:spPr>
          <a:xfrm>
            <a:off x="7782074" y="2979173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4" name="Google Shape;704;p15"/>
          <p:cNvSpPr txBox="1"/>
          <p:nvPr/>
        </p:nvSpPr>
        <p:spPr>
          <a:xfrm>
            <a:off x="7068755" y="3201315"/>
            <a:ext cx="18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6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712" name="Google Shape;712;p16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713" name="Google Shape;713;p16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4" name="Google Shape;714;p16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5" name="Google Shape;715;p16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16" name="Google Shape;716;p16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17" name="Google Shape;717;p16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8" name="Google Shape;718;p16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720" name="Google Shape;720;p16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1" name="Google Shape;721;p16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2" name="Google Shape;722;p16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23" name="Google Shape;723;p16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24" name="Google Shape;724;p16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25" name="Google Shape;725;p16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726" name="Google Shape;726;p16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727" name="Google Shape;727;p16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8" name="Google Shape;728;p16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9" name="Google Shape;729;p16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30" name="Google Shape;730;p16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31" name="Google Shape;731;p16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2" name="Google Shape;732;p16"/>
          <p:cNvSpPr txBox="1"/>
          <p:nvPr/>
        </p:nvSpPr>
        <p:spPr>
          <a:xfrm>
            <a:off x="652100" y="220056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33" name="Google Shape;733;p16"/>
          <p:cNvGrpSpPr/>
          <p:nvPr/>
        </p:nvGrpSpPr>
        <p:grpSpPr>
          <a:xfrm>
            <a:off x="2519637" y="2189836"/>
            <a:ext cx="1185333" cy="380176"/>
            <a:chOff x="914400" y="2036233"/>
            <a:chExt cx="1185333" cy="506901"/>
          </a:xfrm>
        </p:grpSpPr>
        <p:grpSp>
          <p:nvGrpSpPr>
            <p:cNvPr id="734" name="Google Shape;734;p16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735" name="Google Shape;735;p16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6" name="Google Shape;736;p16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7" name="Google Shape;737;p16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38" name="Google Shape;738;p16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r(x)=2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39" name="Google Shape;739;p16"/>
          <p:cNvGrpSpPr/>
          <p:nvPr/>
        </p:nvGrpSpPr>
        <p:grpSpPr>
          <a:xfrm>
            <a:off x="3798700" y="2189836"/>
            <a:ext cx="1185333" cy="380176"/>
            <a:chOff x="914400" y="2036233"/>
            <a:chExt cx="1185333" cy="506901"/>
          </a:xfrm>
        </p:grpSpPr>
        <p:grpSp>
          <p:nvGrpSpPr>
            <p:cNvPr id="740" name="Google Shape;740;p16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741" name="Google Shape;741;p16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2" name="Google Shape;742;p16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3" name="Google Shape;743;p16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44" name="Google Shape;744;p16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r(x)=3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45" name="Google Shape;745;p16"/>
          <p:cNvSpPr/>
          <p:nvPr/>
        </p:nvSpPr>
        <p:spPr>
          <a:xfrm>
            <a:off x="7800226" y="2255419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16"/>
          <p:cNvSpPr txBox="1"/>
          <p:nvPr/>
        </p:nvSpPr>
        <p:spPr>
          <a:xfrm>
            <a:off x="652100" y="2597330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47" name="Google Shape;747;p16"/>
          <p:cNvGrpSpPr/>
          <p:nvPr/>
        </p:nvGrpSpPr>
        <p:grpSpPr>
          <a:xfrm>
            <a:off x="2519637" y="2586604"/>
            <a:ext cx="1185333" cy="298451"/>
            <a:chOff x="1380067" y="2451100"/>
            <a:chExt cx="1185333" cy="397934"/>
          </a:xfrm>
        </p:grpSpPr>
        <p:cxnSp>
          <p:nvCxnSpPr>
            <p:cNvPr id="748" name="Google Shape;748;p16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9" name="Google Shape;749;p16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0" name="Google Shape;750;p16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51" name="Google Shape;751;p16"/>
          <p:cNvSpPr txBox="1"/>
          <p:nvPr/>
        </p:nvSpPr>
        <p:spPr>
          <a:xfrm>
            <a:off x="2671317" y="2597330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r(x)=1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2" name="Google Shape;752;p16"/>
          <p:cNvGrpSpPr/>
          <p:nvPr/>
        </p:nvGrpSpPr>
        <p:grpSpPr>
          <a:xfrm>
            <a:off x="3798700" y="2586604"/>
            <a:ext cx="1185333" cy="298451"/>
            <a:chOff x="1380067" y="2451100"/>
            <a:chExt cx="1185333" cy="397934"/>
          </a:xfrm>
        </p:grpSpPr>
        <p:cxnSp>
          <p:nvCxnSpPr>
            <p:cNvPr id="753" name="Google Shape;753;p16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4" name="Google Shape;754;p16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" name="Google Shape;755;p16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56" name="Google Shape;756;p16"/>
          <p:cNvSpPr txBox="1"/>
          <p:nvPr/>
        </p:nvSpPr>
        <p:spPr>
          <a:xfrm>
            <a:off x="3950380" y="2597330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r(x)=2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7" name="Google Shape;757;p16"/>
          <p:cNvSpPr/>
          <p:nvPr/>
        </p:nvSpPr>
        <p:spPr>
          <a:xfrm>
            <a:off x="7800226" y="2652187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8" name="Google Shape;758;p16"/>
          <p:cNvSpPr/>
          <p:nvPr/>
        </p:nvSpPr>
        <p:spPr>
          <a:xfrm>
            <a:off x="7782074" y="2597330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9" name="Google Shape;759;p16"/>
          <p:cNvSpPr txBox="1"/>
          <p:nvPr/>
        </p:nvSpPr>
        <p:spPr>
          <a:xfrm>
            <a:off x="652100" y="2979173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60" name="Google Shape;760;p16"/>
          <p:cNvGrpSpPr/>
          <p:nvPr/>
        </p:nvGrpSpPr>
        <p:grpSpPr>
          <a:xfrm>
            <a:off x="2519637" y="2968448"/>
            <a:ext cx="1185333" cy="298451"/>
            <a:chOff x="1380067" y="2451100"/>
            <a:chExt cx="1185333" cy="397934"/>
          </a:xfrm>
        </p:grpSpPr>
        <p:cxnSp>
          <p:nvCxnSpPr>
            <p:cNvPr id="761" name="Google Shape;761;p16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2" name="Google Shape;762;p16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3" name="Google Shape;763;p16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4" name="Google Shape;764;p16"/>
          <p:cNvSpPr txBox="1"/>
          <p:nvPr/>
        </p:nvSpPr>
        <p:spPr>
          <a:xfrm>
            <a:off x="2671317" y="2979173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r(x)=2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65" name="Google Shape;765;p16"/>
          <p:cNvGrpSpPr/>
          <p:nvPr/>
        </p:nvGrpSpPr>
        <p:grpSpPr>
          <a:xfrm>
            <a:off x="3798700" y="2968448"/>
            <a:ext cx="1185333" cy="298451"/>
            <a:chOff x="1380067" y="2451100"/>
            <a:chExt cx="1185333" cy="397934"/>
          </a:xfrm>
        </p:grpSpPr>
        <p:cxnSp>
          <p:nvCxnSpPr>
            <p:cNvPr id="766" name="Google Shape;766;p16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67;p16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8" name="Google Shape;768;p16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9" name="Google Shape;769;p16"/>
          <p:cNvSpPr txBox="1"/>
          <p:nvPr/>
        </p:nvSpPr>
        <p:spPr>
          <a:xfrm>
            <a:off x="3950380" y="2979173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r(x)=2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0" name="Google Shape;770;p16"/>
          <p:cNvSpPr/>
          <p:nvPr/>
        </p:nvSpPr>
        <p:spPr>
          <a:xfrm>
            <a:off x="7800226" y="3034031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1" name="Google Shape;771;p16"/>
          <p:cNvSpPr/>
          <p:nvPr/>
        </p:nvSpPr>
        <p:spPr>
          <a:xfrm>
            <a:off x="7782074" y="2979173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2" name="Google Shape;772;p16"/>
          <p:cNvSpPr txBox="1"/>
          <p:nvPr/>
        </p:nvSpPr>
        <p:spPr>
          <a:xfrm>
            <a:off x="7068755" y="3545450"/>
            <a:ext cx="17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grpSp>
        <p:nvGrpSpPr>
          <p:cNvPr id="773" name="Google Shape;773;p16"/>
          <p:cNvGrpSpPr/>
          <p:nvPr/>
        </p:nvGrpSpPr>
        <p:grpSpPr>
          <a:xfrm>
            <a:off x="652100" y="3368600"/>
            <a:ext cx="4331933" cy="380176"/>
            <a:chOff x="652100" y="4116382"/>
            <a:chExt cx="4331933" cy="506901"/>
          </a:xfrm>
        </p:grpSpPr>
        <p:sp>
          <p:nvSpPr>
            <p:cNvPr id="774" name="Google Shape;774;p16"/>
            <p:cNvSpPr txBox="1"/>
            <p:nvPr/>
          </p:nvSpPr>
          <p:spPr>
            <a:xfrm>
              <a:off x="652100" y="4130683"/>
              <a:ext cx="44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75" name="Google Shape;775;p16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776" name="Google Shape;776;p16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777" name="Google Shape;777;p16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78" name="Google Shape;778;p16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79" name="Google Shape;779;p16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80" name="Google Shape;780;p16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r(x)=1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781" name="Google Shape;781;p16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782" name="Google Shape;782;p16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783" name="Google Shape;783;p16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4" name="Google Shape;784;p16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5" name="Google Shape;785;p16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86" name="Google Shape;786;p16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r(x)=3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787" name="Google Shape;787;p16"/>
          <p:cNvSpPr/>
          <p:nvPr/>
        </p:nvSpPr>
        <p:spPr>
          <a:xfrm>
            <a:off x="7800226" y="3434183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8" name="Google Shape;788;p16"/>
          <p:cNvSpPr/>
          <p:nvPr/>
        </p:nvSpPr>
        <p:spPr>
          <a:xfrm>
            <a:off x="7782074" y="3379326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795" name="Google Shape;795;p17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796" name="Google Shape;796;p17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797" name="Google Shape;797;p17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8" name="Google Shape;798;p17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9" name="Google Shape;799;p17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00" name="Google Shape;800;p17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01" name="Google Shape;801;p17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02" name="Google Shape;802;p17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803" name="Google Shape;803;p17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804" name="Google Shape;804;p17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17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6" name="Google Shape;806;p17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07" name="Google Shape;807;p17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08" name="Google Shape;808;p17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09" name="Google Shape;809;p17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810" name="Google Shape;810;p17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811" name="Google Shape;811;p17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2" name="Google Shape;812;p17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17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14" name="Google Shape;814;p17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15" name="Google Shape;815;p17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6" name="Google Shape;816;p17"/>
          <p:cNvSpPr txBox="1"/>
          <p:nvPr/>
        </p:nvSpPr>
        <p:spPr>
          <a:xfrm>
            <a:off x="652100" y="220056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17" name="Google Shape;817;p17"/>
          <p:cNvGrpSpPr/>
          <p:nvPr/>
        </p:nvGrpSpPr>
        <p:grpSpPr>
          <a:xfrm>
            <a:off x="2519637" y="2189836"/>
            <a:ext cx="1185333" cy="380176"/>
            <a:chOff x="914400" y="2036233"/>
            <a:chExt cx="1185333" cy="506901"/>
          </a:xfrm>
        </p:grpSpPr>
        <p:grpSp>
          <p:nvGrpSpPr>
            <p:cNvPr id="818" name="Google Shape;818;p17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819" name="Google Shape;819;p17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0" name="Google Shape;820;p17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1" name="Google Shape;821;p17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22" name="Google Shape;822;p17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r(x)=2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23" name="Google Shape;823;p17"/>
          <p:cNvGrpSpPr/>
          <p:nvPr/>
        </p:nvGrpSpPr>
        <p:grpSpPr>
          <a:xfrm>
            <a:off x="3798700" y="2189836"/>
            <a:ext cx="1185333" cy="380176"/>
            <a:chOff x="914400" y="2036233"/>
            <a:chExt cx="1185333" cy="506901"/>
          </a:xfrm>
        </p:grpSpPr>
        <p:grpSp>
          <p:nvGrpSpPr>
            <p:cNvPr id="824" name="Google Shape;824;p17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825" name="Google Shape;825;p17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6" name="Google Shape;826;p17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28" name="Google Shape;828;p17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r(x)=3</a:t>
              </a:r>
              <a:endParaRPr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29" name="Google Shape;829;p17"/>
          <p:cNvSpPr/>
          <p:nvPr/>
        </p:nvSpPr>
        <p:spPr>
          <a:xfrm>
            <a:off x="7800226" y="2255419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0" name="Google Shape;830;p17"/>
          <p:cNvSpPr txBox="1"/>
          <p:nvPr/>
        </p:nvSpPr>
        <p:spPr>
          <a:xfrm>
            <a:off x="652100" y="2597330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31" name="Google Shape;831;p17"/>
          <p:cNvGrpSpPr/>
          <p:nvPr/>
        </p:nvGrpSpPr>
        <p:grpSpPr>
          <a:xfrm>
            <a:off x="2519637" y="2586604"/>
            <a:ext cx="1185333" cy="298451"/>
            <a:chOff x="1380067" y="2451100"/>
            <a:chExt cx="1185333" cy="397934"/>
          </a:xfrm>
        </p:grpSpPr>
        <p:cxnSp>
          <p:nvCxnSpPr>
            <p:cNvPr id="832" name="Google Shape;832;p17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3" name="Google Shape;833;p17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4" name="Google Shape;834;p17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35" name="Google Shape;835;p17"/>
          <p:cNvSpPr txBox="1"/>
          <p:nvPr/>
        </p:nvSpPr>
        <p:spPr>
          <a:xfrm>
            <a:off x="2671317" y="2597330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r(x)=1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36" name="Google Shape;836;p17"/>
          <p:cNvGrpSpPr/>
          <p:nvPr/>
        </p:nvGrpSpPr>
        <p:grpSpPr>
          <a:xfrm>
            <a:off x="3798700" y="2586604"/>
            <a:ext cx="1185333" cy="298451"/>
            <a:chOff x="1380067" y="2451100"/>
            <a:chExt cx="1185333" cy="397934"/>
          </a:xfrm>
        </p:grpSpPr>
        <p:cxnSp>
          <p:nvCxnSpPr>
            <p:cNvPr id="837" name="Google Shape;837;p17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8" name="Google Shape;838;p17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9" name="Google Shape;839;p17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40" name="Google Shape;840;p17"/>
          <p:cNvSpPr txBox="1"/>
          <p:nvPr/>
        </p:nvSpPr>
        <p:spPr>
          <a:xfrm>
            <a:off x="3950380" y="2597330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r(x)=2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1" name="Google Shape;841;p17"/>
          <p:cNvSpPr/>
          <p:nvPr/>
        </p:nvSpPr>
        <p:spPr>
          <a:xfrm>
            <a:off x="7800226" y="2652187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2" name="Google Shape;842;p17"/>
          <p:cNvSpPr/>
          <p:nvPr/>
        </p:nvSpPr>
        <p:spPr>
          <a:xfrm>
            <a:off x="7782074" y="2597330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3" name="Google Shape;843;p17"/>
          <p:cNvSpPr txBox="1"/>
          <p:nvPr/>
        </p:nvSpPr>
        <p:spPr>
          <a:xfrm>
            <a:off x="652100" y="2979173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44" name="Google Shape;844;p17"/>
          <p:cNvGrpSpPr/>
          <p:nvPr/>
        </p:nvGrpSpPr>
        <p:grpSpPr>
          <a:xfrm>
            <a:off x="2519637" y="2968448"/>
            <a:ext cx="1185333" cy="298451"/>
            <a:chOff x="1380067" y="2451100"/>
            <a:chExt cx="1185333" cy="397934"/>
          </a:xfrm>
        </p:grpSpPr>
        <p:cxnSp>
          <p:nvCxnSpPr>
            <p:cNvPr id="845" name="Google Shape;845;p17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6" name="Google Shape;846;p17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7" name="Google Shape;847;p17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48" name="Google Shape;848;p17"/>
          <p:cNvSpPr txBox="1"/>
          <p:nvPr/>
        </p:nvSpPr>
        <p:spPr>
          <a:xfrm>
            <a:off x="2671317" y="2979173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r(x)=2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49" name="Google Shape;849;p17"/>
          <p:cNvGrpSpPr/>
          <p:nvPr/>
        </p:nvGrpSpPr>
        <p:grpSpPr>
          <a:xfrm>
            <a:off x="3798700" y="2968448"/>
            <a:ext cx="1185333" cy="298451"/>
            <a:chOff x="1380067" y="2451100"/>
            <a:chExt cx="1185333" cy="397934"/>
          </a:xfrm>
        </p:grpSpPr>
        <p:cxnSp>
          <p:nvCxnSpPr>
            <p:cNvPr id="850" name="Google Shape;850;p17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1" name="Google Shape;851;p17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2" name="Google Shape;852;p17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53" name="Google Shape;853;p17"/>
          <p:cNvSpPr txBox="1"/>
          <p:nvPr/>
        </p:nvSpPr>
        <p:spPr>
          <a:xfrm>
            <a:off x="3950380" y="2979173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r(x)=2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7800226" y="3034031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5" name="Google Shape;855;p17"/>
          <p:cNvSpPr/>
          <p:nvPr/>
        </p:nvSpPr>
        <p:spPr>
          <a:xfrm>
            <a:off x="7782074" y="2979173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6" name="Google Shape;856;p17"/>
          <p:cNvSpPr txBox="1"/>
          <p:nvPr/>
        </p:nvSpPr>
        <p:spPr>
          <a:xfrm>
            <a:off x="652100" y="3379326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57" name="Google Shape;857;p17"/>
          <p:cNvGrpSpPr/>
          <p:nvPr/>
        </p:nvGrpSpPr>
        <p:grpSpPr>
          <a:xfrm>
            <a:off x="2519637" y="3368600"/>
            <a:ext cx="1185333" cy="298450"/>
            <a:chOff x="1380067" y="2451100"/>
            <a:chExt cx="1185333" cy="397934"/>
          </a:xfrm>
        </p:grpSpPr>
        <p:cxnSp>
          <p:nvCxnSpPr>
            <p:cNvPr id="858" name="Google Shape;858;p17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9" name="Google Shape;859;p17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0" name="Google Shape;860;p17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61" name="Google Shape;861;p17"/>
          <p:cNvSpPr txBox="1"/>
          <p:nvPr/>
        </p:nvSpPr>
        <p:spPr>
          <a:xfrm>
            <a:off x="2671317" y="3379326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r(x)=1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62" name="Google Shape;862;p17"/>
          <p:cNvGrpSpPr/>
          <p:nvPr/>
        </p:nvGrpSpPr>
        <p:grpSpPr>
          <a:xfrm>
            <a:off x="3798700" y="3368600"/>
            <a:ext cx="1185333" cy="298450"/>
            <a:chOff x="1380067" y="2451100"/>
            <a:chExt cx="1185333" cy="397934"/>
          </a:xfrm>
        </p:grpSpPr>
        <p:cxnSp>
          <p:nvCxnSpPr>
            <p:cNvPr id="863" name="Google Shape;863;p17"/>
            <p:cNvCxnSpPr/>
            <p:nvPr/>
          </p:nvCxnSpPr>
          <p:spPr>
            <a:xfrm>
              <a:off x="1380067" y="2650067"/>
              <a:ext cx="1185333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4" name="Google Shape;864;p17"/>
            <p:cNvCxnSpPr/>
            <p:nvPr/>
          </p:nvCxnSpPr>
          <p:spPr>
            <a:xfrm>
              <a:off x="1380067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5" name="Google Shape;865;p17"/>
            <p:cNvCxnSpPr/>
            <p:nvPr/>
          </p:nvCxnSpPr>
          <p:spPr>
            <a:xfrm>
              <a:off x="2565400" y="2451100"/>
              <a:ext cx="0" cy="39793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66" name="Google Shape;866;p17"/>
          <p:cNvSpPr txBox="1"/>
          <p:nvPr/>
        </p:nvSpPr>
        <p:spPr>
          <a:xfrm>
            <a:off x="3950380" y="3379326"/>
            <a:ext cx="7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r(x)=3</a:t>
            </a: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7" name="Google Shape;867;p17"/>
          <p:cNvSpPr/>
          <p:nvPr/>
        </p:nvSpPr>
        <p:spPr>
          <a:xfrm>
            <a:off x="7800226" y="3434183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8" name="Google Shape;868;p17"/>
          <p:cNvSpPr/>
          <p:nvPr/>
        </p:nvSpPr>
        <p:spPr>
          <a:xfrm>
            <a:off x="7782074" y="3379326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69" name="Google Shape;869;p17"/>
          <p:cNvGrpSpPr/>
          <p:nvPr/>
        </p:nvGrpSpPr>
        <p:grpSpPr>
          <a:xfrm>
            <a:off x="656269" y="3767594"/>
            <a:ext cx="4331933" cy="380176"/>
            <a:chOff x="652100" y="4116382"/>
            <a:chExt cx="4331933" cy="506901"/>
          </a:xfrm>
        </p:grpSpPr>
        <p:sp>
          <p:nvSpPr>
            <p:cNvPr id="870" name="Google Shape;870;p17"/>
            <p:cNvSpPr txBox="1"/>
            <p:nvPr/>
          </p:nvSpPr>
          <p:spPr>
            <a:xfrm>
              <a:off x="652100" y="4130683"/>
              <a:ext cx="44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71" name="Google Shape;871;p17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872" name="Google Shape;872;p17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873" name="Google Shape;873;p17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74" name="Google Shape;874;p17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75" name="Google Shape;875;p17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876" name="Google Shape;876;p17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877" name="Google Shape;877;p17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878" name="Google Shape;878;p17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879" name="Google Shape;879;p17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0" name="Google Shape;880;p17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1" name="Google Shape;881;p17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882" name="Google Shape;882;p17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r(x)=1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883" name="Google Shape;883;p17"/>
          <p:cNvSpPr/>
          <p:nvPr/>
        </p:nvSpPr>
        <p:spPr>
          <a:xfrm>
            <a:off x="7786243" y="3778319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40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8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890" name="Google Shape;890;p18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891" name="Google Shape;891;p18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892" name="Google Shape;892;p18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3" name="Google Shape;893;p18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18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95" name="Google Shape;895;p18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96" name="Google Shape;896;p18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97" name="Google Shape;897;p18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898" name="Google Shape;898;p18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899" name="Google Shape;899;p18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0" name="Google Shape;900;p18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1" name="Google Shape;901;p18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02" name="Google Shape;902;p18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03" name="Google Shape;903;p18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4" name="Google Shape;904;p18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905" name="Google Shape;905;p18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06" name="Google Shape;906;p18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7" name="Google Shape;907;p18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8" name="Google Shape;908;p18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09" name="Google Shape;909;p18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10" name="Google Shape;910;p18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1" name="Google Shape;911;p18"/>
          <p:cNvGrpSpPr/>
          <p:nvPr/>
        </p:nvGrpSpPr>
        <p:grpSpPr>
          <a:xfrm>
            <a:off x="3187003" y="2079368"/>
            <a:ext cx="1185333" cy="380176"/>
            <a:chOff x="914400" y="2036233"/>
            <a:chExt cx="1185333" cy="506901"/>
          </a:xfrm>
        </p:grpSpPr>
        <p:grpSp>
          <p:nvGrpSpPr>
            <p:cNvPr id="912" name="Google Shape;912;p18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13" name="Google Shape;913;p18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4" name="Google Shape;914;p18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5" name="Google Shape;915;p18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16" name="Google Shape;916;p18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w(x=4)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17" name="Google Shape;917;p18"/>
          <p:cNvSpPr txBox="1"/>
          <p:nvPr/>
        </p:nvSpPr>
        <p:spPr>
          <a:xfrm>
            <a:off x="653704" y="2052491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8" name="Google Shape;918;p18"/>
          <p:cNvGrpSpPr/>
          <p:nvPr/>
        </p:nvGrpSpPr>
        <p:grpSpPr>
          <a:xfrm>
            <a:off x="4678474" y="2088668"/>
            <a:ext cx="1185333" cy="380176"/>
            <a:chOff x="914400" y="2036233"/>
            <a:chExt cx="1185333" cy="506901"/>
          </a:xfrm>
        </p:grpSpPr>
        <p:grpSp>
          <p:nvGrpSpPr>
            <p:cNvPr id="919" name="Google Shape;919;p18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20" name="Google Shape;920;p18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1" name="Google Shape;921;p18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2" name="Google Shape;922;p18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23" name="Google Shape;923;p18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w(x=5)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24" name="Google Shape;924;p18"/>
          <p:cNvSpPr txBox="1"/>
          <p:nvPr/>
        </p:nvSpPr>
        <p:spPr>
          <a:xfrm>
            <a:off x="653704" y="2456675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25" name="Google Shape;925;p18"/>
          <p:cNvGrpSpPr/>
          <p:nvPr/>
        </p:nvGrpSpPr>
        <p:grpSpPr>
          <a:xfrm>
            <a:off x="5464858" y="2505593"/>
            <a:ext cx="1185333" cy="380176"/>
            <a:chOff x="914400" y="2036233"/>
            <a:chExt cx="1185333" cy="506901"/>
          </a:xfrm>
        </p:grpSpPr>
        <p:grpSp>
          <p:nvGrpSpPr>
            <p:cNvPr id="926" name="Google Shape;926;p18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27" name="Google Shape;927;p18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8" name="Google Shape;928;p18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9" name="Google Shape;929;p18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30" name="Google Shape;930;p18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w(x=6)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31" name="Google Shape;931;p18"/>
          <p:cNvGrpSpPr/>
          <p:nvPr/>
        </p:nvGrpSpPr>
        <p:grpSpPr>
          <a:xfrm>
            <a:off x="652100" y="3087286"/>
            <a:ext cx="6884289" cy="380176"/>
            <a:chOff x="652100" y="4116382"/>
            <a:chExt cx="6884289" cy="506901"/>
          </a:xfrm>
        </p:grpSpPr>
        <p:sp>
          <p:nvSpPr>
            <p:cNvPr id="932" name="Google Shape;932;p18"/>
            <p:cNvSpPr txBox="1"/>
            <p:nvPr/>
          </p:nvSpPr>
          <p:spPr>
            <a:xfrm>
              <a:off x="652100" y="4130683"/>
              <a:ext cx="429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/>
            </a:p>
          </p:txBody>
        </p:sp>
        <p:grpSp>
          <p:nvGrpSpPr>
            <p:cNvPr id="933" name="Google Shape;933;p18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934" name="Google Shape;934;p18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935" name="Google Shape;935;p18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6" name="Google Shape;936;p18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7" name="Google Shape;937;p18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38" name="Google Shape;938;p18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939" name="Google Shape;939;p18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940" name="Google Shape;940;p18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941" name="Google Shape;941;p18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2" name="Google Shape;942;p18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3" name="Google Shape;943;p18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44" name="Google Shape;944;p18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r(x)=3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945" name="Google Shape;945;p18"/>
            <p:cNvGrpSpPr/>
            <p:nvPr/>
          </p:nvGrpSpPr>
          <p:grpSpPr>
            <a:xfrm>
              <a:off x="5077762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946" name="Google Shape;946;p18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947" name="Google Shape;947;p18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8" name="Google Shape;948;p18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9" name="Google Shape;949;p18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50" name="Google Shape;950;p18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r(x)=6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951" name="Google Shape;951;p18"/>
            <p:cNvGrpSpPr/>
            <p:nvPr/>
          </p:nvGrpSpPr>
          <p:grpSpPr>
            <a:xfrm>
              <a:off x="6351056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952" name="Google Shape;952;p18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953" name="Google Shape;953;p18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4" name="Google Shape;954;p18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5" name="Google Shape;955;p18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56" name="Google Shape;956;p18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r(x)=5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957" name="Google Shape;957;p18"/>
          <p:cNvSpPr/>
          <p:nvPr/>
        </p:nvSpPr>
        <p:spPr>
          <a:xfrm>
            <a:off x="7800226" y="3152870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8" name="Google Shape;958;p18"/>
          <p:cNvSpPr/>
          <p:nvPr/>
        </p:nvSpPr>
        <p:spPr>
          <a:xfrm>
            <a:off x="5236691" y="3553787"/>
            <a:ext cx="3592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9" name="Google Shape;959;p18"/>
          <p:cNvSpPr/>
          <p:nvPr/>
        </p:nvSpPr>
        <p:spPr>
          <a:xfrm>
            <a:off x="5229442" y="3893107"/>
            <a:ext cx="3592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="1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960" name="Google Shape;960;p18"/>
          <p:cNvSpPr/>
          <p:nvPr/>
        </p:nvSpPr>
        <p:spPr>
          <a:xfrm>
            <a:off x="5216719" y="4387083"/>
            <a:ext cx="3592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="1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9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967" name="Google Shape;967;p19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968" name="Google Shape;968;p19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69" name="Google Shape;969;p19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19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1" name="Google Shape;971;p19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72" name="Google Shape;972;p19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3" name="Google Shape;973;p19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74" name="Google Shape;974;p19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975" name="Google Shape;975;p19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76" name="Google Shape;976;p19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7" name="Google Shape;977;p19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19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79" name="Google Shape;979;p19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80" name="Google Shape;980;p19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81" name="Google Shape;981;p19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982" name="Google Shape;982;p19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83" name="Google Shape;983;p19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4" name="Google Shape;984;p19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5" name="Google Shape;985;p19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86" name="Google Shape;986;p19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87" name="Google Shape;987;p19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88" name="Google Shape;988;p19"/>
          <p:cNvGrpSpPr/>
          <p:nvPr/>
        </p:nvGrpSpPr>
        <p:grpSpPr>
          <a:xfrm>
            <a:off x="3187003" y="2079368"/>
            <a:ext cx="1185333" cy="380176"/>
            <a:chOff x="914400" y="2036233"/>
            <a:chExt cx="1185333" cy="506901"/>
          </a:xfrm>
        </p:grpSpPr>
        <p:grpSp>
          <p:nvGrpSpPr>
            <p:cNvPr id="989" name="Google Shape;989;p19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90" name="Google Shape;990;p19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1" name="Google Shape;991;p19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2" name="Google Shape;992;p19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93" name="Google Shape;993;p19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w(x=4)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94" name="Google Shape;994;p19"/>
          <p:cNvSpPr txBox="1"/>
          <p:nvPr/>
        </p:nvSpPr>
        <p:spPr>
          <a:xfrm>
            <a:off x="653704" y="2052491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95" name="Google Shape;995;p19"/>
          <p:cNvGrpSpPr/>
          <p:nvPr/>
        </p:nvGrpSpPr>
        <p:grpSpPr>
          <a:xfrm>
            <a:off x="4678474" y="2088668"/>
            <a:ext cx="1185333" cy="380176"/>
            <a:chOff x="914400" y="2036233"/>
            <a:chExt cx="1185333" cy="506901"/>
          </a:xfrm>
        </p:grpSpPr>
        <p:grpSp>
          <p:nvGrpSpPr>
            <p:cNvPr id="996" name="Google Shape;996;p19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997" name="Google Shape;997;p19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8" name="Google Shape;998;p19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9" name="Google Shape;999;p19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00" name="Google Shape;1000;p19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w(x=5)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01" name="Google Shape;1001;p19"/>
          <p:cNvSpPr txBox="1"/>
          <p:nvPr/>
        </p:nvSpPr>
        <p:spPr>
          <a:xfrm>
            <a:off x="653704" y="2456675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02" name="Google Shape;1002;p19"/>
          <p:cNvGrpSpPr/>
          <p:nvPr/>
        </p:nvGrpSpPr>
        <p:grpSpPr>
          <a:xfrm>
            <a:off x="5464858" y="2505593"/>
            <a:ext cx="1185333" cy="380176"/>
            <a:chOff x="914400" y="2036233"/>
            <a:chExt cx="1185333" cy="50690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004" name="Google Shape;1004;p19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5" name="Google Shape;1005;p19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6" name="Google Shape;1006;p19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07" name="Google Shape;1007;p19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w(x=6)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08" name="Google Shape;1008;p19"/>
          <p:cNvGrpSpPr/>
          <p:nvPr/>
        </p:nvGrpSpPr>
        <p:grpSpPr>
          <a:xfrm>
            <a:off x="648893" y="3106029"/>
            <a:ext cx="6884289" cy="380176"/>
            <a:chOff x="652100" y="4116382"/>
            <a:chExt cx="6884289" cy="506901"/>
          </a:xfrm>
        </p:grpSpPr>
        <p:sp>
          <p:nvSpPr>
            <p:cNvPr id="1009" name="Google Shape;1009;p19"/>
            <p:cNvSpPr txBox="1"/>
            <p:nvPr/>
          </p:nvSpPr>
          <p:spPr>
            <a:xfrm>
              <a:off x="652100" y="4130683"/>
              <a:ext cx="455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</a:t>
              </a:r>
              <a:endParaRPr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010" name="Google Shape;1010;p19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011" name="Google Shape;1011;p19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012" name="Google Shape;1012;p19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3" name="Google Shape;1013;p19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4" name="Google Shape;1014;p19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15" name="Google Shape;1015;p19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016" name="Google Shape;1016;p19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017" name="Google Shape;1017;p19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018" name="Google Shape;1018;p19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9" name="Google Shape;1019;p19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0" name="Google Shape;1020;p19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21" name="Google Shape;1021;p19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r(x)=5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022" name="Google Shape;1022;p19"/>
            <p:cNvGrpSpPr/>
            <p:nvPr/>
          </p:nvGrpSpPr>
          <p:grpSpPr>
            <a:xfrm>
              <a:off x="5077762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023" name="Google Shape;1023;p19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024" name="Google Shape;1024;p19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5" name="Google Shape;1025;p19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6" name="Google Shape;1026;p19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27" name="Google Shape;1027;p19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r(x)=6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028" name="Google Shape;1028;p19"/>
            <p:cNvGrpSpPr/>
            <p:nvPr/>
          </p:nvGrpSpPr>
          <p:grpSpPr>
            <a:xfrm>
              <a:off x="6351056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029" name="Google Shape;1029;p19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030" name="Google Shape;1030;p19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1" name="Google Shape;1031;p19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2" name="Google Shape;1032;p19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33" name="Google Shape;1033;p19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r(x)=5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1034" name="Google Shape;1034;p19"/>
          <p:cNvSpPr/>
          <p:nvPr/>
        </p:nvSpPr>
        <p:spPr>
          <a:xfrm>
            <a:off x="7800226" y="2981427"/>
            <a:ext cx="505800" cy="412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40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Why Do We Build Systems?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 away complexity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0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1041" name="Google Shape;1041;p20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1042" name="Google Shape;1042;p20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043" name="Google Shape;1043;p20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4" name="Google Shape;1044;p20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5" name="Google Shape;1045;p20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46" name="Google Shape;1046;p20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47" name="Google Shape;1047;p20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48" name="Google Shape;1048;p20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1049" name="Google Shape;1049;p20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050" name="Google Shape;1050;p20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1" name="Google Shape;1051;p20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2" name="Google Shape;1052;p20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53" name="Google Shape;1053;p20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54" name="Google Shape;1054;p20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5" name="Google Shape;1055;p20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1056" name="Google Shape;1056;p20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057" name="Google Shape;1057;p20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8" name="Google Shape;1058;p20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9" name="Google Shape;1059;p20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60" name="Google Shape;1060;p20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w(x=3)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61" name="Google Shape;1061;p20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62" name="Google Shape;1062;p20"/>
          <p:cNvGrpSpPr/>
          <p:nvPr/>
        </p:nvGrpSpPr>
        <p:grpSpPr>
          <a:xfrm>
            <a:off x="3187003" y="2079368"/>
            <a:ext cx="1185333" cy="380176"/>
            <a:chOff x="914400" y="2036233"/>
            <a:chExt cx="1185333" cy="506901"/>
          </a:xfrm>
        </p:grpSpPr>
        <p:grpSp>
          <p:nvGrpSpPr>
            <p:cNvPr id="1063" name="Google Shape;1063;p20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064" name="Google Shape;1064;p20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5" name="Google Shape;1065;p20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6" name="Google Shape;1066;p20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67" name="Google Shape;1067;p20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w(x=4)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68" name="Google Shape;1068;p20"/>
          <p:cNvSpPr txBox="1"/>
          <p:nvPr/>
        </p:nvSpPr>
        <p:spPr>
          <a:xfrm>
            <a:off x="653704" y="2052491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69" name="Google Shape;1069;p20"/>
          <p:cNvGrpSpPr/>
          <p:nvPr/>
        </p:nvGrpSpPr>
        <p:grpSpPr>
          <a:xfrm>
            <a:off x="4678474" y="2088668"/>
            <a:ext cx="1185333" cy="380176"/>
            <a:chOff x="914400" y="2036233"/>
            <a:chExt cx="1185333" cy="506901"/>
          </a:xfrm>
        </p:grpSpPr>
        <p:grpSp>
          <p:nvGrpSpPr>
            <p:cNvPr id="1070" name="Google Shape;1070;p20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071" name="Google Shape;1071;p20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2" name="Google Shape;1072;p20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3" name="Google Shape;1073;p20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74" name="Google Shape;1074;p20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w(x=5)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75" name="Google Shape;1075;p20"/>
          <p:cNvSpPr txBox="1"/>
          <p:nvPr/>
        </p:nvSpPr>
        <p:spPr>
          <a:xfrm>
            <a:off x="653704" y="2456675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76" name="Google Shape;1076;p20"/>
          <p:cNvGrpSpPr/>
          <p:nvPr/>
        </p:nvGrpSpPr>
        <p:grpSpPr>
          <a:xfrm>
            <a:off x="5464858" y="2505593"/>
            <a:ext cx="1185333" cy="380176"/>
            <a:chOff x="914400" y="2036233"/>
            <a:chExt cx="1185333" cy="506901"/>
          </a:xfrm>
        </p:grpSpPr>
        <p:grpSp>
          <p:nvGrpSpPr>
            <p:cNvPr id="1077" name="Google Shape;1077;p20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078" name="Google Shape;1078;p20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9" name="Google Shape;1079;p20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0" name="Google Shape;1080;p20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1" name="Google Shape;1081;p20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w(x=6)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2" name="Google Shape;1082;p20"/>
          <p:cNvGrpSpPr/>
          <p:nvPr/>
        </p:nvGrpSpPr>
        <p:grpSpPr>
          <a:xfrm>
            <a:off x="642492" y="3124253"/>
            <a:ext cx="6884289" cy="380176"/>
            <a:chOff x="652100" y="4116382"/>
            <a:chExt cx="6884289" cy="506901"/>
          </a:xfrm>
        </p:grpSpPr>
        <p:sp>
          <p:nvSpPr>
            <p:cNvPr id="1083" name="Google Shape;1083;p20"/>
            <p:cNvSpPr txBox="1"/>
            <p:nvPr/>
          </p:nvSpPr>
          <p:spPr>
            <a:xfrm>
              <a:off x="652100" y="4130683"/>
              <a:ext cx="44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</a:t>
              </a:r>
              <a:endParaRPr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084" name="Google Shape;1084;p20"/>
            <p:cNvGrpSpPr/>
            <p:nvPr/>
          </p:nvGrpSpPr>
          <p:grpSpPr>
            <a:xfrm>
              <a:off x="2519637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085" name="Google Shape;1085;p20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086" name="Google Shape;1086;p20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87" name="Google Shape;1087;p20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88" name="Google Shape;1088;p20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89" name="Google Shape;1089;p20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r(x)=4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>
              <a:off x="3798700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091" name="Google Shape;1091;p20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092" name="Google Shape;1092;p20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93" name="Google Shape;1093;p20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94" name="Google Shape;1094;p20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95" name="Google Shape;1095;p20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r(x)=2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096" name="Google Shape;1096;p20"/>
            <p:cNvGrpSpPr/>
            <p:nvPr/>
          </p:nvGrpSpPr>
          <p:grpSpPr>
            <a:xfrm>
              <a:off x="5077762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097" name="Google Shape;1097;p20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098" name="Google Shape;1098;p20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99" name="Google Shape;1099;p20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0" name="Google Shape;1100;p20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101" name="Google Shape;1101;p20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r(x)=3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102" name="Google Shape;1102;p20"/>
            <p:cNvGrpSpPr/>
            <p:nvPr/>
          </p:nvGrpSpPr>
          <p:grpSpPr>
            <a:xfrm>
              <a:off x="6351056" y="4116382"/>
              <a:ext cx="1185333" cy="506901"/>
              <a:chOff x="914400" y="2036233"/>
              <a:chExt cx="1185333" cy="506901"/>
            </a:xfrm>
          </p:grpSpPr>
          <p:grpSp>
            <p:nvGrpSpPr>
              <p:cNvPr id="1103" name="Google Shape;1103;p20"/>
              <p:cNvGrpSpPr/>
              <p:nvPr/>
            </p:nvGrpSpPr>
            <p:grpSpPr>
              <a:xfrm>
                <a:off x="914400" y="2036233"/>
                <a:ext cx="1185333" cy="397934"/>
                <a:chOff x="1380067" y="2451100"/>
                <a:chExt cx="1185333" cy="397934"/>
              </a:xfrm>
            </p:grpSpPr>
            <p:cxnSp>
              <p:nvCxnSpPr>
                <p:cNvPr id="1104" name="Google Shape;1104;p20"/>
                <p:cNvCxnSpPr/>
                <p:nvPr/>
              </p:nvCxnSpPr>
              <p:spPr>
                <a:xfrm>
                  <a:off x="1380067" y="2650067"/>
                  <a:ext cx="118533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5" name="Google Shape;1105;p20"/>
                <p:cNvCxnSpPr/>
                <p:nvPr/>
              </p:nvCxnSpPr>
              <p:spPr>
                <a:xfrm>
                  <a:off x="1380067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6" name="Google Shape;1106;p20"/>
                <p:cNvCxnSpPr/>
                <p:nvPr/>
              </p:nvCxnSpPr>
              <p:spPr>
                <a:xfrm>
                  <a:off x="2565400" y="2451100"/>
                  <a:ext cx="0" cy="3979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107" name="Google Shape;1107;p20"/>
              <p:cNvSpPr txBox="1"/>
              <p:nvPr/>
            </p:nvSpPr>
            <p:spPr>
              <a:xfrm>
                <a:off x="1066080" y="2050534"/>
                <a:ext cx="784200" cy="49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r(x)=6</a:t>
                </a:r>
                <a:endParaRPr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1108" name="Google Shape;1108;p20"/>
          <p:cNvSpPr/>
          <p:nvPr/>
        </p:nvSpPr>
        <p:spPr>
          <a:xfrm>
            <a:off x="7800226" y="3134979"/>
            <a:ext cx="462000" cy="16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  <a:endParaRPr sz="4000" b="1">
              <a:solidFill>
                <a:srgbClr val="008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9" name="Google Shape;1109;p20"/>
          <p:cNvSpPr/>
          <p:nvPr/>
        </p:nvSpPr>
        <p:spPr>
          <a:xfrm>
            <a:off x="4381758" y="3793151"/>
            <a:ext cx="367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1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Linearizable?</a:t>
            </a:r>
            <a:endParaRPr/>
          </a:p>
        </p:txBody>
      </p:sp>
      <p:grpSp>
        <p:nvGrpSpPr>
          <p:cNvPr id="1116" name="Google Shape;1116;p21"/>
          <p:cNvGrpSpPr/>
          <p:nvPr/>
        </p:nvGrpSpPr>
        <p:grpSpPr>
          <a:xfrm>
            <a:off x="1240099" y="994172"/>
            <a:ext cx="1185333" cy="380176"/>
            <a:chOff x="914400" y="2036233"/>
            <a:chExt cx="1185333" cy="506901"/>
          </a:xfrm>
        </p:grpSpPr>
        <p:grpSp>
          <p:nvGrpSpPr>
            <p:cNvPr id="1117" name="Google Shape;1117;p21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118" name="Google Shape;1118;p21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9" name="Google Shape;1119;p21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0" name="Google Shape;1120;p21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21" name="Google Shape;1121;p21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w(x=1)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22" name="Google Shape;1122;p21"/>
          <p:cNvSpPr txBox="1"/>
          <p:nvPr/>
        </p:nvSpPr>
        <p:spPr>
          <a:xfrm>
            <a:off x="653704" y="994172"/>
            <a:ext cx="4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23" name="Google Shape;1123;p21"/>
          <p:cNvGrpSpPr/>
          <p:nvPr/>
        </p:nvGrpSpPr>
        <p:grpSpPr>
          <a:xfrm>
            <a:off x="2594337" y="1335834"/>
            <a:ext cx="1185333" cy="380176"/>
            <a:chOff x="914400" y="2036233"/>
            <a:chExt cx="1185333" cy="506901"/>
          </a:xfrm>
        </p:grpSpPr>
        <p:grpSp>
          <p:nvGrpSpPr>
            <p:cNvPr id="1124" name="Google Shape;1124;p21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125" name="Google Shape;1125;p21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6" name="Google Shape;1126;p21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7" name="Google Shape;1127;p21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28" name="Google Shape;1128;p21"/>
            <p:cNvSpPr txBox="1"/>
            <p:nvPr/>
          </p:nvSpPr>
          <p:spPr>
            <a:xfrm>
              <a:off x="1066080" y="2050534"/>
              <a:ext cx="8820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w(x=2)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29" name="Google Shape;1129;p21"/>
          <p:cNvSpPr txBox="1"/>
          <p:nvPr/>
        </p:nvSpPr>
        <p:spPr>
          <a:xfrm>
            <a:off x="653704" y="1335834"/>
            <a:ext cx="4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30" name="Google Shape;1130;p21"/>
          <p:cNvGrpSpPr/>
          <p:nvPr/>
        </p:nvGrpSpPr>
        <p:grpSpPr>
          <a:xfrm>
            <a:off x="3939358" y="1688222"/>
            <a:ext cx="1185333" cy="380176"/>
            <a:chOff x="914400" y="2036233"/>
            <a:chExt cx="1185333" cy="506901"/>
          </a:xfrm>
        </p:grpSpPr>
        <p:grpSp>
          <p:nvGrpSpPr>
            <p:cNvPr id="1131" name="Google Shape;1131;p21"/>
            <p:cNvGrpSpPr/>
            <p:nvPr/>
          </p:nvGrpSpPr>
          <p:grpSpPr>
            <a:xfrm>
              <a:off x="914400" y="2036233"/>
              <a:ext cx="1185333" cy="397934"/>
              <a:chOff x="1380067" y="2451100"/>
              <a:chExt cx="1185333" cy="397934"/>
            </a:xfrm>
          </p:grpSpPr>
          <p:cxnSp>
            <p:nvCxnSpPr>
              <p:cNvPr id="1132" name="Google Shape;1132;p21"/>
              <p:cNvCxnSpPr/>
              <p:nvPr/>
            </p:nvCxnSpPr>
            <p:spPr>
              <a:xfrm>
                <a:off x="1380067" y="2650067"/>
                <a:ext cx="1185333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3" name="Google Shape;1133;p21"/>
              <p:cNvCxnSpPr/>
              <p:nvPr/>
            </p:nvCxnSpPr>
            <p:spPr>
              <a:xfrm>
                <a:off x="1380067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4" name="Google Shape;1134;p21"/>
              <p:cNvCxnSpPr/>
              <p:nvPr/>
            </p:nvCxnSpPr>
            <p:spPr>
              <a:xfrm>
                <a:off x="2565400" y="2451100"/>
                <a:ext cx="0" cy="3979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5" name="Google Shape;1135;p21"/>
            <p:cNvSpPr txBox="1"/>
            <p:nvPr/>
          </p:nvSpPr>
          <p:spPr>
            <a:xfrm>
              <a:off x="1066080" y="2050534"/>
              <a:ext cx="7842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r(x)=1</a:t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36" name="Google Shape;1136;p21"/>
          <p:cNvSpPr txBox="1"/>
          <p:nvPr/>
        </p:nvSpPr>
        <p:spPr>
          <a:xfrm>
            <a:off x="653704" y="1688222"/>
            <a:ext cx="44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 baseline="-2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7" name="Google Shape;1137;p21"/>
          <p:cNvSpPr/>
          <p:nvPr/>
        </p:nvSpPr>
        <p:spPr>
          <a:xfrm>
            <a:off x="5617689" y="1574346"/>
            <a:ext cx="505800" cy="412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40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dirty="0"/>
              <a:t>Linearizability == </a:t>
            </a:r>
            <a:br>
              <a:rPr lang="en-US" dirty="0"/>
            </a:br>
            <a:r>
              <a:rPr lang="en-US" dirty="0"/>
              <a:t>“Appears to be a Single Processor”</a:t>
            </a:r>
            <a:endParaRPr dirty="0"/>
          </a:p>
        </p:txBody>
      </p:sp>
      <p:sp>
        <p:nvSpPr>
          <p:cNvPr id="471" name="Google Shape;471;p10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8557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161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External client submitting requests and getting responses from the system can’t tell this is not a single processor!</a:t>
            </a:r>
            <a:endParaRPr dirty="0"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indent="-161925">
              <a:buSzPct val="100000"/>
            </a:pPr>
            <a:r>
              <a:rPr lang="en-US" dirty="0"/>
              <a:t>Consistent with some </a:t>
            </a:r>
            <a:r>
              <a:rPr lang="en-US" dirty="0">
                <a:solidFill>
                  <a:srgbClr val="FF8F00"/>
                </a:solidFill>
              </a:rPr>
              <a:t>total order</a:t>
            </a:r>
            <a:r>
              <a:rPr lang="en-US" dirty="0"/>
              <a:t> over all operations</a:t>
            </a:r>
            <a:endParaRPr/>
          </a:p>
          <a:p>
            <a:pPr marL="685800" lvl="1" indent="-171450">
              <a:buSzPct val="100000"/>
            </a:pPr>
            <a:r>
              <a:rPr lang="en-US" dirty="0"/>
              <a:t>As though all requests processed one by one in some order</a:t>
            </a:r>
          </a:p>
          <a:p>
            <a:pPr marL="685800" lvl="1" indent="-171450">
              <a:buSzPct val="100000"/>
            </a:pPr>
            <a:r>
              <a:rPr lang="en-US" dirty="0"/>
              <a:t>Such that...</a:t>
            </a:r>
          </a:p>
          <a:p>
            <a:pPr marL="228600" indent="-77470">
              <a:buSzPct val="100000"/>
              <a:buNone/>
            </a:pPr>
            <a:endParaRPr lang="en-US"/>
          </a:p>
          <a:p>
            <a:pPr marL="228600" lvl="0" indent="-161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Order preserves the </a:t>
            </a:r>
            <a:r>
              <a:rPr lang="en-US" dirty="0">
                <a:solidFill>
                  <a:srgbClr val="FF8F00"/>
                </a:solidFill>
              </a:rPr>
              <a:t>real-time ordering </a:t>
            </a:r>
            <a:r>
              <a:rPr lang="en-US" dirty="0"/>
              <a:t>between operations</a:t>
            </a:r>
            <a:endParaRPr dirty="0"/>
          </a:p>
          <a:p>
            <a:pPr marL="685800" lvl="1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operation A </a:t>
            </a:r>
            <a:r>
              <a:rPr lang="en-US" dirty="0">
                <a:solidFill>
                  <a:srgbClr val="FF8F00"/>
                </a:solidFill>
              </a:rPr>
              <a:t>completes</a:t>
            </a:r>
            <a:r>
              <a:rPr lang="en-US" i="1" dirty="0">
                <a:solidFill>
                  <a:srgbClr val="FF8F00"/>
                </a:solidFill>
              </a:rPr>
              <a:t> </a:t>
            </a:r>
            <a:r>
              <a:rPr lang="en-US" dirty="0"/>
              <a:t>before operation B </a:t>
            </a:r>
            <a:r>
              <a:rPr lang="en-US" dirty="0">
                <a:solidFill>
                  <a:srgbClr val="FF8F00"/>
                </a:solidFill>
              </a:rPr>
              <a:t>begins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then A is ordered before B in real-time</a:t>
            </a:r>
            <a:endParaRPr dirty="0"/>
          </a:p>
          <a:p>
            <a:pPr marL="685800" lvl="1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neither A nor B completes before the other begins, </a:t>
            </a:r>
            <a:br>
              <a:rPr lang="en-US" dirty="0"/>
            </a:br>
            <a:r>
              <a:rPr lang="en-US" dirty="0"/>
              <a:t>then there is no real-time order</a:t>
            </a:r>
            <a:endParaRPr dirty="0"/>
          </a:p>
          <a:p>
            <a:pPr marL="114300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(But there must be </a:t>
            </a:r>
            <a:r>
              <a:rPr lang="en-US" i="1" dirty="0"/>
              <a:t>some</a:t>
            </a:r>
            <a:r>
              <a:rPr lang="en-US" dirty="0"/>
              <a:t> total order)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/>
          </a:p>
          <a:p>
            <a:pPr marL="1143000" lvl="2" indent="-120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98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98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50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3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How to Provide Linearizability?</a:t>
            </a:r>
            <a:endParaRPr/>
          </a:p>
        </p:txBody>
      </p:sp>
      <p:sp>
        <p:nvSpPr>
          <p:cNvPr id="1151" name="Google Shape;1151;p23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Use a single machine ☺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Use “state-machine replication” on top of a consensus protocol like Paxos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Distributed system appears to be single machine that does not fail!!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Covered extensively in 418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4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Consistency Hierarchy</a:t>
            </a:r>
            <a:endParaRPr/>
          </a:p>
        </p:txBody>
      </p:sp>
      <p:sp>
        <p:nvSpPr>
          <p:cNvPr id="1157" name="Google Shape;1157;p24"/>
          <p:cNvSpPr/>
          <p:nvPr/>
        </p:nvSpPr>
        <p:spPr>
          <a:xfrm>
            <a:off x="750054" y="1185997"/>
            <a:ext cx="2133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Linearizability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745440" y="2341062"/>
            <a:ext cx="318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Causal+ Consistency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712577" y="3421064"/>
            <a:ext cx="3254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 Consistency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0" name="Google Shape;1160;p24"/>
          <p:cNvCxnSpPr/>
          <p:nvPr/>
        </p:nvCxnSpPr>
        <p:spPr>
          <a:xfrm>
            <a:off x="1712259" y="1624736"/>
            <a:ext cx="0" cy="62250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1" name="Google Shape;1161;p24"/>
          <p:cNvSpPr/>
          <p:nvPr/>
        </p:nvSpPr>
        <p:spPr>
          <a:xfrm>
            <a:off x="4571999" y="1185997"/>
            <a:ext cx="4455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Behaves like a single machine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4571999" y="2363690"/>
            <a:ext cx="42960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sees related operations in the same order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4571999" y="3421064"/>
            <a:ext cx="2220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Anything goes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4" name="Google Shape;1164;p24"/>
          <p:cNvCxnSpPr/>
          <p:nvPr/>
        </p:nvCxnSpPr>
        <p:spPr>
          <a:xfrm>
            <a:off x="1712259" y="2709939"/>
            <a:ext cx="0" cy="62250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6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Causal+ Consistency Informally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body" idx="1"/>
          </p:nvPr>
        </p:nvSpPr>
        <p:spPr>
          <a:xfrm>
            <a:off x="360219" y="1174174"/>
            <a:ext cx="83139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Writes that are </a:t>
            </a:r>
            <a:r>
              <a:rPr lang="en-US" sz="2800">
                <a:solidFill>
                  <a:srgbClr val="FF8F00"/>
                </a:solidFill>
              </a:rPr>
              <a:t>potentially</a:t>
            </a:r>
            <a:r>
              <a:rPr lang="en-US" sz="2800" b="1" i="1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causally related must be seen by everyone in the same order.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Concurrent writes may be seen in a different order by different entities.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Concurrent: Writes not causally related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1" name="Google Shape;1171;p26"/>
          <p:cNvSpPr txBox="1"/>
          <p:nvPr/>
        </p:nvSpPr>
        <p:spPr>
          <a:xfrm>
            <a:off x="957100" y="1213900"/>
            <a:ext cx="6863100" cy="271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causality: event </a:t>
            </a:r>
            <a:r>
              <a:rPr lang="en-US" sz="2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>
                <a:solidFill>
                  <a:srgbClr val="FF8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</a:t>
            </a:r>
            <a:r>
              <a:rPr lang="en-US" sz="28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 causal effect on event </a:t>
            </a:r>
            <a:r>
              <a:rPr lang="en-US" sz="2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 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Think: is there a path of information from </a:t>
            </a:r>
            <a:r>
              <a:rPr lang="en-US" sz="24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en-US" sz="24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done by the same entity (e.g., me)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write and </a:t>
            </a:r>
            <a:r>
              <a:rPr lang="en-US"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read of that write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transitivity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7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Causal+ Sufficient</a:t>
            </a:r>
            <a:endParaRPr/>
          </a:p>
        </p:txBody>
      </p:sp>
      <p:sp>
        <p:nvSpPr>
          <p:cNvPr id="1177" name="Google Shape;1177;p27"/>
          <p:cNvSpPr txBox="1"/>
          <p:nvPr/>
        </p:nvSpPr>
        <p:spPr>
          <a:xfrm>
            <a:off x="571962" y="3612376"/>
            <a:ext cx="2049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 Added</a:t>
            </a:r>
            <a:endParaRPr sz="2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78" name="Google Shape;1178;p27"/>
          <p:cNvGrpSpPr/>
          <p:nvPr/>
        </p:nvGrpSpPr>
        <p:grpSpPr>
          <a:xfrm>
            <a:off x="3379160" y="2105409"/>
            <a:ext cx="2184400" cy="2338116"/>
            <a:chOff x="3136900" y="3023112"/>
            <a:chExt cx="2184400" cy="3117488"/>
          </a:xfrm>
        </p:grpSpPr>
        <p:grpSp>
          <p:nvGrpSpPr>
            <p:cNvPr id="1179" name="Google Shape;1179;p27"/>
            <p:cNvGrpSpPr/>
            <p:nvPr/>
          </p:nvGrpSpPr>
          <p:grpSpPr>
            <a:xfrm>
              <a:off x="3716575" y="3594782"/>
              <a:ext cx="1025051" cy="515525"/>
              <a:chOff x="1261312" y="3594782"/>
              <a:chExt cx="1025051" cy="515525"/>
            </a:xfrm>
          </p:grpSpPr>
          <p:sp>
            <p:nvSpPr>
              <p:cNvPr id="1180" name="Google Shape;1180;p27"/>
              <p:cNvSpPr txBox="1"/>
              <p:nvPr/>
            </p:nvSpPr>
            <p:spPr>
              <a:xfrm>
                <a:off x="1261312" y="3594782"/>
                <a:ext cx="1025051" cy="5155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20000"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Then</a:t>
                </a:r>
                <a:endParaRPr sz="2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181" name="Google Shape;1181;p27"/>
              <p:cNvCxnSpPr/>
              <p:nvPr/>
            </p:nvCxnSpPr>
            <p:spPr>
              <a:xfrm>
                <a:off x="1261927" y="3659969"/>
                <a:ext cx="3092" cy="38515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182" name="Google Shape;1182;p27"/>
              <p:cNvCxnSpPr/>
              <p:nvPr/>
            </p:nvCxnSpPr>
            <p:spPr>
              <a:xfrm>
                <a:off x="2282656" y="3659969"/>
                <a:ext cx="3092" cy="38515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1183" name="Google Shape;1183;p27"/>
            <p:cNvSpPr txBox="1"/>
            <p:nvPr/>
          </p:nvSpPr>
          <p:spPr>
            <a:xfrm>
              <a:off x="3267140" y="5032400"/>
              <a:ext cx="1844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Purchase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retained</a:t>
              </a:r>
              <a:endParaRPr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184" name="Google Shape;1184;p27"/>
            <p:cNvPicPr preferRelativeResize="0"/>
            <p:nvPr/>
          </p:nvPicPr>
          <p:blipFill rotWithShape="1">
            <a:blip r:embed="rId3">
              <a:alphaModFix/>
            </a:blip>
            <a:srcRect r="-1776"/>
            <a:stretch/>
          </p:blipFill>
          <p:spPr>
            <a:xfrm>
              <a:off x="3136900" y="3023112"/>
              <a:ext cx="2184400" cy="4122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61802" y="4159224"/>
              <a:ext cx="1134597" cy="6921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7"/>
          <p:cNvGrpSpPr/>
          <p:nvPr/>
        </p:nvGrpSpPr>
        <p:grpSpPr>
          <a:xfrm>
            <a:off x="6321825" y="1434714"/>
            <a:ext cx="2269160" cy="3008811"/>
            <a:chOff x="5747927" y="2128852"/>
            <a:chExt cx="2269160" cy="4011748"/>
          </a:xfrm>
        </p:grpSpPr>
        <p:sp>
          <p:nvSpPr>
            <p:cNvPr id="1187" name="Google Shape;1187;p27"/>
            <p:cNvSpPr txBox="1"/>
            <p:nvPr/>
          </p:nvSpPr>
          <p:spPr>
            <a:xfrm>
              <a:off x="5946902" y="5032400"/>
              <a:ext cx="1719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Deletion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retained</a:t>
              </a:r>
              <a:endParaRPr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188" name="Google Shape;1188;p27"/>
            <p:cNvGrpSpPr/>
            <p:nvPr/>
          </p:nvGrpSpPr>
          <p:grpSpPr>
            <a:xfrm>
              <a:off x="6369982" y="3594782"/>
              <a:ext cx="1025051" cy="515525"/>
              <a:chOff x="1261312" y="3594782"/>
              <a:chExt cx="1025051" cy="515525"/>
            </a:xfrm>
          </p:grpSpPr>
          <p:sp>
            <p:nvSpPr>
              <p:cNvPr id="1189" name="Google Shape;1189;p27"/>
              <p:cNvSpPr txBox="1"/>
              <p:nvPr/>
            </p:nvSpPr>
            <p:spPr>
              <a:xfrm>
                <a:off x="1261312" y="3594782"/>
                <a:ext cx="1025051" cy="5155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20000"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Then</a:t>
                </a:r>
                <a:endParaRPr sz="2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190" name="Google Shape;1190;p27"/>
              <p:cNvCxnSpPr/>
              <p:nvPr/>
            </p:nvCxnSpPr>
            <p:spPr>
              <a:xfrm>
                <a:off x="1261927" y="3659969"/>
                <a:ext cx="3092" cy="38515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191" name="Google Shape;1191;p27"/>
              <p:cNvCxnSpPr/>
              <p:nvPr/>
            </p:nvCxnSpPr>
            <p:spPr>
              <a:xfrm>
                <a:off x="2282656" y="3659969"/>
                <a:ext cx="3092" cy="38515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grpSp>
          <p:nvGrpSpPr>
            <p:cNvPr id="1192" name="Google Shape;1192;p27"/>
            <p:cNvGrpSpPr/>
            <p:nvPr/>
          </p:nvGrpSpPr>
          <p:grpSpPr>
            <a:xfrm>
              <a:off x="6207527" y="2128852"/>
              <a:ext cx="1349960" cy="1356883"/>
              <a:chOff x="5844480" y="2128852"/>
              <a:chExt cx="1349960" cy="1356883"/>
            </a:xfrm>
          </p:grpSpPr>
          <p:pic>
            <p:nvPicPr>
              <p:cNvPr id="1193" name="Google Shape;1193;p2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844480" y="2128852"/>
                <a:ext cx="1349960" cy="135688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94" name="Google Shape;1194;p27"/>
              <p:cNvCxnSpPr/>
              <p:nvPr/>
            </p:nvCxnSpPr>
            <p:spPr>
              <a:xfrm rot="10800000" flipH="1">
                <a:off x="6048088" y="2407835"/>
                <a:ext cx="1017637" cy="86709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95" name="Google Shape;1195;p27"/>
              <p:cNvCxnSpPr/>
              <p:nvPr/>
            </p:nvCxnSpPr>
            <p:spPr>
              <a:xfrm>
                <a:off x="6040674" y="2407834"/>
                <a:ext cx="1025051" cy="86709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196" name="Google Shape;1196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47927" y="4115222"/>
              <a:ext cx="2269160" cy="7361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7" name="Google Shape;1197;p27"/>
          <p:cNvGrpSpPr/>
          <p:nvPr/>
        </p:nvGrpSpPr>
        <p:grpSpPr>
          <a:xfrm>
            <a:off x="713302" y="1643948"/>
            <a:ext cx="1613882" cy="2017017"/>
            <a:chOff x="677245" y="2532097"/>
            <a:chExt cx="1613882" cy="2689356"/>
          </a:xfrm>
        </p:grpSpPr>
        <p:pic>
          <p:nvPicPr>
            <p:cNvPr id="1198" name="Google Shape;1198;p27" descr="key_west_littl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50534" y="2532097"/>
              <a:ext cx="1340593" cy="10054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9" name="Google Shape;1199;p27"/>
            <p:cNvGrpSpPr/>
            <p:nvPr/>
          </p:nvGrpSpPr>
          <p:grpSpPr>
            <a:xfrm>
              <a:off x="677245" y="4232746"/>
              <a:ext cx="1500991" cy="988707"/>
              <a:chOff x="8875553" y="2870043"/>
              <a:chExt cx="3034143" cy="1998600"/>
            </a:xfrm>
          </p:grpSpPr>
          <p:sp>
            <p:nvSpPr>
              <p:cNvPr id="1200" name="Google Shape;1200;p27"/>
              <p:cNvSpPr/>
              <p:nvPr/>
            </p:nvSpPr>
            <p:spPr>
              <a:xfrm>
                <a:off x="9427796" y="2870043"/>
                <a:ext cx="2481900" cy="1998600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201" name="Google Shape;1201;p27" descr="key_west_little.jpg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875553" y="3950884"/>
                <a:ext cx="987033" cy="74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2" name="Google Shape;1202;p27" descr="kw2.jpg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10732059" y="3007471"/>
                <a:ext cx="968888" cy="7266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3" name="Google Shape;1203;p27" descr="kw3.jp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9597298" y="3007471"/>
                <a:ext cx="968888" cy="7266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4" name="Google Shape;1204;p27" descr="kw4.jpg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10732059" y="3964493"/>
                <a:ext cx="968888" cy="726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5" name="Google Shape;1205;p27"/>
              <p:cNvSpPr/>
              <p:nvPr/>
            </p:nvSpPr>
            <p:spPr>
              <a:xfrm>
                <a:off x="9869825" y="3987331"/>
                <a:ext cx="311100" cy="747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12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206" name="Google Shape;1206;p27"/>
            <p:cNvGrpSpPr/>
            <p:nvPr/>
          </p:nvGrpSpPr>
          <p:grpSpPr>
            <a:xfrm>
              <a:off x="1058116" y="3611715"/>
              <a:ext cx="1025100" cy="515400"/>
              <a:chOff x="1261312" y="3594782"/>
              <a:chExt cx="1025100" cy="515400"/>
            </a:xfrm>
          </p:grpSpPr>
          <p:sp>
            <p:nvSpPr>
              <p:cNvPr id="1207" name="Google Shape;1207;p27"/>
              <p:cNvSpPr txBox="1"/>
              <p:nvPr/>
            </p:nvSpPr>
            <p:spPr>
              <a:xfrm>
                <a:off x="1261312" y="3594782"/>
                <a:ext cx="1025100" cy="51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20000"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Then</a:t>
                </a:r>
                <a:endParaRPr sz="2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208" name="Google Shape;1208;p27"/>
              <p:cNvCxnSpPr/>
              <p:nvPr/>
            </p:nvCxnSpPr>
            <p:spPr>
              <a:xfrm>
                <a:off x="1261927" y="3659969"/>
                <a:ext cx="30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209" name="Google Shape;1209;p27"/>
              <p:cNvCxnSpPr/>
              <p:nvPr/>
            </p:nvCxnSpPr>
            <p:spPr>
              <a:xfrm>
                <a:off x="2282656" y="3659969"/>
                <a:ext cx="30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9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/>
              <a:t>Causal+ Not Sufficient</a:t>
            </a:r>
            <a:br>
              <a:rPr lang="en-US"/>
            </a:br>
            <a:r>
              <a:rPr lang="en-US" sz="2400"/>
              <a:t>(Need Linearizability)</a:t>
            </a:r>
            <a:endParaRPr/>
          </a:p>
        </p:txBody>
      </p:sp>
      <p:sp>
        <p:nvSpPr>
          <p:cNvPr id="1215" name="Google Shape;1215;p29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a total order of operations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Alice’s bank account ≥ 0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a real-time ordering of operations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Alice changes her password, Eve cannot login with old password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0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Consistency Hierarchy</a:t>
            </a:r>
            <a:endParaRPr/>
          </a:p>
        </p:txBody>
      </p:sp>
      <p:sp>
        <p:nvSpPr>
          <p:cNvPr id="1221" name="Google Shape;1221;p30"/>
          <p:cNvSpPr/>
          <p:nvPr/>
        </p:nvSpPr>
        <p:spPr>
          <a:xfrm>
            <a:off x="750054" y="1185997"/>
            <a:ext cx="2133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Linearizability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2" name="Google Shape;1222;p30"/>
          <p:cNvSpPr/>
          <p:nvPr/>
        </p:nvSpPr>
        <p:spPr>
          <a:xfrm>
            <a:off x="745440" y="2341062"/>
            <a:ext cx="318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Causal+ Consistency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3" name="Google Shape;1223;p30"/>
          <p:cNvSpPr/>
          <p:nvPr/>
        </p:nvSpPr>
        <p:spPr>
          <a:xfrm>
            <a:off x="712577" y="3421064"/>
            <a:ext cx="3254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 Consistency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24" name="Google Shape;1224;p30"/>
          <p:cNvCxnSpPr/>
          <p:nvPr/>
        </p:nvCxnSpPr>
        <p:spPr>
          <a:xfrm>
            <a:off x="1712259" y="1624736"/>
            <a:ext cx="0" cy="62250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5" name="Google Shape;1225;p30"/>
          <p:cNvSpPr/>
          <p:nvPr/>
        </p:nvSpPr>
        <p:spPr>
          <a:xfrm>
            <a:off x="4571999" y="1185997"/>
            <a:ext cx="4455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Behaves like a single machine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6" name="Google Shape;1226;p30"/>
          <p:cNvSpPr/>
          <p:nvPr/>
        </p:nvSpPr>
        <p:spPr>
          <a:xfrm>
            <a:off x="4571999" y="2363690"/>
            <a:ext cx="42960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sees related operations in the same order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7" name="Google Shape;1227;p30"/>
          <p:cNvSpPr/>
          <p:nvPr/>
        </p:nvSpPr>
        <p:spPr>
          <a:xfrm>
            <a:off x="4571999" y="3421064"/>
            <a:ext cx="2220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Anything goes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28" name="Google Shape;1228;p30"/>
          <p:cNvCxnSpPr/>
          <p:nvPr/>
        </p:nvCxnSpPr>
        <p:spPr>
          <a:xfrm>
            <a:off x="1712259" y="2709939"/>
            <a:ext cx="0" cy="62250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31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Eventual Consistency</a:t>
            </a:r>
            <a:endParaRPr/>
          </a:p>
        </p:txBody>
      </p:sp>
      <p:sp>
        <p:nvSpPr>
          <p:cNvPr id="1234" name="Google Shape;1234;p31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Anything goes for now…</a:t>
            </a:r>
            <a:endParaRPr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(If updates stop, </a:t>
            </a:r>
            <a:br>
              <a:rPr lang="en-US"/>
            </a:br>
            <a:r>
              <a:rPr lang="en-US"/>
              <a:t>eventually all copies of the data are the same)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But, eventually consistent systems often</a:t>
            </a:r>
            <a:r>
              <a:rPr lang="en-US" b="1"/>
              <a:t> </a:t>
            </a:r>
            <a:r>
              <a:rPr lang="en-US"/>
              <a:t>try to provide consistency and often do</a:t>
            </a:r>
            <a:endParaRPr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Facebook’s TAO system provided linearizable results 99.9994% of the time </a:t>
            </a:r>
            <a:r>
              <a:rPr lang="en-US" sz="1600"/>
              <a:t>[Lu et al. SOSP ‘15]</a:t>
            </a:r>
            <a:endParaRPr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“Good enough” sometimes</a:t>
            </a:r>
            <a:endParaRPr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99 vs 100 likes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/>
              <a:t>Distributed Systems are Highly Complex Internally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397423" y="1862555"/>
            <a:ext cx="3552900" cy="2442900"/>
          </a:xfrm>
          <a:prstGeom prst="roundRect">
            <a:avLst>
              <a:gd name="adj" fmla="val 9225"/>
            </a:avLst>
          </a:prstGeom>
          <a:gradFill>
            <a:gsLst>
              <a:gs pos="0">
                <a:srgbClr val="C2D59B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2143278" y="1941782"/>
            <a:ext cx="1587440" cy="2284307"/>
            <a:chOff x="1584030" y="2345115"/>
            <a:chExt cx="2116587" cy="4060990"/>
          </a:xfrm>
        </p:grpSpPr>
        <p:sp>
          <p:nvSpPr>
            <p:cNvPr id="104" name="Google Shape;104;p3"/>
            <p:cNvSpPr/>
            <p:nvPr/>
          </p:nvSpPr>
          <p:spPr>
            <a:xfrm>
              <a:off x="1584030" y="2345115"/>
              <a:ext cx="2116587" cy="4060990"/>
            </a:xfrm>
            <a:prstGeom prst="roundRect">
              <a:avLst>
                <a:gd name="adj" fmla="val 36514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1829523" y="2722376"/>
              <a:ext cx="1625600" cy="3306469"/>
              <a:chOff x="2225527" y="2028429"/>
              <a:chExt cx="1625600" cy="3306469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A-F</a:t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G-L</a:t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M-R</a:t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S-Z</a:t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/>
        </p:nvSpPr>
        <p:spPr>
          <a:xfrm>
            <a:off x="1970708" y="1307312"/>
            <a:ext cx="1932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Sharding</a:t>
            </a:r>
            <a:endParaRPr sz="3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>
            <a:off x="4178852" y="1395066"/>
            <a:ext cx="4523948" cy="3142019"/>
            <a:chOff x="4178852" y="1860088"/>
            <a:chExt cx="4523948" cy="4189358"/>
          </a:xfrm>
        </p:grpSpPr>
        <p:sp>
          <p:nvSpPr>
            <p:cNvPr id="112" name="Google Shape;112;p3"/>
            <p:cNvSpPr/>
            <p:nvPr/>
          </p:nvSpPr>
          <p:spPr>
            <a:xfrm rot="1756901">
              <a:off x="6122887" y="4198152"/>
              <a:ext cx="1551449" cy="1572337"/>
            </a:xfrm>
            <a:prstGeom prst="roundRect">
              <a:avLst>
                <a:gd name="adj" fmla="val 9225"/>
              </a:avLst>
            </a:prstGeom>
            <a:gradFill>
              <a:gsLst>
                <a:gs pos="0">
                  <a:srgbClr val="C2D59B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-1909532">
              <a:off x="7490804" y="2050710"/>
              <a:ext cx="1016736" cy="1030425"/>
            </a:xfrm>
            <a:prstGeom prst="roundRect">
              <a:avLst>
                <a:gd name="adj" fmla="val 9225"/>
              </a:avLst>
            </a:prstGeom>
            <a:gradFill>
              <a:gsLst>
                <a:gs pos="0">
                  <a:srgbClr val="C2D59B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14" name="Google Shape;114;p3"/>
            <p:cNvGrpSpPr/>
            <p:nvPr/>
          </p:nvGrpSpPr>
          <p:grpSpPr>
            <a:xfrm rot="-1909532">
              <a:off x="7585227" y="2205931"/>
              <a:ext cx="477317" cy="915805"/>
              <a:chOff x="6065186" y="1859946"/>
              <a:chExt cx="2116586" cy="406099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6065186" y="1859946"/>
                <a:ext cx="2116586" cy="4060990"/>
              </a:xfrm>
              <a:prstGeom prst="roundRect">
                <a:avLst>
                  <a:gd name="adj" fmla="val 36514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grpSp>
            <p:nvGrpSpPr>
              <p:cNvPr id="116" name="Google Shape;116;p3"/>
              <p:cNvGrpSpPr/>
              <p:nvPr/>
            </p:nvGrpSpPr>
            <p:grpSpPr>
              <a:xfrm>
                <a:off x="6310682" y="2237207"/>
                <a:ext cx="1625600" cy="3306469"/>
                <a:chOff x="2225527" y="2028429"/>
                <a:chExt cx="1625600" cy="3306469"/>
              </a:xfrm>
            </p:grpSpPr>
            <p:sp>
              <p:nvSpPr>
                <p:cNvPr id="117" name="Google Shape;117;p3"/>
                <p:cNvSpPr/>
                <p:nvPr/>
              </p:nvSpPr>
              <p:spPr>
                <a:xfrm>
                  <a:off x="2225527" y="2028429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A-F</a:t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2225527" y="2938670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G-L</a:t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2225527" y="3848911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M-R</a:t>
                  </a: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2225527" y="4759152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S-Z</a:t>
                  </a:r>
                  <a:endParaRPr/>
                </a:p>
              </p:txBody>
            </p:sp>
          </p:grpSp>
        </p:grpSp>
        <p:grpSp>
          <p:nvGrpSpPr>
            <p:cNvPr id="121" name="Google Shape;121;p3"/>
            <p:cNvGrpSpPr/>
            <p:nvPr/>
          </p:nvGrpSpPr>
          <p:grpSpPr>
            <a:xfrm rot="1756901">
              <a:off x="6274399" y="4099001"/>
              <a:ext cx="728343" cy="1397436"/>
              <a:chOff x="6065186" y="1859946"/>
              <a:chExt cx="2116586" cy="4060990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6065186" y="1859946"/>
                <a:ext cx="2116586" cy="4060990"/>
              </a:xfrm>
              <a:prstGeom prst="roundRect">
                <a:avLst>
                  <a:gd name="adj" fmla="val 36514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grpSp>
            <p:nvGrpSpPr>
              <p:cNvPr id="123" name="Google Shape;123;p3"/>
              <p:cNvGrpSpPr/>
              <p:nvPr/>
            </p:nvGrpSpPr>
            <p:grpSpPr>
              <a:xfrm>
                <a:off x="6310682" y="2237207"/>
                <a:ext cx="1625600" cy="3306469"/>
                <a:chOff x="2225527" y="2028429"/>
                <a:chExt cx="1625600" cy="3306469"/>
              </a:xfrm>
            </p:grpSpPr>
            <p:sp>
              <p:nvSpPr>
                <p:cNvPr id="124" name="Google Shape;124;p3"/>
                <p:cNvSpPr/>
                <p:nvPr/>
              </p:nvSpPr>
              <p:spPr>
                <a:xfrm>
                  <a:off x="2225527" y="2028429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600"/>
                    <a:buFont typeface="Helvetica Neue"/>
                    <a:buNone/>
                  </a:pPr>
                  <a:r>
                    <a:rPr lang="en-US" sz="6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A-F</a:t>
                  </a: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2225527" y="2938670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600"/>
                    <a:buFont typeface="Helvetica Neue"/>
                    <a:buNone/>
                  </a:pPr>
                  <a:r>
                    <a:rPr lang="en-US" sz="6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G-L</a:t>
                  </a: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2225527" y="3848911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600"/>
                    <a:buFont typeface="Helvetica Neue"/>
                    <a:buNone/>
                  </a:pPr>
                  <a:r>
                    <a:rPr lang="en-US" sz="6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M-R</a:t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225527" y="4759152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600"/>
                    <a:buFont typeface="Helvetica Neue"/>
                    <a:buNone/>
                  </a:pPr>
                  <a:r>
                    <a:rPr lang="en-US" sz="6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S-Z</a:t>
                  </a:r>
                  <a:endParaRPr/>
                </a:p>
              </p:txBody>
            </p:sp>
          </p:grpSp>
        </p:grpSp>
        <p:sp>
          <p:nvSpPr>
            <p:cNvPr id="128" name="Google Shape;128;p3"/>
            <p:cNvSpPr txBox="1"/>
            <p:nvPr/>
          </p:nvSpPr>
          <p:spPr>
            <a:xfrm>
              <a:off x="4178852" y="3275540"/>
              <a:ext cx="3600600" cy="7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(Geo)-Replication</a:t>
              </a:r>
              <a:endParaRPr sz="3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1023756" y="4469678"/>
            <a:ext cx="683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access by many client</a:t>
            </a:r>
            <a:endParaRPr sz="3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553949" y="1485510"/>
            <a:ext cx="8037110" cy="2878569"/>
            <a:chOff x="553949" y="1980679"/>
            <a:chExt cx="8037110" cy="3838092"/>
          </a:xfrm>
        </p:grpSpPr>
        <p:grpSp>
          <p:nvGrpSpPr>
            <p:cNvPr id="131" name="Google Shape;131;p3"/>
            <p:cNvGrpSpPr/>
            <p:nvPr/>
          </p:nvGrpSpPr>
          <p:grpSpPr>
            <a:xfrm>
              <a:off x="553949" y="2793613"/>
              <a:ext cx="618583" cy="2648387"/>
              <a:chOff x="597623" y="2581817"/>
              <a:chExt cx="824777" cy="3531183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597623" y="2581817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597623" y="3338943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597623" y="409606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97623" y="4853195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97623" y="561031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37" name="Google Shape;137;p3"/>
            <p:cNvGrpSpPr/>
            <p:nvPr/>
          </p:nvGrpSpPr>
          <p:grpSpPr>
            <a:xfrm rot="1756901">
              <a:off x="7274642" y="4617888"/>
              <a:ext cx="250283" cy="1217456"/>
              <a:chOff x="597623" y="2581817"/>
              <a:chExt cx="824777" cy="3531183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597623" y="2581817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41"/>
                  <a:buFont typeface="Calibri"/>
                  <a:buNone/>
                </a:pPr>
                <a:endParaRPr sz="641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97623" y="3338943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41"/>
                  <a:buFont typeface="Calibri"/>
                  <a:buNone/>
                </a:pPr>
                <a:endParaRPr sz="641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597623" y="409606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41"/>
                  <a:buFont typeface="Calibri"/>
                  <a:buNone/>
                </a:pPr>
                <a:endParaRPr sz="641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97623" y="4853195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41"/>
                  <a:buFont typeface="Calibri"/>
                  <a:buNone/>
                </a:pPr>
                <a:endParaRPr sz="641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97623" y="561031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41"/>
                  <a:buFont typeface="Calibri"/>
                  <a:buNone/>
                </a:pPr>
                <a:endParaRPr sz="641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43" name="Google Shape;143;p3"/>
            <p:cNvGrpSpPr/>
            <p:nvPr/>
          </p:nvGrpSpPr>
          <p:grpSpPr>
            <a:xfrm rot="-1909532">
              <a:off x="8228998" y="1963951"/>
              <a:ext cx="164022" cy="797856"/>
              <a:chOff x="597623" y="2581817"/>
              <a:chExt cx="824777" cy="3531183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597623" y="2581817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597623" y="3338943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97623" y="409606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97623" y="4853195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597623" y="561031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2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Consistency Model Summary</a:t>
            </a:r>
            <a:endParaRPr/>
          </a:p>
        </p:txBody>
      </p:sp>
      <p:sp>
        <p:nvSpPr>
          <p:cNvPr id="1240" name="Google Shape;1240;p32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1885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Consistency model specifies strength of abstraction</a:t>
            </a:r>
            <a:endParaRPr/>
          </a:p>
          <a:p>
            <a:pPr marL="685800" lvl="1" indent="-1943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Linearizability 🡪 Causal+ 🡪 Eventual</a:t>
            </a:r>
            <a:endParaRPr/>
          </a:p>
          <a:p>
            <a:pPr marL="685800" lvl="1" indent="-1943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Stronger hides more, but has worse performance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1885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building an application, what do you need?</a:t>
            </a:r>
            <a:endParaRPr/>
          </a:p>
          <a:p>
            <a:pPr marL="685800" lvl="1" indent="-1943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 system(s) with necessary consistency</a:t>
            </a:r>
            <a:endParaRPr/>
          </a:p>
          <a:p>
            <a:pPr marL="685800" lvl="1" indent="-1943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Always safe to pick stronger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1885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building a system, what are your guarantees?</a:t>
            </a:r>
            <a:endParaRPr/>
          </a:p>
          <a:p>
            <a:pPr marL="685800" lvl="1" indent="-1943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design system such that they always hold</a:t>
            </a:r>
            <a:endParaRPr/>
          </a:p>
          <a:p>
            <a:pPr marL="685800" lvl="1" indent="-1943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confront fundamental tradeoffs with performance</a:t>
            </a:r>
            <a:endParaRPr/>
          </a:p>
          <a:p>
            <a:pPr marL="1143000" lvl="2" indent="-2000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is more important?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/>
              <a:t>Distributed Systems are Highly Complex Internally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397423" y="1862555"/>
            <a:ext cx="3552900" cy="2442900"/>
          </a:xfrm>
          <a:prstGeom prst="roundRect">
            <a:avLst>
              <a:gd name="adj" fmla="val 9225"/>
            </a:avLst>
          </a:prstGeom>
          <a:gradFill>
            <a:gsLst>
              <a:gs pos="0">
                <a:srgbClr val="C2D59B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5" name="Google Shape;155;p4"/>
          <p:cNvGrpSpPr/>
          <p:nvPr/>
        </p:nvGrpSpPr>
        <p:grpSpPr>
          <a:xfrm>
            <a:off x="553949" y="2095210"/>
            <a:ext cx="618583" cy="1986290"/>
            <a:chOff x="597623" y="2581817"/>
            <a:chExt cx="824777" cy="3531183"/>
          </a:xfrm>
        </p:grpSpPr>
        <p:sp>
          <p:nvSpPr>
            <p:cNvPr id="156" name="Google Shape;156;p4"/>
            <p:cNvSpPr/>
            <p:nvPr/>
          </p:nvSpPr>
          <p:spPr>
            <a:xfrm>
              <a:off x="597623" y="2581817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97623" y="3338943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97623" y="409606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97623" y="4853195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97623" y="561031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1" name="Google Shape;161;p4"/>
          <p:cNvSpPr/>
          <p:nvPr/>
        </p:nvSpPr>
        <p:spPr>
          <a:xfrm rot="1368486">
            <a:off x="6164676" y="3096145"/>
            <a:ext cx="1468093" cy="1284302"/>
          </a:xfrm>
          <a:prstGeom prst="roundRect">
            <a:avLst>
              <a:gd name="adj" fmla="val 9225"/>
            </a:avLst>
          </a:prstGeom>
          <a:gradFill>
            <a:gsLst>
              <a:gs pos="0">
                <a:srgbClr val="C2D59B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2" name="Google Shape;162;p4"/>
          <p:cNvGrpSpPr/>
          <p:nvPr/>
        </p:nvGrpSpPr>
        <p:grpSpPr>
          <a:xfrm rot="1368335">
            <a:off x="7281515" y="3422653"/>
            <a:ext cx="236833" cy="994241"/>
            <a:chOff x="597623" y="2581817"/>
            <a:chExt cx="824777" cy="3531183"/>
          </a:xfrm>
        </p:grpSpPr>
        <p:sp>
          <p:nvSpPr>
            <p:cNvPr id="163" name="Google Shape;163;p4"/>
            <p:cNvSpPr/>
            <p:nvPr/>
          </p:nvSpPr>
          <p:spPr>
            <a:xfrm>
              <a:off x="597623" y="2581817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97623" y="3338943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97623" y="409606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97623" y="4853195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97623" y="561031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2143278" y="1941782"/>
            <a:ext cx="1587440" cy="2284307"/>
            <a:chOff x="1584030" y="2345115"/>
            <a:chExt cx="2116587" cy="4060990"/>
          </a:xfrm>
        </p:grpSpPr>
        <p:sp>
          <p:nvSpPr>
            <p:cNvPr id="169" name="Google Shape;169;p4"/>
            <p:cNvSpPr/>
            <p:nvPr/>
          </p:nvSpPr>
          <p:spPr>
            <a:xfrm>
              <a:off x="1584030" y="2345115"/>
              <a:ext cx="2116587" cy="4060990"/>
            </a:xfrm>
            <a:prstGeom prst="roundRect">
              <a:avLst>
                <a:gd name="adj" fmla="val 36514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70" name="Google Shape;170;p4"/>
            <p:cNvGrpSpPr/>
            <p:nvPr/>
          </p:nvGrpSpPr>
          <p:grpSpPr>
            <a:xfrm>
              <a:off x="1829523" y="2722376"/>
              <a:ext cx="1625600" cy="3306469"/>
              <a:chOff x="2225527" y="2028429"/>
              <a:chExt cx="1625600" cy="3306469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A-F</a:t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G-L</a:t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M-R</a:t>
                </a: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S-Z</a:t>
                </a:r>
                <a:endParaRPr/>
              </a:p>
            </p:txBody>
          </p:sp>
        </p:grpSp>
      </p:grpSp>
      <p:grpSp>
        <p:nvGrpSpPr>
          <p:cNvPr id="175" name="Google Shape;175;p4"/>
          <p:cNvGrpSpPr/>
          <p:nvPr/>
        </p:nvGrpSpPr>
        <p:grpSpPr>
          <a:xfrm>
            <a:off x="7295469" y="1395030"/>
            <a:ext cx="1407229" cy="1058659"/>
            <a:chOff x="7692169" y="1113207"/>
            <a:chExt cx="2863130" cy="2872107"/>
          </a:xfrm>
        </p:grpSpPr>
        <p:sp>
          <p:nvSpPr>
            <p:cNvPr id="176" name="Google Shape;176;p4"/>
            <p:cNvSpPr/>
            <p:nvPr/>
          </p:nvSpPr>
          <p:spPr>
            <a:xfrm rot="-1909532">
              <a:off x="8089435" y="1501036"/>
              <a:ext cx="2068598" cy="2096449"/>
            </a:xfrm>
            <a:prstGeom prst="roundRect">
              <a:avLst>
                <a:gd name="adj" fmla="val 9225"/>
              </a:avLst>
            </a:prstGeom>
            <a:gradFill>
              <a:gsLst>
                <a:gs pos="0">
                  <a:srgbClr val="C2D59B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77" name="Google Shape;177;p4"/>
            <p:cNvGrpSpPr/>
            <p:nvPr/>
          </p:nvGrpSpPr>
          <p:grpSpPr>
            <a:xfrm rot="-1909532">
              <a:off x="9591326" y="1324520"/>
              <a:ext cx="333710" cy="1623275"/>
              <a:chOff x="597623" y="2581817"/>
              <a:chExt cx="824777" cy="3531183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597623" y="2581817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597623" y="3338943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597623" y="409606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597623" y="4853195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597623" y="561031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 rot="-1909532">
              <a:off x="8281543" y="1816840"/>
              <a:ext cx="971124" cy="1863248"/>
              <a:chOff x="6065186" y="1859946"/>
              <a:chExt cx="2116586" cy="4060990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065186" y="1859946"/>
                <a:ext cx="2116586" cy="4060990"/>
              </a:xfrm>
              <a:prstGeom prst="roundRect">
                <a:avLst>
                  <a:gd name="adj" fmla="val 36514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grpSp>
            <p:nvGrpSpPr>
              <p:cNvPr id="185" name="Google Shape;185;p4"/>
              <p:cNvGrpSpPr/>
              <p:nvPr/>
            </p:nvGrpSpPr>
            <p:grpSpPr>
              <a:xfrm>
                <a:off x="6310682" y="2237207"/>
                <a:ext cx="1625600" cy="3306469"/>
                <a:chOff x="2225527" y="2028429"/>
                <a:chExt cx="1625600" cy="3306469"/>
              </a:xfrm>
            </p:grpSpPr>
            <p:sp>
              <p:nvSpPr>
                <p:cNvPr id="186" name="Google Shape;186;p4"/>
                <p:cNvSpPr/>
                <p:nvPr/>
              </p:nvSpPr>
              <p:spPr>
                <a:xfrm>
                  <a:off x="2225527" y="2028429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A-F</a:t>
                  </a: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2225527" y="2938670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G-L</a:t>
                  </a:r>
                  <a:endParaRPr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2225527" y="3848911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M-R</a:t>
                  </a: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2225527" y="4759152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S-Z</a:t>
                  </a:r>
                  <a:endParaRPr/>
                </a:p>
              </p:txBody>
            </p:sp>
          </p:grpSp>
        </p:grpSp>
      </p:grpSp>
      <p:grpSp>
        <p:nvGrpSpPr>
          <p:cNvPr id="190" name="Google Shape;190;p4"/>
          <p:cNvGrpSpPr/>
          <p:nvPr/>
        </p:nvGrpSpPr>
        <p:grpSpPr>
          <a:xfrm rot="1368483">
            <a:off x="6293753" y="3027355"/>
            <a:ext cx="689066" cy="1141383"/>
            <a:chOff x="6065186" y="1859946"/>
            <a:chExt cx="2116586" cy="4060990"/>
          </a:xfrm>
        </p:grpSpPr>
        <p:sp>
          <p:nvSpPr>
            <p:cNvPr id="191" name="Google Shape;191;p4"/>
            <p:cNvSpPr/>
            <p:nvPr/>
          </p:nvSpPr>
          <p:spPr>
            <a:xfrm>
              <a:off x="6065186" y="1859946"/>
              <a:ext cx="2116586" cy="4060990"/>
            </a:xfrm>
            <a:prstGeom prst="roundRect">
              <a:avLst>
                <a:gd name="adj" fmla="val 36514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92" name="Google Shape;192;p4"/>
            <p:cNvGrpSpPr/>
            <p:nvPr/>
          </p:nvGrpSpPr>
          <p:grpSpPr>
            <a:xfrm>
              <a:off x="6310682" y="2237207"/>
              <a:ext cx="1625600" cy="3306469"/>
              <a:chOff x="2225527" y="2028429"/>
              <a:chExt cx="1625600" cy="3306469"/>
            </a:xfrm>
          </p:grpSpPr>
          <p:sp>
            <p:nvSpPr>
              <p:cNvPr id="193" name="Google Shape;193;p4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A-F</a:t>
                </a: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G-L</a:t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M-R</a:t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S-Z</a:t>
                </a:r>
                <a:endParaRPr/>
              </a:p>
            </p:txBody>
          </p:sp>
        </p:grpSp>
      </p:grpSp>
      <p:grpSp>
        <p:nvGrpSpPr>
          <p:cNvPr id="197" name="Google Shape;197;p4"/>
          <p:cNvGrpSpPr/>
          <p:nvPr/>
        </p:nvGrpSpPr>
        <p:grpSpPr>
          <a:xfrm>
            <a:off x="1170650" y="2153992"/>
            <a:ext cx="956483" cy="1653330"/>
            <a:chOff x="1422400" y="2652633"/>
            <a:chExt cx="996336" cy="2939253"/>
          </a:xfrm>
        </p:grpSpPr>
        <p:cxnSp>
          <p:nvCxnSpPr>
            <p:cNvPr id="198" name="Google Shape;198;p4"/>
            <p:cNvCxnSpPr/>
            <p:nvPr/>
          </p:nvCxnSpPr>
          <p:spPr>
            <a:xfrm>
              <a:off x="1422400" y="2652633"/>
              <a:ext cx="994265" cy="11714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99" name="Google Shape;199;p4"/>
            <p:cNvCxnSpPr/>
            <p:nvPr/>
          </p:nvCxnSpPr>
          <p:spPr>
            <a:xfrm>
              <a:off x="1422400" y="2753762"/>
              <a:ext cx="994265" cy="926254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1422400" y="2883465"/>
              <a:ext cx="996336" cy="16816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1422400" y="3061645"/>
              <a:ext cx="962712" cy="253024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202" name="Google Shape;202;p4"/>
          <p:cNvGrpSpPr/>
          <p:nvPr/>
        </p:nvGrpSpPr>
        <p:grpSpPr>
          <a:xfrm rot="10800000" flipH="1">
            <a:off x="1179571" y="2320110"/>
            <a:ext cx="956483" cy="1711187"/>
            <a:chOff x="1422400" y="2652633"/>
            <a:chExt cx="996336" cy="3042111"/>
          </a:xfrm>
        </p:grpSpPr>
        <p:cxnSp>
          <p:nvCxnSpPr>
            <p:cNvPr id="203" name="Google Shape;203;p4"/>
            <p:cNvCxnSpPr/>
            <p:nvPr/>
          </p:nvCxnSpPr>
          <p:spPr>
            <a:xfrm>
              <a:off x="1422400" y="2652633"/>
              <a:ext cx="994265" cy="11714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1422400" y="2753762"/>
              <a:ext cx="994265" cy="926254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05" name="Google Shape;205;p4"/>
            <p:cNvCxnSpPr/>
            <p:nvPr/>
          </p:nvCxnSpPr>
          <p:spPr>
            <a:xfrm>
              <a:off x="1422400" y="2883465"/>
              <a:ext cx="996336" cy="16816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06" name="Google Shape;206;p4"/>
            <p:cNvCxnSpPr/>
            <p:nvPr/>
          </p:nvCxnSpPr>
          <p:spPr>
            <a:xfrm>
              <a:off x="1422400" y="3061644"/>
              <a:ext cx="972187" cy="2633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207" name="Google Shape;207;p4"/>
          <p:cNvGrpSpPr/>
          <p:nvPr/>
        </p:nvGrpSpPr>
        <p:grpSpPr>
          <a:xfrm rot="10800000" flipH="1">
            <a:off x="1179573" y="2519274"/>
            <a:ext cx="969446" cy="1345905"/>
            <a:chOff x="1422400" y="1439137"/>
            <a:chExt cx="1009840" cy="2392720"/>
          </a:xfrm>
        </p:grpSpPr>
        <p:cxnSp>
          <p:nvCxnSpPr>
            <p:cNvPr id="208" name="Google Shape;208;p4"/>
            <p:cNvCxnSpPr/>
            <p:nvPr/>
          </p:nvCxnSpPr>
          <p:spPr>
            <a:xfrm rot="10800000" flipH="1">
              <a:off x="1422400" y="1439137"/>
              <a:ext cx="1003740" cy="1213496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09" name="Google Shape;209;p4"/>
            <p:cNvCxnSpPr/>
            <p:nvPr/>
          </p:nvCxnSpPr>
          <p:spPr>
            <a:xfrm rot="10800000" flipH="1">
              <a:off x="1422400" y="2215447"/>
              <a:ext cx="1003738" cy="53831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10" name="Google Shape;210;p4"/>
            <p:cNvCxnSpPr/>
            <p:nvPr/>
          </p:nvCxnSpPr>
          <p:spPr>
            <a:xfrm>
              <a:off x="1422400" y="2883465"/>
              <a:ext cx="1009840" cy="3776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11" name="Google Shape;211;p4"/>
            <p:cNvCxnSpPr/>
            <p:nvPr/>
          </p:nvCxnSpPr>
          <p:spPr>
            <a:xfrm>
              <a:off x="1422400" y="3061644"/>
              <a:ext cx="1001669" cy="770213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212" name="Google Shape;212;p4"/>
          <p:cNvGrpSpPr/>
          <p:nvPr/>
        </p:nvGrpSpPr>
        <p:grpSpPr>
          <a:xfrm rot="1325632" flipH="1">
            <a:off x="6917042" y="3411486"/>
            <a:ext cx="374935" cy="822078"/>
            <a:chOff x="9348194" y="2698301"/>
            <a:chExt cx="1304554" cy="3337433"/>
          </a:xfrm>
        </p:grpSpPr>
        <p:grpSp>
          <p:nvGrpSpPr>
            <p:cNvPr id="213" name="Google Shape;213;p4"/>
            <p:cNvGrpSpPr/>
            <p:nvPr/>
          </p:nvGrpSpPr>
          <p:grpSpPr>
            <a:xfrm>
              <a:off x="9348194" y="2698301"/>
              <a:ext cx="1275373" cy="2939253"/>
              <a:chOff x="1422400" y="2652633"/>
              <a:chExt cx="996336" cy="2939253"/>
            </a:xfrm>
          </p:grpSpPr>
          <p:cxnSp>
            <p:nvCxnSpPr>
              <p:cNvPr id="214" name="Google Shape;214;p4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5" name="Google Shape;215;p4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6" name="Google Shape;216;p4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7" name="Google Shape;217;p4"/>
              <p:cNvCxnSpPr/>
              <p:nvPr/>
            </p:nvCxnSpPr>
            <p:spPr>
              <a:xfrm>
                <a:off x="1422400" y="3061645"/>
                <a:ext cx="962712" cy="253024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 flipH="1">
              <a:off x="9360089" y="2993623"/>
              <a:ext cx="1275373" cy="3042111"/>
              <a:chOff x="1422400" y="2652633"/>
              <a:chExt cx="996336" cy="3042111"/>
            </a:xfrm>
          </p:grpSpPr>
          <p:cxnSp>
            <p:nvCxnSpPr>
              <p:cNvPr id="219" name="Google Shape;219;p4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20" name="Google Shape;220;p4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21" name="Google Shape;221;p4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22" name="Google Shape;222;p4"/>
              <p:cNvCxnSpPr/>
              <p:nvPr/>
            </p:nvCxnSpPr>
            <p:spPr>
              <a:xfrm>
                <a:off x="1422400" y="3061644"/>
                <a:ext cx="972187" cy="263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23" name="Google Shape;223;p4"/>
            <p:cNvGrpSpPr/>
            <p:nvPr/>
          </p:nvGrpSpPr>
          <p:grpSpPr>
            <a:xfrm rot="10800000" flipH="1">
              <a:off x="9360089" y="3347692"/>
              <a:ext cx="1292659" cy="2392720"/>
              <a:chOff x="1422400" y="1439137"/>
              <a:chExt cx="1009840" cy="2392720"/>
            </a:xfrm>
          </p:grpSpPr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1422400" y="1439137"/>
                <a:ext cx="1003740" cy="121349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1422400" y="2215447"/>
                <a:ext cx="1003738" cy="53831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26" name="Google Shape;226;p4"/>
              <p:cNvCxnSpPr/>
              <p:nvPr/>
            </p:nvCxnSpPr>
            <p:spPr>
              <a:xfrm>
                <a:off x="1422400" y="2883465"/>
                <a:ext cx="1009840" cy="37762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27" name="Google Shape;227;p4"/>
              <p:cNvCxnSpPr/>
              <p:nvPr/>
            </p:nvCxnSpPr>
            <p:spPr>
              <a:xfrm>
                <a:off x="1422400" y="3061644"/>
                <a:ext cx="1001669" cy="77021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228" name="Google Shape;228;p4"/>
          <p:cNvGrpSpPr/>
          <p:nvPr/>
        </p:nvGrpSpPr>
        <p:grpSpPr>
          <a:xfrm rot="-1511082" flipH="1">
            <a:off x="8010097" y="1584525"/>
            <a:ext cx="242187" cy="548031"/>
            <a:chOff x="9348194" y="2698301"/>
            <a:chExt cx="1304554" cy="3337433"/>
          </a:xfrm>
        </p:grpSpPr>
        <p:grpSp>
          <p:nvGrpSpPr>
            <p:cNvPr id="229" name="Google Shape;229;p4"/>
            <p:cNvGrpSpPr/>
            <p:nvPr/>
          </p:nvGrpSpPr>
          <p:grpSpPr>
            <a:xfrm>
              <a:off x="9348194" y="2698301"/>
              <a:ext cx="1275373" cy="2939253"/>
              <a:chOff x="1422400" y="2652633"/>
              <a:chExt cx="996336" cy="2939253"/>
            </a:xfrm>
          </p:grpSpPr>
          <p:cxnSp>
            <p:nvCxnSpPr>
              <p:cNvPr id="230" name="Google Shape;230;p4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1" name="Google Shape;231;p4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2" name="Google Shape;232;p4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3" name="Google Shape;233;p4"/>
              <p:cNvCxnSpPr/>
              <p:nvPr/>
            </p:nvCxnSpPr>
            <p:spPr>
              <a:xfrm>
                <a:off x="1422400" y="3061645"/>
                <a:ext cx="962712" cy="253024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34" name="Google Shape;234;p4"/>
            <p:cNvGrpSpPr/>
            <p:nvPr/>
          </p:nvGrpSpPr>
          <p:grpSpPr>
            <a:xfrm rot="10800000" flipH="1">
              <a:off x="9360089" y="2993623"/>
              <a:ext cx="1275373" cy="3042111"/>
              <a:chOff x="1422400" y="2652633"/>
              <a:chExt cx="996336" cy="3042111"/>
            </a:xfrm>
          </p:grpSpPr>
          <p:cxnSp>
            <p:nvCxnSpPr>
              <p:cNvPr id="235" name="Google Shape;235;p4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6" name="Google Shape;236;p4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7" name="Google Shape;237;p4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8" name="Google Shape;238;p4"/>
              <p:cNvCxnSpPr/>
              <p:nvPr/>
            </p:nvCxnSpPr>
            <p:spPr>
              <a:xfrm>
                <a:off x="1422400" y="3061644"/>
                <a:ext cx="972187" cy="26331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39" name="Google Shape;239;p4"/>
            <p:cNvGrpSpPr/>
            <p:nvPr/>
          </p:nvGrpSpPr>
          <p:grpSpPr>
            <a:xfrm rot="10800000" flipH="1">
              <a:off x="9360089" y="3347692"/>
              <a:ext cx="1292659" cy="2392720"/>
              <a:chOff x="1422400" y="1439137"/>
              <a:chExt cx="1009840" cy="2392720"/>
            </a:xfrm>
          </p:grpSpPr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422400" y="1439137"/>
                <a:ext cx="1003740" cy="1213496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422400" y="2215447"/>
                <a:ext cx="1003738" cy="538315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2" name="Google Shape;242;p4"/>
              <p:cNvCxnSpPr/>
              <p:nvPr/>
            </p:nvCxnSpPr>
            <p:spPr>
              <a:xfrm>
                <a:off x="1422400" y="2883465"/>
                <a:ext cx="1009840" cy="377625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3" name="Google Shape;243;p4"/>
              <p:cNvCxnSpPr/>
              <p:nvPr/>
            </p:nvCxnSpPr>
            <p:spPr>
              <a:xfrm>
                <a:off x="1422400" y="3061644"/>
                <a:ext cx="1001669" cy="770213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244" name="Google Shape;244;p4"/>
          <p:cNvGrpSpPr/>
          <p:nvPr/>
        </p:nvGrpSpPr>
        <p:grpSpPr>
          <a:xfrm>
            <a:off x="1139957" y="2179726"/>
            <a:ext cx="993754" cy="1746035"/>
            <a:chOff x="1672967" y="2851426"/>
            <a:chExt cx="1325005" cy="3104062"/>
          </a:xfrm>
        </p:grpSpPr>
        <p:grpSp>
          <p:nvGrpSpPr>
            <p:cNvPr id="245" name="Google Shape;245;p4"/>
            <p:cNvGrpSpPr/>
            <p:nvPr/>
          </p:nvGrpSpPr>
          <p:grpSpPr>
            <a:xfrm>
              <a:off x="1672967" y="2851426"/>
              <a:ext cx="1325005" cy="2792133"/>
              <a:chOff x="1390847" y="2665341"/>
              <a:chExt cx="1035109" cy="2792133"/>
            </a:xfrm>
          </p:grpSpPr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1398251" y="2665341"/>
                <a:ext cx="1027705" cy="52175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1390847" y="3592249"/>
                <a:ext cx="1035109" cy="7974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8" name="Google Shape;248;p4"/>
              <p:cNvCxnSpPr/>
              <p:nvPr/>
            </p:nvCxnSpPr>
            <p:spPr>
              <a:xfrm>
                <a:off x="1398251" y="3316802"/>
                <a:ext cx="999462" cy="13526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9" name="Google Shape;249;p4"/>
              <p:cNvCxnSpPr/>
              <p:nvPr/>
            </p:nvCxnSpPr>
            <p:spPr>
              <a:xfrm>
                <a:off x="1400322" y="3818274"/>
                <a:ext cx="997391" cy="1639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50" name="Google Shape;250;p4"/>
            <p:cNvGrpSpPr/>
            <p:nvPr/>
          </p:nvGrpSpPr>
          <p:grpSpPr>
            <a:xfrm rot="10800000" flipH="1">
              <a:off x="1672967" y="3068020"/>
              <a:ext cx="1320750" cy="2887468"/>
              <a:chOff x="1381554" y="2873296"/>
              <a:chExt cx="1031785" cy="2887468"/>
            </a:xfrm>
          </p:grpSpPr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1422400" y="2873296"/>
                <a:ext cx="990939" cy="37524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1381554" y="3501109"/>
                <a:ext cx="1026351" cy="19093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3" name="Google Shape;253;p4"/>
              <p:cNvCxnSpPr/>
              <p:nvPr/>
            </p:nvCxnSpPr>
            <p:spPr>
              <a:xfrm>
                <a:off x="1403632" y="3939375"/>
                <a:ext cx="984790" cy="64573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4" name="Google Shape;254;p4"/>
              <p:cNvCxnSpPr/>
              <p:nvPr/>
            </p:nvCxnSpPr>
            <p:spPr>
              <a:xfrm>
                <a:off x="1420329" y="3326574"/>
                <a:ext cx="968093" cy="243419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255" name="Google Shape;255;p4"/>
          <p:cNvGrpSpPr/>
          <p:nvPr/>
        </p:nvGrpSpPr>
        <p:grpSpPr>
          <a:xfrm>
            <a:off x="3510262" y="1874522"/>
            <a:ext cx="4321073" cy="2153974"/>
            <a:chOff x="279514" y="2381075"/>
            <a:chExt cx="5761430" cy="3829288"/>
          </a:xfrm>
        </p:grpSpPr>
        <p:grpSp>
          <p:nvGrpSpPr>
            <p:cNvPr id="256" name="Google Shape;256;p4"/>
            <p:cNvGrpSpPr/>
            <p:nvPr/>
          </p:nvGrpSpPr>
          <p:grpSpPr>
            <a:xfrm>
              <a:off x="304991" y="2381075"/>
              <a:ext cx="5590423" cy="3000167"/>
              <a:chOff x="322169" y="2194990"/>
              <a:chExt cx="4367303" cy="3000167"/>
            </a:xfrm>
          </p:grpSpPr>
          <p:cxnSp>
            <p:nvCxnSpPr>
              <p:cNvPr id="257" name="Google Shape;257;p4"/>
              <p:cNvCxnSpPr>
                <a:endCxn id="187" idx="3"/>
              </p:cNvCxnSpPr>
              <p:nvPr/>
            </p:nvCxnSpPr>
            <p:spPr>
              <a:xfrm rot="10800000" flipH="1">
                <a:off x="3852949" y="2440986"/>
                <a:ext cx="796500" cy="2303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8" name="Google Shape;258;p4"/>
              <p:cNvCxnSpPr>
                <a:endCxn id="188" idx="2"/>
              </p:cNvCxnSpPr>
              <p:nvPr/>
            </p:nvCxnSpPr>
            <p:spPr>
              <a:xfrm rot="10800000" flipH="1">
                <a:off x="3870472" y="2659257"/>
                <a:ext cx="819000" cy="2535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9" name="Google Shape;259;p4"/>
              <p:cNvCxnSpPr/>
              <p:nvPr/>
            </p:nvCxnSpPr>
            <p:spPr>
              <a:xfrm rot="10800000" flipH="1">
                <a:off x="322169" y="2194990"/>
                <a:ext cx="4146445" cy="99346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60" name="Google Shape;260;p4"/>
              <p:cNvCxnSpPr>
                <a:endCxn id="188" idx="2"/>
              </p:cNvCxnSpPr>
              <p:nvPr/>
            </p:nvCxnSpPr>
            <p:spPr>
              <a:xfrm rot="10800000" flipH="1">
                <a:off x="402472" y="2659257"/>
                <a:ext cx="4287000" cy="15960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61" name="Google Shape;261;p4"/>
            <p:cNvGrpSpPr/>
            <p:nvPr/>
          </p:nvGrpSpPr>
          <p:grpSpPr>
            <a:xfrm rot="10800000" flipH="1">
              <a:off x="279514" y="2925810"/>
              <a:ext cx="5761430" cy="3284553"/>
              <a:chOff x="292973" y="2618421"/>
              <a:chExt cx="4500895" cy="3284553"/>
            </a:xfrm>
          </p:grpSpPr>
          <p:cxnSp>
            <p:nvCxnSpPr>
              <p:cNvPr id="262" name="Google Shape;262;p4"/>
              <p:cNvCxnSpPr/>
              <p:nvPr/>
            </p:nvCxnSpPr>
            <p:spPr>
              <a:xfrm>
                <a:off x="292973" y="2766023"/>
                <a:ext cx="4493814" cy="29155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63" name="Google Shape;263;p4"/>
              <p:cNvCxnSpPr/>
              <p:nvPr/>
            </p:nvCxnSpPr>
            <p:spPr>
              <a:xfrm>
                <a:off x="3614316" y="2618421"/>
                <a:ext cx="1179552" cy="30441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64" name="Google Shape;264;p4"/>
              <p:cNvCxnSpPr>
                <a:stCxn id="254" idx="7"/>
              </p:cNvCxnSpPr>
              <p:nvPr/>
            </p:nvCxnSpPr>
            <p:spPr>
              <a:xfrm>
                <a:off x="3707753" y="3074072"/>
                <a:ext cx="1042800" cy="2790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65" name="Google Shape;265;p4"/>
              <p:cNvCxnSpPr/>
              <p:nvPr/>
            </p:nvCxnSpPr>
            <p:spPr>
              <a:xfrm rot="10800000">
                <a:off x="372669" y="3787976"/>
                <a:ext cx="4321138" cy="211499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266" name="Google Shape;266;p4"/>
          <p:cNvGrpSpPr/>
          <p:nvPr/>
        </p:nvGrpSpPr>
        <p:grpSpPr>
          <a:xfrm>
            <a:off x="3457471" y="1815348"/>
            <a:ext cx="4323307" cy="2070332"/>
            <a:chOff x="276534" y="2382170"/>
            <a:chExt cx="5764410" cy="3680590"/>
          </a:xfrm>
        </p:grpSpPr>
        <p:grpSp>
          <p:nvGrpSpPr>
            <p:cNvPr id="267" name="Google Shape;267;p4"/>
            <p:cNvGrpSpPr/>
            <p:nvPr/>
          </p:nvGrpSpPr>
          <p:grpSpPr>
            <a:xfrm>
              <a:off x="290050" y="2382170"/>
              <a:ext cx="5487649" cy="2913242"/>
              <a:chOff x="310497" y="2196085"/>
              <a:chExt cx="4287015" cy="2913242"/>
            </a:xfrm>
          </p:grpSpPr>
          <p:cxnSp>
            <p:nvCxnSpPr>
              <p:cNvPr id="268" name="Google Shape;268;p4"/>
              <p:cNvCxnSpPr/>
              <p:nvPr/>
            </p:nvCxnSpPr>
            <p:spPr>
              <a:xfrm rot="10800000" flipH="1">
                <a:off x="360818" y="2196085"/>
                <a:ext cx="4134775" cy="86312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69" name="Google Shape;269;p4"/>
              <p:cNvCxnSpPr/>
              <p:nvPr/>
            </p:nvCxnSpPr>
            <p:spPr>
              <a:xfrm rot="10800000" flipH="1">
                <a:off x="360818" y="2506400"/>
                <a:ext cx="4236694" cy="143700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70" name="Google Shape;270;p4"/>
              <p:cNvCxnSpPr/>
              <p:nvPr/>
            </p:nvCxnSpPr>
            <p:spPr>
              <a:xfrm>
                <a:off x="322169" y="3188453"/>
                <a:ext cx="3283291" cy="155660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71" name="Google Shape;271;p4"/>
              <p:cNvCxnSpPr/>
              <p:nvPr/>
            </p:nvCxnSpPr>
            <p:spPr>
              <a:xfrm>
                <a:off x="310497" y="4102405"/>
                <a:ext cx="3135388" cy="100692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72" name="Google Shape;272;p4"/>
            <p:cNvGrpSpPr/>
            <p:nvPr/>
          </p:nvGrpSpPr>
          <p:grpSpPr>
            <a:xfrm rot="10800000" flipH="1">
              <a:off x="276534" y="2964509"/>
              <a:ext cx="5764410" cy="3098251"/>
              <a:chOff x="290645" y="2766024"/>
              <a:chExt cx="4503223" cy="3098251"/>
            </a:xfrm>
          </p:grpSpPr>
          <p:cxnSp>
            <p:nvCxnSpPr>
              <p:cNvPr id="273" name="Google Shape;273;p4"/>
              <p:cNvCxnSpPr/>
              <p:nvPr/>
            </p:nvCxnSpPr>
            <p:spPr>
              <a:xfrm>
                <a:off x="292973" y="2766024"/>
                <a:ext cx="2785727" cy="1736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74" name="Google Shape;274;p4"/>
              <p:cNvCxnSpPr/>
              <p:nvPr/>
            </p:nvCxnSpPr>
            <p:spPr>
              <a:xfrm>
                <a:off x="351525" y="2852767"/>
                <a:ext cx="4442343" cy="280984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75" name="Google Shape;275;p4"/>
              <p:cNvCxnSpPr/>
              <p:nvPr/>
            </p:nvCxnSpPr>
            <p:spPr>
              <a:xfrm>
                <a:off x="290645" y="3874719"/>
                <a:ext cx="4459793" cy="198955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76" name="Google Shape;276;p4"/>
              <p:cNvCxnSpPr/>
              <p:nvPr/>
            </p:nvCxnSpPr>
            <p:spPr>
              <a:xfrm flipH="1">
                <a:off x="372668" y="3169102"/>
                <a:ext cx="2904348" cy="6188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277" name="Google Shape;277;p4"/>
          <p:cNvGrpSpPr/>
          <p:nvPr/>
        </p:nvGrpSpPr>
        <p:grpSpPr>
          <a:xfrm>
            <a:off x="3515918" y="1888417"/>
            <a:ext cx="4321073" cy="2101957"/>
            <a:chOff x="279514" y="2382170"/>
            <a:chExt cx="5761430" cy="3736813"/>
          </a:xfrm>
        </p:grpSpPr>
        <p:grpSp>
          <p:nvGrpSpPr>
            <p:cNvPr id="278" name="Google Shape;278;p4"/>
            <p:cNvGrpSpPr/>
            <p:nvPr/>
          </p:nvGrpSpPr>
          <p:grpSpPr>
            <a:xfrm>
              <a:off x="290050" y="2382170"/>
              <a:ext cx="5487649" cy="2913242"/>
              <a:chOff x="310497" y="2196085"/>
              <a:chExt cx="4287015" cy="2913242"/>
            </a:xfrm>
          </p:grpSpPr>
          <p:cxnSp>
            <p:nvCxnSpPr>
              <p:cNvPr id="279" name="Google Shape;279;p4"/>
              <p:cNvCxnSpPr/>
              <p:nvPr/>
            </p:nvCxnSpPr>
            <p:spPr>
              <a:xfrm rot="10800000" flipH="1">
                <a:off x="3676831" y="2196085"/>
                <a:ext cx="818761" cy="23860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80" name="Google Shape;280;p4"/>
              <p:cNvCxnSpPr/>
              <p:nvPr/>
            </p:nvCxnSpPr>
            <p:spPr>
              <a:xfrm rot="10800000" flipH="1">
                <a:off x="3615859" y="2506400"/>
                <a:ext cx="981653" cy="248300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81" name="Google Shape;281;p4"/>
              <p:cNvCxnSpPr/>
              <p:nvPr/>
            </p:nvCxnSpPr>
            <p:spPr>
              <a:xfrm>
                <a:off x="322169" y="3188453"/>
                <a:ext cx="3283291" cy="155660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82" name="Google Shape;282;p4"/>
              <p:cNvCxnSpPr/>
              <p:nvPr/>
            </p:nvCxnSpPr>
            <p:spPr>
              <a:xfrm>
                <a:off x="310497" y="4102405"/>
                <a:ext cx="3135388" cy="100692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83" name="Google Shape;283;p4"/>
            <p:cNvGrpSpPr/>
            <p:nvPr/>
          </p:nvGrpSpPr>
          <p:grpSpPr>
            <a:xfrm rot="10800000" flipH="1">
              <a:off x="279514" y="2964509"/>
              <a:ext cx="5761430" cy="3154474"/>
              <a:chOff x="292973" y="2709801"/>
              <a:chExt cx="4500895" cy="3154474"/>
            </a:xfrm>
          </p:grpSpPr>
          <p:cxnSp>
            <p:nvCxnSpPr>
              <p:cNvPr id="284" name="Google Shape;284;p4"/>
              <p:cNvCxnSpPr/>
              <p:nvPr/>
            </p:nvCxnSpPr>
            <p:spPr>
              <a:xfrm>
                <a:off x="292973" y="2766024"/>
                <a:ext cx="2785727" cy="1736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85" name="Google Shape;285;p4"/>
              <p:cNvCxnSpPr/>
              <p:nvPr/>
            </p:nvCxnSpPr>
            <p:spPr>
              <a:xfrm>
                <a:off x="3548178" y="2709801"/>
                <a:ext cx="1245690" cy="295280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86" name="Google Shape;286;p4"/>
              <p:cNvCxnSpPr/>
              <p:nvPr/>
            </p:nvCxnSpPr>
            <p:spPr>
              <a:xfrm>
                <a:off x="3622563" y="3122170"/>
                <a:ext cx="1127876" cy="274210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87" name="Google Shape;287;p4"/>
              <p:cNvCxnSpPr/>
              <p:nvPr/>
            </p:nvCxnSpPr>
            <p:spPr>
              <a:xfrm flipH="1">
                <a:off x="372668" y="3169102"/>
                <a:ext cx="2904348" cy="6188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sp>
        <p:nvSpPr>
          <p:cNvPr id="288" name="Google Shape;288;p4"/>
          <p:cNvSpPr txBox="1"/>
          <p:nvPr/>
        </p:nvSpPr>
        <p:spPr>
          <a:xfrm>
            <a:off x="293089" y="972037"/>
            <a:ext cx="815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Sharding, Geo-Replication, Concurrency</a:t>
            </a:r>
            <a:endParaRPr sz="3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/>
              <a:t>Distributed Systems are Highly Complex Internally</a:t>
            </a:r>
            <a:endParaRPr/>
          </a:p>
        </p:txBody>
      </p:sp>
      <p:sp>
        <p:nvSpPr>
          <p:cNvPr id="294" name="Google Shape;294;p5"/>
          <p:cNvSpPr/>
          <p:nvPr/>
        </p:nvSpPr>
        <p:spPr>
          <a:xfrm>
            <a:off x="397423" y="1862555"/>
            <a:ext cx="3552900" cy="2442900"/>
          </a:xfrm>
          <a:prstGeom prst="roundRect">
            <a:avLst>
              <a:gd name="adj" fmla="val 9225"/>
            </a:avLst>
          </a:prstGeom>
          <a:gradFill>
            <a:gsLst>
              <a:gs pos="0">
                <a:srgbClr val="C2D59B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5" name="Google Shape;295;p5"/>
          <p:cNvGrpSpPr/>
          <p:nvPr/>
        </p:nvGrpSpPr>
        <p:grpSpPr>
          <a:xfrm>
            <a:off x="553949" y="2095210"/>
            <a:ext cx="618583" cy="1986290"/>
            <a:chOff x="597623" y="2581817"/>
            <a:chExt cx="824777" cy="3531183"/>
          </a:xfrm>
        </p:grpSpPr>
        <p:sp>
          <p:nvSpPr>
            <p:cNvPr id="296" name="Google Shape;296;p5"/>
            <p:cNvSpPr/>
            <p:nvPr/>
          </p:nvSpPr>
          <p:spPr>
            <a:xfrm>
              <a:off x="597623" y="2581817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23" y="3338943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97623" y="409606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97623" y="4853195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97623" y="561031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01" name="Google Shape;301;p5"/>
          <p:cNvSpPr/>
          <p:nvPr/>
        </p:nvSpPr>
        <p:spPr>
          <a:xfrm rot="1368486">
            <a:off x="6164676" y="3096145"/>
            <a:ext cx="1468093" cy="1284302"/>
          </a:xfrm>
          <a:prstGeom prst="roundRect">
            <a:avLst>
              <a:gd name="adj" fmla="val 9225"/>
            </a:avLst>
          </a:prstGeom>
          <a:gradFill>
            <a:gsLst>
              <a:gs pos="0">
                <a:srgbClr val="C2D59B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02" name="Google Shape;302;p5"/>
          <p:cNvGrpSpPr/>
          <p:nvPr/>
        </p:nvGrpSpPr>
        <p:grpSpPr>
          <a:xfrm rot="1368335">
            <a:off x="7281515" y="3422653"/>
            <a:ext cx="236833" cy="994241"/>
            <a:chOff x="597623" y="2581817"/>
            <a:chExt cx="824777" cy="3531183"/>
          </a:xfrm>
        </p:grpSpPr>
        <p:sp>
          <p:nvSpPr>
            <p:cNvPr id="303" name="Google Shape;303;p5"/>
            <p:cNvSpPr/>
            <p:nvPr/>
          </p:nvSpPr>
          <p:spPr>
            <a:xfrm>
              <a:off x="597623" y="2581817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97623" y="3338943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97623" y="409606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597623" y="4853195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597623" y="5610319"/>
              <a:ext cx="824777" cy="502681"/>
            </a:xfrm>
            <a:prstGeom prst="rect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41"/>
                <a:buFont typeface="Calibri"/>
                <a:buNone/>
              </a:pPr>
              <a:endParaRPr sz="641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08" name="Google Shape;308;p5"/>
          <p:cNvGrpSpPr/>
          <p:nvPr/>
        </p:nvGrpSpPr>
        <p:grpSpPr>
          <a:xfrm>
            <a:off x="2143278" y="1941782"/>
            <a:ext cx="1587440" cy="2284307"/>
            <a:chOff x="1584030" y="2345115"/>
            <a:chExt cx="2116587" cy="4060990"/>
          </a:xfrm>
        </p:grpSpPr>
        <p:sp>
          <p:nvSpPr>
            <p:cNvPr id="309" name="Google Shape;309;p5"/>
            <p:cNvSpPr/>
            <p:nvPr/>
          </p:nvSpPr>
          <p:spPr>
            <a:xfrm>
              <a:off x="1584030" y="2345115"/>
              <a:ext cx="2116587" cy="4060990"/>
            </a:xfrm>
            <a:prstGeom prst="roundRect">
              <a:avLst>
                <a:gd name="adj" fmla="val 36514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10" name="Google Shape;310;p5"/>
            <p:cNvGrpSpPr/>
            <p:nvPr/>
          </p:nvGrpSpPr>
          <p:grpSpPr>
            <a:xfrm>
              <a:off x="1829523" y="2722376"/>
              <a:ext cx="1625600" cy="3306469"/>
              <a:chOff x="2225527" y="2028429"/>
              <a:chExt cx="1625600" cy="3306469"/>
            </a:xfrm>
          </p:grpSpPr>
          <p:sp>
            <p:nvSpPr>
              <p:cNvPr id="311" name="Google Shape;311;p5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A-F</a:t>
                </a: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G-L</a:t>
                </a: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M-R</a:t>
                </a: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S-Z</a:t>
                </a:r>
                <a:endParaRPr/>
              </a:p>
            </p:txBody>
          </p:sp>
        </p:grpSp>
      </p:grpSp>
      <p:grpSp>
        <p:nvGrpSpPr>
          <p:cNvPr id="315" name="Google Shape;315;p5"/>
          <p:cNvGrpSpPr/>
          <p:nvPr/>
        </p:nvGrpSpPr>
        <p:grpSpPr>
          <a:xfrm>
            <a:off x="7295469" y="1395030"/>
            <a:ext cx="1407229" cy="1058659"/>
            <a:chOff x="7692169" y="1113207"/>
            <a:chExt cx="2863130" cy="2872107"/>
          </a:xfrm>
        </p:grpSpPr>
        <p:sp>
          <p:nvSpPr>
            <p:cNvPr id="316" name="Google Shape;316;p5"/>
            <p:cNvSpPr/>
            <p:nvPr/>
          </p:nvSpPr>
          <p:spPr>
            <a:xfrm rot="-1909532">
              <a:off x="8089435" y="1501036"/>
              <a:ext cx="2068598" cy="2096449"/>
            </a:xfrm>
            <a:prstGeom prst="roundRect">
              <a:avLst>
                <a:gd name="adj" fmla="val 9225"/>
              </a:avLst>
            </a:prstGeom>
            <a:gradFill>
              <a:gsLst>
                <a:gs pos="0">
                  <a:srgbClr val="C2D59B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17" name="Google Shape;317;p5"/>
            <p:cNvGrpSpPr/>
            <p:nvPr/>
          </p:nvGrpSpPr>
          <p:grpSpPr>
            <a:xfrm rot="-1909532">
              <a:off x="9591326" y="1324520"/>
              <a:ext cx="333710" cy="1623275"/>
              <a:chOff x="597623" y="2581817"/>
              <a:chExt cx="824777" cy="3531183"/>
            </a:xfrm>
          </p:grpSpPr>
          <p:sp>
            <p:nvSpPr>
              <p:cNvPr id="318" name="Google Shape;318;p5"/>
              <p:cNvSpPr/>
              <p:nvPr/>
            </p:nvSpPr>
            <p:spPr>
              <a:xfrm>
                <a:off x="597623" y="2581817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597623" y="3338943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597623" y="409606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597623" y="4853195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597623" y="561031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"/>
                  <a:buFont typeface="Calibri"/>
                  <a:buNone/>
                </a:pPr>
                <a:endParaRPr sz="14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323" name="Google Shape;323;p5"/>
            <p:cNvGrpSpPr/>
            <p:nvPr/>
          </p:nvGrpSpPr>
          <p:grpSpPr>
            <a:xfrm rot="-1909532">
              <a:off x="8281543" y="1816840"/>
              <a:ext cx="971124" cy="1863248"/>
              <a:chOff x="6065186" y="1859946"/>
              <a:chExt cx="2116586" cy="4060990"/>
            </a:xfrm>
          </p:grpSpPr>
          <p:sp>
            <p:nvSpPr>
              <p:cNvPr id="324" name="Google Shape;324;p5"/>
              <p:cNvSpPr/>
              <p:nvPr/>
            </p:nvSpPr>
            <p:spPr>
              <a:xfrm>
                <a:off x="6065186" y="1859946"/>
                <a:ext cx="2116586" cy="4060990"/>
              </a:xfrm>
              <a:prstGeom prst="roundRect">
                <a:avLst>
                  <a:gd name="adj" fmla="val 36514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Calibri"/>
                  <a:buNone/>
                </a:pPr>
                <a:endParaRPr sz="135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grpSp>
            <p:nvGrpSpPr>
              <p:cNvPr id="325" name="Google Shape;325;p5"/>
              <p:cNvGrpSpPr/>
              <p:nvPr/>
            </p:nvGrpSpPr>
            <p:grpSpPr>
              <a:xfrm>
                <a:off x="6310682" y="2237207"/>
                <a:ext cx="1625600" cy="3306469"/>
                <a:chOff x="2225527" y="2028429"/>
                <a:chExt cx="1625600" cy="3306469"/>
              </a:xfrm>
            </p:grpSpPr>
            <p:sp>
              <p:nvSpPr>
                <p:cNvPr id="326" name="Google Shape;326;p5"/>
                <p:cNvSpPr/>
                <p:nvPr/>
              </p:nvSpPr>
              <p:spPr>
                <a:xfrm>
                  <a:off x="2225527" y="2028429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A-F</a:t>
                  </a:r>
                  <a:endParaRPr/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2225527" y="2938670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G-L</a:t>
                  </a:r>
                  <a:endParaRPr/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2225527" y="3848911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M-R</a:t>
                  </a:r>
                  <a:endParaRPr/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225527" y="4759152"/>
                  <a:ext cx="1625600" cy="575746"/>
                </a:xfrm>
                <a:prstGeom prst="ellipse">
                  <a:avLst/>
                </a:prstGeom>
                <a:gradFill>
                  <a:gsLst>
                    <a:gs pos="0">
                      <a:srgbClr val="3E7FCD"/>
                    </a:gs>
                    <a:gs pos="100000">
                      <a:srgbClr val="96C0FF"/>
                    </a:gs>
                  </a:gsLst>
                  <a:lin ang="135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300"/>
                    <a:buFont typeface="Helvetica Neue"/>
                    <a:buNone/>
                  </a:pPr>
                  <a:r>
                    <a:rPr lang="en-US" sz="300" b="0" i="0" u="none" strike="noStrike" cap="none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S-Z</a:t>
                  </a:r>
                  <a:endParaRPr/>
                </a:p>
              </p:txBody>
            </p:sp>
          </p:grpSp>
        </p:grpSp>
      </p:grpSp>
      <p:grpSp>
        <p:nvGrpSpPr>
          <p:cNvPr id="330" name="Google Shape;330;p5"/>
          <p:cNvGrpSpPr/>
          <p:nvPr/>
        </p:nvGrpSpPr>
        <p:grpSpPr>
          <a:xfrm rot="1368483">
            <a:off x="6293753" y="3027355"/>
            <a:ext cx="689066" cy="1141383"/>
            <a:chOff x="6065186" y="1859946"/>
            <a:chExt cx="2116586" cy="4060990"/>
          </a:xfrm>
        </p:grpSpPr>
        <p:sp>
          <p:nvSpPr>
            <p:cNvPr id="331" name="Google Shape;331;p5"/>
            <p:cNvSpPr/>
            <p:nvPr/>
          </p:nvSpPr>
          <p:spPr>
            <a:xfrm>
              <a:off x="6065186" y="1859946"/>
              <a:ext cx="2116586" cy="4060990"/>
            </a:xfrm>
            <a:prstGeom prst="roundRect">
              <a:avLst>
                <a:gd name="adj" fmla="val 36514"/>
              </a:avLst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32" name="Google Shape;332;p5"/>
            <p:cNvGrpSpPr/>
            <p:nvPr/>
          </p:nvGrpSpPr>
          <p:grpSpPr>
            <a:xfrm>
              <a:off x="6310682" y="2237207"/>
              <a:ext cx="1625600" cy="3306469"/>
              <a:chOff x="2225527" y="2028429"/>
              <a:chExt cx="1625600" cy="3306469"/>
            </a:xfrm>
          </p:grpSpPr>
          <p:sp>
            <p:nvSpPr>
              <p:cNvPr id="333" name="Google Shape;333;p5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A-F</a:t>
                </a: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G-L</a:t>
                </a: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M-R</a:t>
                </a:r>
                <a:endParaRPr/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35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"/>
                  <a:buFont typeface="Helvetica Neue"/>
                  <a:buNone/>
                </a:pPr>
                <a:r>
                  <a:rPr lang="en-US" sz="600" b="0" i="0" u="none" strike="noStrike" cap="non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S-Z</a:t>
                </a:r>
                <a:endParaRPr/>
              </a:p>
            </p:txBody>
          </p:sp>
        </p:grpSp>
      </p:grpSp>
      <p:grpSp>
        <p:nvGrpSpPr>
          <p:cNvPr id="337" name="Google Shape;337;p5"/>
          <p:cNvGrpSpPr/>
          <p:nvPr/>
        </p:nvGrpSpPr>
        <p:grpSpPr>
          <a:xfrm>
            <a:off x="1170650" y="2153992"/>
            <a:ext cx="956483" cy="1653330"/>
            <a:chOff x="1422400" y="2652633"/>
            <a:chExt cx="996336" cy="2939253"/>
          </a:xfrm>
        </p:grpSpPr>
        <p:cxnSp>
          <p:nvCxnSpPr>
            <p:cNvPr id="338" name="Google Shape;338;p5"/>
            <p:cNvCxnSpPr/>
            <p:nvPr/>
          </p:nvCxnSpPr>
          <p:spPr>
            <a:xfrm>
              <a:off x="1422400" y="2652633"/>
              <a:ext cx="994265" cy="11714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9" name="Google Shape;339;p5"/>
            <p:cNvCxnSpPr/>
            <p:nvPr/>
          </p:nvCxnSpPr>
          <p:spPr>
            <a:xfrm>
              <a:off x="1422400" y="2753762"/>
              <a:ext cx="994265" cy="926254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0" name="Google Shape;340;p5"/>
            <p:cNvCxnSpPr/>
            <p:nvPr/>
          </p:nvCxnSpPr>
          <p:spPr>
            <a:xfrm>
              <a:off x="1422400" y="2883465"/>
              <a:ext cx="996336" cy="16816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1" name="Google Shape;341;p5"/>
            <p:cNvCxnSpPr/>
            <p:nvPr/>
          </p:nvCxnSpPr>
          <p:spPr>
            <a:xfrm>
              <a:off x="1422400" y="3061645"/>
              <a:ext cx="962712" cy="2530241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342" name="Google Shape;342;p5"/>
          <p:cNvGrpSpPr/>
          <p:nvPr/>
        </p:nvGrpSpPr>
        <p:grpSpPr>
          <a:xfrm rot="10800000" flipH="1">
            <a:off x="1179571" y="2320110"/>
            <a:ext cx="956483" cy="1711187"/>
            <a:chOff x="1422400" y="2652633"/>
            <a:chExt cx="996336" cy="3042111"/>
          </a:xfrm>
        </p:grpSpPr>
        <p:cxnSp>
          <p:nvCxnSpPr>
            <p:cNvPr id="343" name="Google Shape;343;p5"/>
            <p:cNvCxnSpPr/>
            <p:nvPr/>
          </p:nvCxnSpPr>
          <p:spPr>
            <a:xfrm>
              <a:off x="1422400" y="2652633"/>
              <a:ext cx="994265" cy="11714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4" name="Google Shape;344;p5"/>
            <p:cNvCxnSpPr/>
            <p:nvPr/>
          </p:nvCxnSpPr>
          <p:spPr>
            <a:xfrm>
              <a:off x="1422400" y="2753762"/>
              <a:ext cx="994265" cy="926254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5" name="Google Shape;345;p5"/>
            <p:cNvCxnSpPr/>
            <p:nvPr/>
          </p:nvCxnSpPr>
          <p:spPr>
            <a:xfrm>
              <a:off x="1422400" y="2883465"/>
              <a:ext cx="996336" cy="16816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6" name="Google Shape;346;p5"/>
            <p:cNvCxnSpPr/>
            <p:nvPr/>
          </p:nvCxnSpPr>
          <p:spPr>
            <a:xfrm>
              <a:off x="1422400" y="3061644"/>
              <a:ext cx="972187" cy="2633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347" name="Google Shape;347;p5"/>
          <p:cNvGrpSpPr/>
          <p:nvPr/>
        </p:nvGrpSpPr>
        <p:grpSpPr>
          <a:xfrm rot="10800000" flipH="1">
            <a:off x="1179573" y="2519274"/>
            <a:ext cx="969446" cy="1345905"/>
            <a:chOff x="1422400" y="1439137"/>
            <a:chExt cx="1009840" cy="2392720"/>
          </a:xfrm>
        </p:grpSpPr>
        <p:cxnSp>
          <p:nvCxnSpPr>
            <p:cNvPr id="348" name="Google Shape;348;p5"/>
            <p:cNvCxnSpPr/>
            <p:nvPr/>
          </p:nvCxnSpPr>
          <p:spPr>
            <a:xfrm rot="10800000" flipH="1">
              <a:off x="1422400" y="1439137"/>
              <a:ext cx="1003740" cy="1213496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9" name="Google Shape;349;p5"/>
            <p:cNvCxnSpPr/>
            <p:nvPr/>
          </p:nvCxnSpPr>
          <p:spPr>
            <a:xfrm rot="10800000" flipH="1">
              <a:off x="1422400" y="2215447"/>
              <a:ext cx="1003738" cy="53831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50" name="Google Shape;350;p5"/>
            <p:cNvCxnSpPr/>
            <p:nvPr/>
          </p:nvCxnSpPr>
          <p:spPr>
            <a:xfrm>
              <a:off x="1422400" y="2883465"/>
              <a:ext cx="1009840" cy="3776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51" name="Google Shape;351;p5"/>
            <p:cNvCxnSpPr/>
            <p:nvPr/>
          </p:nvCxnSpPr>
          <p:spPr>
            <a:xfrm>
              <a:off x="1422400" y="3061644"/>
              <a:ext cx="1001669" cy="770213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352" name="Google Shape;352;p5"/>
          <p:cNvGrpSpPr/>
          <p:nvPr/>
        </p:nvGrpSpPr>
        <p:grpSpPr>
          <a:xfrm rot="1325632" flipH="1">
            <a:off x="6917042" y="3411486"/>
            <a:ext cx="374935" cy="822078"/>
            <a:chOff x="9348194" y="2698301"/>
            <a:chExt cx="1304554" cy="3337433"/>
          </a:xfrm>
        </p:grpSpPr>
        <p:grpSp>
          <p:nvGrpSpPr>
            <p:cNvPr id="353" name="Google Shape;353;p5"/>
            <p:cNvGrpSpPr/>
            <p:nvPr/>
          </p:nvGrpSpPr>
          <p:grpSpPr>
            <a:xfrm>
              <a:off x="9348194" y="2698301"/>
              <a:ext cx="1275373" cy="2939253"/>
              <a:chOff x="1422400" y="2652633"/>
              <a:chExt cx="996336" cy="2939253"/>
            </a:xfrm>
          </p:grpSpPr>
          <p:cxnSp>
            <p:nvCxnSpPr>
              <p:cNvPr id="354" name="Google Shape;354;p5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55" name="Google Shape;355;p5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56" name="Google Shape;356;p5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57" name="Google Shape;357;p5"/>
              <p:cNvCxnSpPr/>
              <p:nvPr/>
            </p:nvCxnSpPr>
            <p:spPr>
              <a:xfrm>
                <a:off x="1422400" y="3061645"/>
                <a:ext cx="962712" cy="253024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358" name="Google Shape;358;p5"/>
            <p:cNvGrpSpPr/>
            <p:nvPr/>
          </p:nvGrpSpPr>
          <p:grpSpPr>
            <a:xfrm rot="10800000" flipH="1">
              <a:off x="9360089" y="2993623"/>
              <a:ext cx="1275373" cy="3042111"/>
              <a:chOff x="1422400" y="2652633"/>
              <a:chExt cx="996336" cy="3042111"/>
            </a:xfrm>
          </p:grpSpPr>
          <p:cxnSp>
            <p:nvCxnSpPr>
              <p:cNvPr id="359" name="Google Shape;359;p5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60" name="Google Shape;360;p5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61" name="Google Shape;361;p5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62" name="Google Shape;362;p5"/>
              <p:cNvCxnSpPr/>
              <p:nvPr/>
            </p:nvCxnSpPr>
            <p:spPr>
              <a:xfrm>
                <a:off x="1422400" y="3061644"/>
                <a:ext cx="972187" cy="263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363" name="Google Shape;363;p5"/>
            <p:cNvGrpSpPr/>
            <p:nvPr/>
          </p:nvGrpSpPr>
          <p:grpSpPr>
            <a:xfrm rot="10800000" flipH="1">
              <a:off x="9360089" y="3347692"/>
              <a:ext cx="1292659" cy="2392720"/>
              <a:chOff x="1422400" y="1439137"/>
              <a:chExt cx="1009840" cy="2392720"/>
            </a:xfrm>
          </p:grpSpPr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1422400" y="1439137"/>
                <a:ext cx="1003740" cy="121349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1422400" y="2215447"/>
                <a:ext cx="1003738" cy="53831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66" name="Google Shape;366;p5"/>
              <p:cNvCxnSpPr/>
              <p:nvPr/>
            </p:nvCxnSpPr>
            <p:spPr>
              <a:xfrm>
                <a:off x="1422400" y="2883465"/>
                <a:ext cx="1009840" cy="37762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67" name="Google Shape;367;p5"/>
              <p:cNvCxnSpPr/>
              <p:nvPr/>
            </p:nvCxnSpPr>
            <p:spPr>
              <a:xfrm>
                <a:off x="1422400" y="3061644"/>
                <a:ext cx="1001669" cy="77021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368" name="Google Shape;368;p5"/>
          <p:cNvGrpSpPr/>
          <p:nvPr/>
        </p:nvGrpSpPr>
        <p:grpSpPr>
          <a:xfrm rot="-1511082" flipH="1">
            <a:off x="8010097" y="1584525"/>
            <a:ext cx="242187" cy="548031"/>
            <a:chOff x="9348194" y="2698301"/>
            <a:chExt cx="1304554" cy="3337433"/>
          </a:xfrm>
        </p:grpSpPr>
        <p:grpSp>
          <p:nvGrpSpPr>
            <p:cNvPr id="369" name="Google Shape;369;p5"/>
            <p:cNvGrpSpPr/>
            <p:nvPr/>
          </p:nvGrpSpPr>
          <p:grpSpPr>
            <a:xfrm>
              <a:off x="9348194" y="2698301"/>
              <a:ext cx="1275373" cy="2939253"/>
              <a:chOff x="1422400" y="2652633"/>
              <a:chExt cx="996336" cy="2939253"/>
            </a:xfrm>
          </p:grpSpPr>
          <p:cxnSp>
            <p:nvCxnSpPr>
              <p:cNvPr id="370" name="Google Shape;370;p5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71" name="Google Shape;371;p5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72" name="Google Shape;372;p5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73" name="Google Shape;373;p5"/>
              <p:cNvCxnSpPr/>
              <p:nvPr/>
            </p:nvCxnSpPr>
            <p:spPr>
              <a:xfrm>
                <a:off x="1422400" y="3061645"/>
                <a:ext cx="962712" cy="253024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374" name="Google Shape;374;p5"/>
            <p:cNvGrpSpPr/>
            <p:nvPr/>
          </p:nvGrpSpPr>
          <p:grpSpPr>
            <a:xfrm rot="10800000" flipH="1">
              <a:off x="9360089" y="2993623"/>
              <a:ext cx="1275373" cy="3042111"/>
              <a:chOff x="1422400" y="2652633"/>
              <a:chExt cx="996336" cy="3042111"/>
            </a:xfrm>
          </p:grpSpPr>
          <p:cxnSp>
            <p:nvCxnSpPr>
              <p:cNvPr id="375" name="Google Shape;375;p5"/>
              <p:cNvCxnSpPr/>
              <p:nvPr/>
            </p:nvCxnSpPr>
            <p:spPr>
              <a:xfrm>
                <a:off x="1422400" y="2652633"/>
                <a:ext cx="994265" cy="117142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76" name="Google Shape;376;p5"/>
              <p:cNvCxnSpPr/>
              <p:nvPr/>
            </p:nvCxnSpPr>
            <p:spPr>
              <a:xfrm>
                <a:off x="1422400" y="2753762"/>
                <a:ext cx="994265" cy="926254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77" name="Google Shape;377;p5"/>
              <p:cNvCxnSpPr/>
              <p:nvPr/>
            </p:nvCxnSpPr>
            <p:spPr>
              <a:xfrm>
                <a:off x="1422400" y="2883465"/>
                <a:ext cx="996336" cy="16816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78" name="Google Shape;378;p5"/>
              <p:cNvCxnSpPr/>
              <p:nvPr/>
            </p:nvCxnSpPr>
            <p:spPr>
              <a:xfrm>
                <a:off x="1422400" y="3061644"/>
                <a:ext cx="972187" cy="26331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379" name="Google Shape;379;p5"/>
            <p:cNvGrpSpPr/>
            <p:nvPr/>
          </p:nvGrpSpPr>
          <p:grpSpPr>
            <a:xfrm rot="10800000" flipH="1">
              <a:off x="9360089" y="3347692"/>
              <a:ext cx="1292659" cy="2392720"/>
              <a:chOff x="1422400" y="1439137"/>
              <a:chExt cx="1009840" cy="2392720"/>
            </a:xfrm>
          </p:grpSpPr>
          <p:cxnSp>
            <p:nvCxnSpPr>
              <p:cNvPr id="380" name="Google Shape;380;p5"/>
              <p:cNvCxnSpPr/>
              <p:nvPr/>
            </p:nvCxnSpPr>
            <p:spPr>
              <a:xfrm rot="10800000" flipH="1">
                <a:off x="1422400" y="1439137"/>
                <a:ext cx="1003740" cy="1213496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81" name="Google Shape;381;p5"/>
              <p:cNvCxnSpPr/>
              <p:nvPr/>
            </p:nvCxnSpPr>
            <p:spPr>
              <a:xfrm rot="10800000" flipH="1">
                <a:off x="1422400" y="2215447"/>
                <a:ext cx="1003738" cy="538315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82" name="Google Shape;382;p5"/>
              <p:cNvCxnSpPr/>
              <p:nvPr/>
            </p:nvCxnSpPr>
            <p:spPr>
              <a:xfrm>
                <a:off x="1422400" y="2883465"/>
                <a:ext cx="1009840" cy="377625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83" name="Google Shape;383;p5"/>
              <p:cNvCxnSpPr/>
              <p:nvPr/>
            </p:nvCxnSpPr>
            <p:spPr>
              <a:xfrm>
                <a:off x="1422400" y="3061644"/>
                <a:ext cx="1001669" cy="770213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stealth" w="sm" len="sm"/>
                <a:tailEnd type="stealth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384" name="Google Shape;384;p5"/>
          <p:cNvGrpSpPr/>
          <p:nvPr/>
        </p:nvGrpSpPr>
        <p:grpSpPr>
          <a:xfrm>
            <a:off x="1139957" y="2179726"/>
            <a:ext cx="993754" cy="1746035"/>
            <a:chOff x="1672967" y="2851426"/>
            <a:chExt cx="1325005" cy="3104062"/>
          </a:xfrm>
        </p:grpSpPr>
        <p:grpSp>
          <p:nvGrpSpPr>
            <p:cNvPr id="385" name="Google Shape;385;p5"/>
            <p:cNvGrpSpPr/>
            <p:nvPr/>
          </p:nvGrpSpPr>
          <p:grpSpPr>
            <a:xfrm>
              <a:off x="1672967" y="2851426"/>
              <a:ext cx="1325005" cy="2792133"/>
              <a:chOff x="1390847" y="2665341"/>
              <a:chExt cx="1035109" cy="2792133"/>
            </a:xfrm>
          </p:grpSpPr>
          <p:cxnSp>
            <p:nvCxnSpPr>
              <p:cNvPr id="386" name="Google Shape;386;p5"/>
              <p:cNvCxnSpPr/>
              <p:nvPr/>
            </p:nvCxnSpPr>
            <p:spPr>
              <a:xfrm rot="10800000" flipH="1">
                <a:off x="1398251" y="2665341"/>
                <a:ext cx="1027705" cy="52175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87" name="Google Shape;387;p5"/>
              <p:cNvCxnSpPr/>
              <p:nvPr/>
            </p:nvCxnSpPr>
            <p:spPr>
              <a:xfrm rot="10800000" flipH="1">
                <a:off x="1390847" y="3592249"/>
                <a:ext cx="1035109" cy="7974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88" name="Google Shape;388;p5"/>
              <p:cNvCxnSpPr/>
              <p:nvPr/>
            </p:nvCxnSpPr>
            <p:spPr>
              <a:xfrm>
                <a:off x="1398251" y="3316802"/>
                <a:ext cx="999462" cy="13526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89" name="Google Shape;389;p5"/>
              <p:cNvCxnSpPr/>
              <p:nvPr/>
            </p:nvCxnSpPr>
            <p:spPr>
              <a:xfrm>
                <a:off x="1400322" y="3818274"/>
                <a:ext cx="997391" cy="1639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390" name="Google Shape;390;p5"/>
            <p:cNvGrpSpPr/>
            <p:nvPr/>
          </p:nvGrpSpPr>
          <p:grpSpPr>
            <a:xfrm rot="10800000" flipH="1">
              <a:off x="1672967" y="3068020"/>
              <a:ext cx="1320750" cy="2887468"/>
              <a:chOff x="1381554" y="2873296"/>
              <a:chExt cx="1031785" cy="2887468"/>
            </a:xfrm>
          </p:grpSpPr>
          <p:cxnSp>
            <p:nvCxnSpPr>
              <p:cNvPr id="391" name="Google Shape;391;p5"/>
              <p:cNvCxnSpPr/>
              <p:nvPr/>
            </p:nvCxnSpPr>
            <p:spPr>
              <a:xfrm rot="10800000" flipH="1">
                <a:off x="1422400" y="2873296"/>
                <a:ext cx="990939" cy="37524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92" name="Google Shape;392;p5"/>
              <p:cNvCxnSpPr/>
              <p:nvPr/>
            </p:nvCxnSpPr>
            <p:spPr>
              <a:xfrm rot="10800000" flipH="1">
                <a:off x="1381554" y="3501109"/>
                <a:ext cx="1026351" cy="19093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93" name="Google Shape;393;p5"/>
              <p:cNvCxnSpPr/>
              <p:nvPr/>
            </p:nvCxnSpPr>
            <p:spPr>
              <a:xfrm>
                <a:off x="1403632" y="3939375"/>
                <a:ext cx="984790" cy="64573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94" name="Google Shape;394;p5"/>
              <p:cNvCxnSpPr/>
              <p:nvPr/>
            </p:nvCxnSpPr>
            <p:spPr>
              <a:xfrm>
                <a:off x="1420329" y="3326574"/>
                <a:ext cx="968093" cy="243419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395" name="Google Shape;395;p5"/>
          <p:cNvGrpSpPr/>
          <p:nvPr/>
        </p:nvGrpSpPr>
        <p:grpSpPr>
          <a:xfrm>
            <a:off x="3510262" y="1874522"/>
            <a:ext cx="4321073" cy="2153974"/>
            <a:chOff x="279514" y="2381075"/>
            <a:chExt cx="5761430" cy="3829288"/>
          </a:xfrm>
        </p:grpSpPr>
        <p:grpSp>
          <p:nvGrpSpPr>
            <p:cNvPr id="396" name="Google Shape;396;p5"/>
            <p:cNvGrpSpPr/>
            <p:nvPr/>
          </p:nvGrpSpPr>
          <p:grpSpPr>
            <a:xfrm>
              <a:off x="304991" y="2381075"/>
              <a:ext cx="5590423" cy="3000167"/>
              <a:chOff x="322169" y="2194990"/>
              <a:chExt cx="4367303" cy="3000167"/>
            </a:xfrm>
          </p:grpSpPr>
          <p:cxnSp>
            <p:nvCxnSpPr>
              <p:cNvPr id="397" name="Google Shape;397;p5"/>
              <p:cNvCxnSpPr>
                <a:endCxn id="327" idx="3"/>
              </p:cNvCxnSpPr>
              <p:nvPr/>
            </p:nvCxnSpPr>
            <p:spPr>
              <a:xfrm rot="10800000" flipH="1">
                <a:off x="3852949" y="2440986"/>
                <a:ext cx="796500" cy="2303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98" name="Google Shape;398;p5"/>
              <p:cNvCxnSpPr>
                <a:endCxn id="328" idx="2"/>
              </p:cNvCxnSpPr>
              <p:nvPr/>
            </p:nvCxnSpPr>
            <p:spPr>
              <a:xfrm rot="10800000" flipH="1">
                <a:off x="3870472" y="2659257"/>
                <a:ext cx="819000" cy="2535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399" name="Google Shape;399;p5"/>
              <p:cNvCxnSpPr/>
              <p:nvPr/>
            </p:nvCxnSpPr>
            <p:spPr>
              <a:xfrm rot="10800000" flipH="1">
                <a:off x="322169" y="2194990"/>
                <a:ext cx="4146445" cy="99346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00" name="Google Shape;400;p5"/>
              <p:cNvCxnSpPr>
                <a:endCxn id="328" idx="2"/>
              </p:cNvCxnSpPr>
              <p:nvPr/>
            </p:nvCxnSpPr>
            <p:spPr>
              <a:xfrm rot="10800000" flipH="1">
                <a:off x="402472" y="2659257"/>
                <a:ext cx="4287000" cy="15960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01" name="Google Shape;401;p5"/>
            <p:cNvGrpSpPr/>
            <p:nvPr/>
          </p:nvGrpSpPr>
          <p:grpSpPr>
            <a:xfrm rot="10800000" flipH="1">
              <a:off x="279514" y="2925810"/>
              <a:ext cx="5761430" cy="3284553"/>
              <a:chOff x="292973" y="2618421"/>
              <a:chExt cx="4500895" cy="3284553"/>
            </a:xfrm>
          </p:grpSpPr>
          <p:cxnSp>
            <p:nvCxnSpPr>
              <p:cNvPr id="402" name="Google Shape;402;p5"/>
              <p:cNvCxnSpPr/>
              <p:nvPr/>
            </p:nvCxnSpPr>
            <p:spPr>
              <a:xfrm>
                <a:off x="292973" y="2766023"/>
                <a:ext cx="4493814" cy="29155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03" name="Google Shape;403;p5"/>
              <p:cNvCxnSpPr/>
              <p:nvPr/>
            </p:nvCxnSpPr>
            <p:spPr>
              <a:xfrm>
                <a:off x="3614316" y="2618421"/>
                <a:ext cx="1179552" cy="30441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04" name="Google Shape;404;p5"/>
              <p:cNvCxnSpPr>
                <a:stCxn id="394" idx="7"/>
              </p:cNvCxnSpPr>
              <p:nvPr/>
            </p:nvCxnSpPr>
            <p:spPr>
              <a:xfrm>
                <a:off x="3707753" y="3074072"/>
                <a:ext cx="1042800" cy="2790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05" name="Google Shape;405;p5"/>
              <p:cNvCxnSpPr/>
              <p:nvPr/>
            </p:nvCxnSpPr>
            <p:spPr>
              <a:xfrm rot="10800000">
                <a:off x="372669" y="3787976"/>
                <a:ext cx="4321138" cy="211499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406" name="Google Shape;406;p5"/>
          <p:cNvGrpSpPr/>
          <p:nvPr/>
        </p:nvGrpSpPr>
        <p:grpSpPr>
          <a:xfrm>
            <a:off x="3457471" y="1815348"/>
            <a:ext cx="4323307" cy="2070332"/>
            <a:chOff x="276534" y="2382170"/>
            <a:chExt cx="5764410" cy="3680590"/>
          </a:xfrm>
        </p:grpSpPr>
        <p:grpSp>
          <p:nvGrpSpPr>
            <p:cNvPr id="407" name="Google Shape;407;p5"/>
            <p:cNvGrpSpPr/>
            <p:nvPr/>
          </p:nvGrpSpPr>
          <p:grpSpPr>
            <a:xfrm>
              <a:off x="290050" y="2382170"/>
              <a:ext cx="5487649" cy="2913242"/>
              <a:chOff x="310497" y="2196085"/>
              <a:chExt cx="4287015" cy="2913242"/>
            </a:xfrm>
          </p:grpSpPr>
          <p:cxnSp>
            <p:nvCxnSpPr>
              <p:cNvPr id="408" name="Google Shape;408;p5"/>
              <p:cNvCxnSpPr/>
              <p:nvPr/>
            </p:nvCxnSpPr>
            <p:spPr>
              <a:xfrm rot="10800000" flipH="1">
                <a:off x="360818" y="2196085"/>
                <a:ext cx="4134775" cy="86312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09" name="Google Shape;409;p5"/>
              <p:cNvCxnSpPr/>
              <p:nvPr/>
            </p:nvCxnSpPr>
            <p:spPr>
              <a:xfrm rot="10800000" flipH="1">
                <a:off x="360818" y="2506400"/>
                <a:ext cx="4236694" cy="143700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10" name="Google Shape;410;p5"/>
              <p:cNvCxnSpPr/>
              <p:nvPr/>
            </p:nvCxnSpPr>
            <p:spPr>
              <a:xfrm>
                <a:off x="322169" y="3188453"/>
                <a:ext cx="3283291" cy="155660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11" name="Google Shape;411;p5"/>
              <p:cNvCxnSpPr/>
              <p:nvPr/>
            </p:nvCxnSpPr>
            <p:spPr>
              <a:xfrm>
                <a:off x="310497" y="4102405"/>
                <a:ext cx="3135388" cy="100692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12" name="Google Shape;412;p5"/>
            <p:cNvGrpSpPr/>
            <p:nvPr/>
          </p:nvGrpSpPr>
          <p:grpSpPr>
            <a:xfrm rot="10800000" flipH="1">
              <a:off x="276534" y="2964509"/>
              <a:ext cx="5764410" cy="3098251"/>
              <a:chOff x="290645" y="2766024"/>
              <a:chExt cx="4503223" cy="3098251"/>
            </a:xfrm>
          </p:grpSpPr>
          <p:cxnSp>
            <p:nvCxnSpPr>
              <p:cNvPr id="413" name="Google Shape;413;p5"/>
              <p:cNvCxnSpPr/>
              <p:nvPr/>
            </p:nvCxnSpPr>
            <p:spPr>
              <a:xfrm>
                <a:off x="292973" y="2766024"/>
                <a:ext cx="2785727" cy="1736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14" name="Google Shape;414;p5"/>
              <p:cNvCxnSpPr/>
              <p:nvPr/>
            </p:nvCxnSpPr>
            <p:spPr>
              <a:xfrm>
                <a:off x="351525" y="2852767"/>
                <a:ext cx="4442343" cy="280984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15" name="Google Shape;415;p5"/>
              <p:cNvCxnSpPr/>
              <p:nvPr/>
            </p:nvCxnSpPr>
            <p:spPr>
              <a:xfrm>
                <a:off x="290645" y="3874719"/>
                <a:ext cx="4459793" cy="198955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16" name="Google Shape;416;p5"/>
              <p:cNvCxnSpPr/>
              <p:nvPr/>
            </p:nvCxnSpPr>
            <p:spPr>
              <a:xfrm flipH="1">
                <a:off x="372668" y="3169102"/>
                <a:ext cx="2904348" cy="6188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417" name="Google Shape;417;p5"/>
          <p:cNvGrpSpPr/>
          <p:nvPr/>
        </p:nvGrpSpPr>
        <p:grpSpPr>
          <a:xfrm>
            <a:off x="3515918" y="1888417"/>
            <a:ext cx="4321073" cy="2101957"/>
            <a:chOff x="279514" y="2382170"/>
            <a:chExt cx="5761430" cy="3736813"/>
          </a:xfrm>
        </p:grpSpPr>
        <p:grpSp>
          <p:nvGrpSpPr>
            <p:cNvPr id="418" name="Google Shape;418;p5"/>
            <p:cNvGrpSpPr/>
            <p:nvPr/>
          </p:nvGrpSpPr>
          <p:grpSpPr>
            <a:xfrm>
              <a:off x="290050" y="2382170"/>
              <a:ext cx="5487649" cy="2913242"/>
              <a:chOff x="310497" y="2196085"/>
              <a:chExt cx="4287015" cy="2913242"/>
            </a:xfrm>
          </p:grpSpPr>
          <p:cxnSp>
            <p:nvCxnSpPr>
              <p:cNvPr id="419" name="Google Shape;419;p5"/>
              <p:cNvCxnSpPr/>
              <p:nvPr/>
            </p:nvCxnSpPr>
            <p:spPr>
              <a:xfrm rot="10800000" flipH="1">
                <a:off x="3676831" y="2196085"/>
                <a:ext cx="818761" cy="23860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20" name="Google Shape;420;p5"/>
              <p:cNvCxnSpPr/>
              <p:nvPr/>
            </p:nvCxnSpPr>
            <p:spPr>
              <a:xfrm rot="10800000" flipH="1">
                <a:off x="3615859" y="2506400"/>
                <a:ext cx="981653" cy="248300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21" name="Google Shape;421;p5"/>
              <p:cNvCxnSpPr/>
              <p:nvPr/>
            </p:nvCxnSpPr>
            <p:spPr>
              <a:xfrm>
                <a:off x="322169" y="3188453"/>
                <a:ext cx="3283291" cy="155660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22" name="Google Shape;422;p5"/>
              <p:cNvCxnSpPr/>
              <p:nvPr/>
            </p:nvCxnSpPr>
            <p:spPr>
              <a:xfrm>
                <a:off x="310497" y="4102405"/>
                <a:ext cx="3135388" cy="100692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23" name="Google Shape;423;p5"/>
            <p:cNvGrpSpPr/>
            <p:nvPr/>
          </p:nvGrpSpPr>
          <p:grpSpPr>
            <a:xfrm rot="10800000" flipH="1">
              <a:off x="279514" y="2964509"/>
              <a:ext cx="5761430" cy="3154474"/>
              <a:chOff x="292973" y="2709801"/>
              <a:chExt cx="4500895" cy="3154474"/>
            </a:xfrm>
          </p:grpSpPr>
          <p:cxnSp>
            <p:nvCxnSpPr>
              <p:cNvPr id="424" name="Google Shape;424;p5"/>
              <p:cNvCxnSpPr/>
              <p:nvPr/>
            </p:nvCxnSpPr>
            <p:spPr>
              <a:xfrm>
                <a:off x="292973" y="2766024"/>
                <a:ext cx="2785727" cy="1736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25" name="Google Shape;425;p5"/>
              <p:cNvCxnSpPr/>
              <p:nvPr/>
            </p:nvCxnSpPr>
            <p:spPr>
              <a:xfrm>
                <a:off x="3548178" y="2709801"/>
                <a:ext cx="1245690" cy="295280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26" name="Google Shape;426;p5"/>
              <p:cNvCxnSpPr/>
              <p:nvPr/>
            </p:nvCxnSpPr>
            <p:spPr>
              <a:xfrm>
                <a:off x="3622563" y="3122170"/>
                <a:ext cx="1127876" cy="274210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427" name="Google Shape;427;p5"/>
              <p:cNvCxnSpPr/>
              <p:nvPr/>
            </p:nvCxnSpPr>
            <p:spPr>
              <a:xfrm flipH="1">
                <a:off x="372668" y="3169102"/>
                <a:ext cx="2904348" cy="6188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sp>
        <p:nvSpPr>
          <p:cNvPr id="428" name="Google Shape;428;p5"/>
          <p:cNvSpPr txBox="1"/>
          <p:nvPr/>
        </p:nvSpPr>
        <p:spPr>
          <a:xfrm>
            <a:off x="293089" y="972037"/>
            <a:ext cx="815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Sharding, Geo-Replication, Concurrency</a:t>
            </a:r>
            <a:endParaRPr sz="3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5"/>
          <p:cNvSpPr/>
          <p:nvPr/>
        </p:nvSpPr>
        <p:spPr>
          <a:xfrm>
            <a:off x="553949" y="1609049"/>
            <a:ext cx="8026200" cy="2625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1337661" y="1947996"/>
            <a:ext cx="6120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u="sng"/>
              <a:t>Consistency Models:</a:t>
            </a:r>
            <a:br>
              <a:rPr lang="en-US" sz="3200" u="sng"/>
            </a:br>
            <a:br>
              <a:rPr lang="en-US" sz="1600" u="sng"/>
            </a:br>
            <a:r>
              <a:rPr lang="en-US" sz="3200"/>
              <a:t>Control how much of this complexity is abstracted away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Consistency Models</a:t>
            </a:r>
            <a:endParaRPr/>
          </a:p>
        </p:txBody>
      </p:sp>
      <p:sp>
        <p:nvSpPr>
          <p:cNvPr id="436" name="Google Shape;436;p6"/>
          <p:cNvSpPr txBox="1">
            <a:spLocks noGrp="1"/>
          </p:cNvSpPr>
          <p:nvPr>
            <p:ph type="body" idx="1"/>
          </p:nvPr>
        </p:nvSpPr>
        <p:spPr>
          <a:xfrm>
            <a:off x="288324" y="1112108"/>
            <a:ext cx="85920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Contract between a (distributed) system and the applications that run on it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consistency model is a set of </a:t>
            </a:r>
            <a:r>
              <a:rPr lang="en-US">
                <a:solidFill>
                  <a:srgbClr val="FF8F00"/>
                </a:solidFill>
              </a:rPr>
              <a:t>guarantees</a:t>
            </a:r>
            <a:r>
              <a:rPr lang="en-US"/>
              <a:t> made by the distributed system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868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Stronger vs Weaker Consistency</a:t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1193800" y="1276350"/>
            <a:ext cx="2654400" cy="7716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Code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7"/>
          <p:cNvSpPr/>
          <p:nvPr/>
        </p:nvSpPr>
        <p:spPr>
          <a:xfrm>
            <a:off x="5194300" y="1276350"/>
            <a:ext cx="2654400" cy="26289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Code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7"/>
          <p:cNvSpPr/>
          <p:nvPr/>
        </p:nvSpPr>
        <p:spPr>
          <a:xfrm>
            <a:off x="1193800" y="2047875"/>
            <a:ext cx="2654400" cy="2628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Strongly Consistent</a:t>
            </a:r>
            <a:b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System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7"/>
          <p:cNvSpPr/>
          <p:nvPr/>
        </p:nvSpPr>
        <p:spPr>
          <a:xfrm>
            <a:off x="5194300" y="3905250"/>
            <a:ext cx="2654400" cy="771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Weakly Consistent</a:t>
            </a:r>
            <a:b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System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724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Stronger vs Weaker Consistency</a:t>
            </a:r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1"/>
          </p:nvPr>
        </p:nvSpPr>
        <p:spPr>
          <a:xfrm>
            <a:off x="288325" y="1112098"/>
            <a:ext cx="8592000" cy="3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161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Stronger consistency models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+	Easier to write applications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-	System must hide many behaviors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-	Might be slow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Fundamental tradeoffs between consistency &amp; performance</a:t>
            </a:r>
            <a:endParaRPr/>
          </a:p>
          <a:p>
            <a:pPr marL="685800" lvl="1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(Discuss CAP, PRAM, SNOW in 418!)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161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Weaker consistency models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- 	Harder to write applications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    </a:t>
            </a:r>
            <a:r>
              <a:rPr lang="en-US" sz="2200"/>
              <a:t>Cannot (reasonably) write some applications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+ 	System needs to hide few behaviors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+ 	Can be faster!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 txBox="1">
            <a:spLocks noGrp="1"/>
          </p:cNvSpPr>
          <p:nvPr>
            <p:ph type="title"/>
          </p:nvPr>
        </p:nvSpPr>
        <p:spPr>
          <a:xfrm>
            <a:off x="275967" y="0"/>
            <a:ext cx="85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Consistency Hierarchy</a:t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>
            <a:off x="750054" y="1185997"/>
            <a:ext cx="2133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Linearizability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745440" y="2341062"/>
            <a:ext cx="318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Causal+ Consistency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712577" y="3421064"/>
            <a:ext cx="3254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 Consistency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0" name="Google Shape;460;p9"/>
          <p:cNvCxnSpPr/>
          <p:nvPr/>
        </p:nvCxnSpPr>
        <p:spPr>
          <a:xfrm>
            <a:off x="1712259" y="1624736"/>
            <a:ext cx="0" cy="62250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1" name="Google Shape;461;p9"/>
          <p:cNvSpPr/>
          <p:nvPr/>
        </p:nvSpPr>
        <p:spPr>
          <a:xfrm>
            <a:off x="4571999" y="1185997"/>
            <a:ext cx="4455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Behaves like a single machine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4571999" y="2363690"/>
            <a:ext cx="42960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sees related operations in the same order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4571999" y="3421064"/>
            <a:ext cx="2220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Anything goes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4" name="Google Shape;464;p9"/>
          <p:cNvCxnSpPr/>
          <p:nvPr/>
        </p:nvCxnSpPr>
        <p:spPr>
          <a:xfrm>
            <a:off x="1712259" y="2709939"/>
            <a:ext cx="0" cy="62250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30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Consistency</vt:lpstr>
      <vt:lpstr>Why Do We Build Systems?</vt:lpstr>
      <vt:lpstr>Distributed Systems are Highly Complex Internally</vt:lpstr>
      <vt:lpstr>Distributed Systems are Highly Complex Internally</vt:lpstr>
      <vt:lpstr>Distributed Systems are Highly Complex Internally</vt:lpstr>
      <vt:lpstr>Consistency Models</vt:lpstr>
      <vt:lpstr>Stronger vs Weaker Consistency</vt:lpstr>
      <vt:lpstr>Stronger vs Weaker Consistency</vt:lpstr>
      <vt:lpstr>Consistency Hierarchy</vt:lpstr>
      <vt:lpstr>Linearizability ==  “Appears to be a Single Processor”</vt:lpstr>
      <vt:lpstr>Real-Time Ordering Examples</vt:lpstr>
      <vt:lpstr>Real-Time Ordering Examples</vt:lpstr>
      <vt:lpstr>Linearizable?</vt:lpstr>
      <vt:lpstr>Linearizable?</vt:lpstr>
      <vt:lpstr>Linearizable?</vt:lpstr>
      <vt:lpstr>Linearizable?</vt:lpstr>
      <vt:lpstr>Linearizable?</vt:lpstr>
      <vt:lpstr>Linearizable?</vt:lpstr>
      <vt:lpstr>Linearizable?</vt:lpstr>
      <vt:lpstr>Linearizable?</vt:lpstr>
      <vt:lpstr>Linearizable?</vt:lpstr>
      <vt:lpstr>Linearizability ==  “Appears to be a Single Processor”</vt:lpstr>
      <vt:lpstr>How to Provide Linearizability?</vt:lpstr>
      <vt:lpstr>Consistency Hierarchy</vt:lpstr>
      <vt:lpstr>Causal+ Consistency Informally</vt:lpstr>
      <vt:lpstr>Causal+ Sufficient</vt:lpstr>
      <vt:lpstr>Causal+ Not Sufficient (Need Linearizability)</vt:lpstr>
      <vt:lpstr>Consistency Hierarchy</vt:lpstr>
      <vt:lpstr>Eventual Consistency</vt:lpstr>
      <vt:lpstr>Consistency Model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</dc:title>
  <dc:creator>Wyatt Andrew Lloyd</dc:creator>
  <cp:revision>12</cp:revision>
  <dcterms:created xsi:type="dcterms:W3CDTF">2018-09-09T13:59:16Z</dcterms:created>
  <dcterms:modified xsi:type="dcterms:W3CDTF">2022-11-10T14:45:33Z</dcterms:modified>
</cp:coreProperties>
</file>