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79" r:id="rId14"/>
    <p:sldId id="278" r:id="rId15"/>
    <p:sldId id="280" r:id="rId16"/>
    <p:sldId id="282" r:id="rId17"/>
    <p:sldId id="266" r:id="rId18"/>
    <p:sldId id="267" r:id="rId19"/>
    <p:sldId id="268" r:id="rId20"/>
    <p:sldId id="269" r:id="rId21"/>
    <p:sldId id="270" r:id="rId22"/>
    <p:sldId id="271" r:id="rId23"/>
    <p:sldId id="272" r:id="rId24"/>
    <p:sldId id="274" r:id="rId25"/>
    <p:sldId id="273" r:id="rId26"/>
    <p:sldId id="275"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2/1H6z4noPMGPAo5m3r6Ktm3d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F19FC9-BBAC-4396-845A-2033992085B0}" v="972" dt="2023-09-05T14:01:47.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513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r>
              <a:rPr lang="en-US" b="1"/>
              <a:t>Correctness:</a:t>
            </a:r>
            <a:br>
              <a:rPr lang="en-US" b="1"/>
            </a:br>
            <a:r>
              <a:rPr lang="en-US"/>
              <a:t>Cannot lose data. Even if disks, machines, rack, and even datacenters fail!</a:t>
            </a:r>
            <a:endParaRPr/>
          </a:p>
          <a:p>
            <a:pPr marL="457200" lvl="1" indent="0" algn="l" rtl="0">
              <a:spcBef>
                <a:spcPts val="0"/>
              </a:spcBef>
              <a:spcAft>
                <a:spcPts val="0"/>
              </a:spcAft>
              <a:buNone/>
            </a:pPr>
            <a:r>
              <a:rPr lang="en-US"/>
              <a:t>Must accurately retain data. Even if cosmic rays flip some bits!</a:t>
            </a:r>
            <a:endParaRPr/>
          </a:p>
          <a:p>
            <a:pPr marL="457200" lvl="1" indent="0" algn="l" rtl="0">
              <a:spcBef>
                <a:spcPts val="0"/>
              </a:spcBef>
              <a:spcAft>
                <a:spcPts val="0"/>
              </a:spcAft>
              <a:buNone/>
            </a:pPr>
            <a:r>
              <a:rPr lang="en-US"/>
              <a:t>Deleted data must really be deleted.</a:t>
            </a:r>
            <a:endParaRPr/>
          </a:p>
          <a:p>
            <a:pPr marL="457200" lvl="1" indent="0" algn="l" rtl="0">
              <a:spcBef>
                <a:spcPts val="0"/>
              </a:spcBef>
              <a:spcAft>
                <a:spcPts val="0"/>
              </a:spcAft>
              <a:buNone/>
            </a:pPr>
            <a:endParaRPr b="1"/>
          </a:p>
          <a:p>
            <a:pPr marL="457200" lvl="1" indent="0" algn="l" rtl="0">
              <a:spcBef>
                <a:spcPts val="0"/>
              </a:spcBef>
              <a:spcAft>
                <a:spcPts val="0"/>
              </a:spcAft>
              <a:buNone/>
            </a:pPr>
            <a:r>
              <a:rPr lang="en-US" b="1"/>
              <a:t>Performance</a:t>
            </a:r>
            <a:endParaRPr/>
          </a:p>
          <a:p>
            <a:pPr marL="457200" lvl="1" indent="0" algn="l" rtl="0">
              <a:spcBef>
                <a:spcPts val="0"/>
              </a:spcBef>
              <a:spcAft>
                <a:spcPts val="0"/>
              </a:spcAft>
              <a:buNone/>
            </a:pPr>
            <a:r>
              <a:rPr lang="en-US"/>
              <a:t>Fast to store data (upload a video)</a:t>
            </a:r>
            <a:endParaRPr/>
          </a:p>
          <a:p>
            <a:pPr marL="457200" lvl="1" indent="0" algn="l" rtl="0">
              <a:spcBef>
                <a:spcPts val="0"/>
              </a:spcBef>
              <a:spcAft>
                <a:spcPts val="0"/>
              </a:spcAft>
              <a:buNone/>
            </a:pPr>
            <a:r>
              <a:rPr lang="en-US"/>
              <a:t>Fast to retrieve data (stream a video)</a:t>
            </a:r>
            <a:endParaRPr/>
          </a:p>
          <a:p>
            <a:pPr marL="457200" lvl="1" indent="0" algn="l" rtl="0">
              <a:spcBef>
                <a:spcPts val="0"/>
              </a:spcBef>
              <a:spcAft>
                <a:spcPts val="0"/>
              </a:spcAft>
              <a:buNone/>
            </a:pPr>
            <a:r>
              <a:rPr lang="en-US"/>
              <a:t>Highly concurrent: enable storing and retrieving many videos at the same time</a:t>
            </a:r>
            <a:endParaRPr/>
          </a:p>
          <a:p>
            <a:pPr marL="457200" lvl="1" indent="0" algn="l" rtl="0">
              <a:spcBef>
                <a:spcPts val="0"/>
              </a:spcBef>
              <a:spcAft>
                <a:spcPts val="0"/>
              </a:spcAft>
              <a:buNone/>
            </a:pPr>
            <a:endParaRPr b="1"/>
          </a:p>
          <a:p>
            <a:pPr marL="457200" lvl="1" indent="0" algn="l" rtl="0">
              <a:spcBef>
                <a:spcPts val="0"/>
              </a:spcBef>
              <a:spcAft>
                <a:spcPts val="0"/>
              </a:spcAft>
              <a:buNone/>
            </a:pPr>
            <a:r>
              <a:rPr lang="en-US" b="1"/>
              <a:t>Security</a:t>
            </a:r>
            <a:endParaRPr b="1"/>
          </a:p>
        </p:txBody>
      </p:sp>
      <p:sp>
        <p:nvSpPr>
          <p:cNvPr id="198" name="Google Shape;19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Design tradeoffs: More general interface is more useful … but more places to get security wrong … more places to try to optimize for performance … more implementation that is necessary …</a:t>
            </a:r>
            <a:endParaRPr/>
          </a:p>
        </p:txBody>
      </p:sp>
      <p:sp>
        <p:nvSpPr>
          <p:cNvPr id="212" name="Google Shape;21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Design tradeoffs: More portable interface is more reusable… but more work … and need an interface that works for all of them (or specialize) … </a:t>
            </a:r>
            <a:endParaRPr/>
          </a:p>
        </p:txBody>
      </p:sp>
      <p:sp>
        <p:nvSpPr>
          <p:cNvPr id="220" name="Google Shape;22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JavaScript is more portable than assembly but less general (i.e. you can't do pointer arithmetic in JavaScript so hard to implement certain kinds of algorithms, or access the GPU or whatever)</a:t>
            </a:r>
            <a:endParaRPr/>
          </a:p>
        </p:txBody>
      </p:sp>
      <p:sp>
        <p:nvSpPr>
          <p:cNvPr id="228" name="Google Shape;22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801317" y="857250"/>
            <a:ext cx="6858000" cy="1790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 What is a System?</a:t>
            </a:r>
            <a:endParaRPr sz="4400" b="0" i="0" u="none" strike="noStrike" cap="none">
              <a:solidFill>
                <a:schemeClr val="dk1"/>
              </a:solidFill>
              <a:latin typeface="Calibri"/>
              <a:ea typeface="Calibri"/>
              <a:cs typeface="Calibri"/>
              <a:sym typeface="Calibri"/>
            </a:endParaRPr>
          </a:p>
        </p:txBody>
      </p:sp>
      <p:sp>
        <p:nvSpPr>
          <p:cNvPr id="89" name="Google Shape;89;p1"/>
          <p:cNvSpPr txBox="1"/>
          <p:nvPr/>
        </p:nvSpPr>
        <p:spPr>
          <a:xfrm>
            <a:off x="2107768" y="4137260"/>
            <a:ext cx="8245099" cy="220812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COS 316: Principles of Computer System Design</a:t>
            </a:r>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Lecture 1</a:t>
            </a:r>
            <a:endParaRPr/>
          </a:p>
          <a:p>
            <a:pPr marL="0" marR="0" lvl="0" indent="0" algn="ctr"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800"/>
              <a:buFont typeface="Arial"/>
              <a:buNone/>
            </a:pPr>
            <a:r>
              <a:rPr lang="en-US" sz="2800" b="0" i="0" u="sng" strike="noStrike" cap="none">
                <a:solidFill>
                  <a:schemeClr val="dk1"/>
                </a:solidFill>
                <a:latin typeface="Calibri"/>
                <a:ea typeface="Calibri"/>
                <a:cs typeface="Calibri"/>
                <a:sym typeface="Calibri"/>
              </a:rPr>
              <a:t>Amit Levy</a:t>
            </a:r>
            <a:r>
              <a:rPr lang="en-US" sz="2800" b="0" i="0" u="none" strike="noStrike" cap="none">
                <a:solidFill>
                  <a:schemeClr val="dk1"/>
                </a:solidFill>
                <a:latin typeface="Calibri"/>
                <a:ea typeface="Calibri"/>
                <a:cs typeface="Calibri"/>
                <a:sym typeface="Calibri"/>
              </a:rPr>
              <a:t> &amp; </a:t>
            </a:r>
            <a:r>
              <a:rPr lang="en-US" sz="2800">
                <a:solidFill>
                  <a:schemeClr val="dk1"/>
                </a:solidFill>
                <a:latin typeface="Calibri"/>
                <a:ea typeface="Calibri"/>
                <a:cs typeface="Calibri"/>
                <a:sym typeface="Calibri"/>
              </a:rPr>
              <a:t>Ravi Netravali</a:t>
            </a:r>
            <a:endParaRPr sz="2800" b="0" i="0" strike="noStrike" cap="none">
              <a:solidFill>
                <a:schemeClr val="dk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a:stretch/>
        </p:blipFill>
        <p:spPr>
          <a:xfrm>
            <a:off x="5796535" y="2843509"/>
            <a:ext cx="867565" cy="10981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Systems Are Everywhere!</a:t>
            </a:r>
            <a:endParaRPr/>
          </a:p>
        </p:txBody>
      </p:sp>
      <p:sp>
        <p:nvSpPr>
          <p:cNvPr id="182" name="Google Shape;182;p10"/>
          <p:cNvSpPr txBox="1">
            <a:spLocks noGrp="1"/>
          </p:cNvSpPr>
          <p:nvPr>
            <p:ph type="body" idx="1"/>
          </p:nvPr>
        </p:nvSpPr>
        <p:spPr>
          <a:xfrm>
            <a:off x="838200" y="1838877"/>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People use applications</a:t>
            </a:r>
            <a:endParaRPr/>
          </a:p>
          <a:p>
            <a:pPr marL="685800" lvl="1" indent="-228600" algn="l" rtl="0">
              <a:lnSpc>
                <a:spcPct val="90000"/>
              </a:lnSpc>
              <a:spcBef>
                <a:spcPts val="500"/>
              </a:spcBef>
              <a:spcAft>
                <a:spcPts val="0"/>
              </a:spcAft>
              <a:buClr>
                <a:schemeClr val="dk1"/>
              </a:buClr>
              <a:buSzPct val="100000"/>
              <a:buChar char="•"/>
            </a:pPr>
            <a:r>
              <a:rPr lang="en-US"/>
              <a:t>Applications are built on systems</a:t>
            </a:r>
            <a:endParaRPr/>
          </a:p>
          <a:p>
            <a:pPr marL="1143000" lvl="2" indent="-228600" algn="l" rtl="0">
              <a:lnSpc>
                <a:spcPct val="90000"/>
              </a:lnSpc>
              <a:spcBef>
                <a:spcPts val="500"/>
              </a:spcBef>
              <a:spcAft>
                <a:spcPts val="0"/>
              </a:spcAft>
              <a:buClr>
                <a:schemeClr val="dk1"/>
              </a:buClr>
              <a:buSzPct val="100000"/>
              <a:buChar char="•"/>
            </a:pPr>
            <a:r>
              <a:rPr lang="en-US"/>
              <a:t>On systems on systems on systems…</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If you’re building applications</a:t>
            </a:r>
            <a:endParaRPr/>
          </a:p>
          <a:p>
            <a:pPr marL="685800" lvl="1" indent="-228600" algn="l" rtl="0">
              <a:lnSpc>
                <a:spcPct val="90000"/>
              </a:lnSpc>
              <a:spcBef>
                <a:spcPts val="500"/>
              </a:spcBef>
              <a:spcAft>
                <a:spcPts val="0"/>
              </a:spcAft>
              <a:buClr>
                <a:schemeClr val="dk1"/>
              </a:buClr>
              <a:buSzPct val="100000"/>
              <a:buChar char="•"/>
            </a:pPr>
            <a:r>
              <a:rPr lang="en-US"/>
              <a:t>Useful to understanding underlying systems</a:t>
            </a:r>
            <a:endParaRPr/>
          </a:p>
          <a:p>
            <a:pPr marL="1143000" lvl="2" indent="-228600" algn="l" rtl="0">
              <a:lnSpc>
                <a:spcPct val="90000"/>
              </a:lnSpc>
              <a:spcBef>
                <a:spcPts val="500"/>
              </a:spcBef>
              <a:spcAft>
                <a:spcPts val="0"/>
              </a:spcAft>
              <a:buClr>
                <a:schemeClr val="dk1"/>
              </a:buClr>
              <a:buSzPct val="100000"/>
              <a:buChar char="•"/>
            </a:pPr>
            <a:r>
              <a:rPr lang="en-US"/>
              <a:t>What could be causing X?</a:t>
            </a:r>
            <a:endParaRPr/>
          </a:p>
          <a:p>
            <a:pPr marL="1143000" lvl="2" indent="-228600" algn="l" rtl="0">
              <a:lnSpc>
                <a:spcPct val="90000"/>
              </a:lnSpc>
              <a:spcBef>
                <a:spcPts val="500"/>
              </a:spcBef>
              <a:spcAft>
                <a:spcPts val="0"/>
              </a:spcAft>
              <a:buClr>
                <a:schemeClr val="dk1"/>
              </a:buClr>
              <a:buSzPct val="100000"/>
              <a:buChar char="•"/>
            </a:pPr>
            <a:r>
              <a:rPr lang="en-US"/>
              <a:t>Why can’t they do Y?</a:t>
            </a:r>
            <a:endParaRPr/>
          </a:p>
          <a:p>
            <a:pPr marL="1143000" lvl="2" indent="-228600" algn="l" rtl="0">
              <a:lnSpc>
                <a:spcPct val="90000"/>
              </a:lnSpc>
              <a:spcBef>
                <a:spcPts val="500"/>
              </a:spcBef>
              <a:spcAft>
                <a:spcPts val="0"/>
              </a:spcAft>
              <a:buClr>
                <a:schemeClr val="dk1"/>
              </a:buClr>
              <a:buSzPct val="100000"/>
              <a:buChar char="•"/>
            </a:pPr>
            <a:r>
              <a:rPr lang="en-US"/>
              <a:t>What can I trust Z to do or not?</a:t>
            </a:r>
            <a:endParaRPr/>
          </a:p>
          <a:p>
            <a:pPr marL="1143000" lvl="2" indent="-111125" algn="l" rtl="0">
              <a:lnSpc>
                <a:spcPct val="90000"/>
              </a:lnSpc>
              <a:spcBef>
                <a:spcPts val="5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If you’re building systems ☺ </a:t>
            </a:r>
            <a:endParaRPr/>
          </a:p>
          <a:p>
            <a:pPr marL="685800" lvl="1" indent="-228600" algn="l" rtl="0">
              <a:lnSpc>
                <a:spcPct val="90000"/>
              </a:lnSpc>
              <a:spcBef>
                <a:spcPts val="500"/>
              </a:spcBef>
              <a:spcAft>
                <a:spcPts val="0"/>
              </a:spcAft>
              <a:buClr>
                <a:schemeClr val="dk1"/>
              </a:buClr>
              <a:buSzPct val="100000"/>
              <a:buChar char="•"/>
            </a:pPr>
            <a:r>
              <a:rPr lang="en-US"/>
              <a:t>That’s what this is all about!</a:t>
            </a:r>
            <a:endParaRPr/>
          </a:p>
          <a:p>
            <a:pPr marL="685800" lvl="1" indent="-228600" algn="l" rtl="0">
              <a:lnSpc>
                <a:spcPct val="90000"/>
              </a:lnSpc>
              <a:spcBef>
                <a:spcPts val="500"/>
              </a:spcBef>
              <a:spcAft>
                <a:spcPts val="0"/>
              </a:spcAft>
              <a:buClr>
                <a:schemeClr val="dk1"/>
              </a:buClr>
              <a:buSzPct val="100000"/>
              <a:buChar char="•"/>
            </a:pPr>
            <a:r>
              <a:rPr lang="en-US"/>
              <a:t>Useful to understanding your underlying systems</a:t>
            </a:r>
            <a:endParaRPr/>
          </a:p>
        </p:txBody>
      </p:sp>
      <p:pic>
        <p:nvPicPr>
          <p:cNvPr id="183" name="Google Shape;183;p10"/>
          <p:cNvPicPr preferRelativeResize="0"/>
          <p:nvPr/>
        </p:nvPicPr>
        <p:blipFill rotWithShape="1">
          <a:blip r:embed="rId3">
            <a:alphaModFix/>
          </a:blip>
          <a:srcRect/>
          <a:stretch/>
        </p:blipFill>
        <p:spPr>
          <a:xfrm>
            <a:off x="7837833" y="3273833"/>
            <a:ext cx="3009900" cy="749300"/>
          </a:xfrm>
          <a:prstGeom prst="rect">
            <a:avLst/>
          </a:prstGeom>
          <a:noFill/>
          <a:ln>
            <a:noFill/>
          </a:ln>
        </p:spPr>
      </p:pic>
      <p:sp>
        <p:nvSpPr>
          <p:cNvPr id="184" name="Google Shape;184;p10"/>
          <p:cNvSpPr txBox="1"/>
          <p:nvPr/>
        </p:nvSpPr>
        <p:spPr>
          <a:xfrm>
            <a:off x="7864337" y="3463817"/>
            <a:ext cx="12727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Calibri"/>
                <a:ea typeface="Calibri"/>
                <a:cs typeface="Calibri"/>
                <a:sym typeface="Calibri"/>
              </a:rPr>
              <a:t>Web Server</a:t>
            </a:r>
            <a:endParaRPr sz="1800">
              <a:solidFill>
                <a:schemeClr val="lt1"/>
              </a:solidFill>
              <a:latin typeface="Calibri"/>
              <a:ea typeface="Calibri"/>
              <a:cs typeface="Calibri"/>
              <a:sym typeface="Calibri"/>
            </a:endParaRPr>
          </a:p>
        </p:txBody>
      </p:sp>
      <p:grpSp>
        <p:nvGrpSpPr>
          <p:cNvPr id="185" name="Google Shape;185;p10"/>
          <p:cNvGrpSpPr/>
          <p:nvPr/>
        </p:nvGrpSpPr>
        <p:grpSpPr>
          <a:xfrm>
            <a:off x="7864337" y="4014546"/>
            <a:ext cx="1337842" cy="661006"/>
            <a:chOff x="591011" y="3872928"/>
            <a:chExt cx="1968532" cy="972620"/>
          </a:xfrm>
        </p:grpSpPr>
        <p:sp>
          <p:nvSpPr>
            <p:cNvPr id="186" name="Google Shape;186;p10"/>
            <p:cNvSpPr/>
            <p:nvPr/>
          </p:nvSpPr>
          <p:spPr>
            <a:xfrm>
              <a:off x="591011" y="3872928"/>
              <a:ext cx="1968532" cy="97262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dk1"/>
                </a:solidFill>
                <a:latin typeface="Calibri"/>
                <a:ea typeface="Calibri"/>
                <a:cs typeface="Calibri"/>
                <a:sym typeface="Calibri"/>
              </a:endParaRPr>
            </a:p>
          </p:txBody>
        </p:sp>
        <p:sp>
          <p:nvSpPr>
            <p:cNvPr id="187" name="Google Shape;187;p10"/>
            <p:cNvSpPr/>
            <p:nvPr/>
          </p:nvSpPr>
          <p:spPr>
            <a:xfrm>
              <a:off x="1165078" y="3878870"/>
              <a:ext cx="1394465" cy="486783"/>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Network</a:t>
              </a:r>
              <a:endParaRPr sz="1050">
                <a:solidFill>
                  <a:schemeClr val="dk1"/>
                </a:solidFill>
                <a:latin typeface="Calibri"/>
                <a:ea typeface="Calibri"/>
                <a:cs typeface="Calibri"/>
                <a:sym typeface="Calibri"/>
              </a:endParaRPr>
            </a:p>
          </p:txBody>
        </p:sp>
        <p:sp>
          <p:nvSpPr>
            <p:cNvPr id="188" name="Google Shape;188;p10"/>
            <p:cNvSpPr/>
            <p:nvPr/>
          </p:nvSpPr>
          <p:spPr>
            <a:xfrm>
              <a:off x="647578" y="4299712"/>
              <a:ext cx="611373" cy="4981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OS</a:t>
              </a:r>
              <a:endParaRPr sz="105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n-US" dirty="0"/>
              <a:t>Why do we build systems?</a:t>
            </a:r>
          </a:p>
        </p:txBody>
      </p:sp>
      <p:sp>
        <p:nvSpPr>
          <p:cNvPr id="107" name="Google Shape;10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indent="-228600">
              <a:buSzPts val="2800"/>
              <a:buFont typeface="Arial,Sans-Serif"/>
            </a:pPr>
            <a:r>
              <a:rPr lang="en-US" b="1" dirty="0"/>
              <a:t>Sharing</a:t>
            </a:r>
            <a:r>
              <a:rPr lang="en-US" dirty="0"/>
              <a:t>: Mediates access to shared resources</a:t>
            </a:r>
          </a:p>
          <a:p>
            <a:pPr marL="228600" indent="-228600">
              <a:buSzPts val="2800"/>
              <a:buFont typeface="Arial,Sans-Serif"/>
            </a:pPr>
            <a:r>
              <a:rPr lang="en-US" b="1" dirty="0"/>
              <a:t>Portability:</a:t>
            </a:r>
            <a:r>
              <a:rPr lang="en-US" dirty="0"/>
              <a:t> Abstract differences in underlying implementations</a:t>
            </a:r>
          </a:p>
          <a:p>
            <a:pPr marL="228600" indent="-228600">
              <a:buSzPts val="2800"/>
              <a:buFont typeface="Arial,Sans-Serif"/>
            </a:pPr>
            <a:r>
              <a:rPr lang="en-US" b="1" dirty="0"/>
              <a:t>Safety:</a:t>
            </a:r>
            <a:r>
              <a:rPr lang="en-US" dirty="0"/>
              <a:t> Isolate resources and other applications from faulty apps</a:t>
            </a:r>
          </a:p>
          <a:p>
            <a:pPr marL="228600" indent="-228600">
              <a:buSzPts val="2800"/>
            </a:pPr>
            <a:r>
              <a:rPr lang="en-US" b="1" dirty="0"/>
              <a:t>Abstraction:</a:t>
            </a:r>
            <a:r>
              <a:rPr lang="en-US" dirty="0"/>
              <a:t> Make complex resources easier to use</a:t>
            </a:r>
          </a:p>
        </p:txBody>
      </p:sp>
    </p:spTree>
    <p:extLst>
      <p:ext uri="{BB962C8B-B14F-4D97-AF65-F5344CB8AC3E}">
        <p14:creationId xmlns:p14="http://schemas.microsoft.com/office/powerpoint/2010/main" val="410609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8394-FDDF-95B3-24C3-9A7ADE823236}"/>
              </a:ext>
            </a:extLst>
          </p:cNvPr>
          <p:cNvSpPr>
            <a:spLocks noGrp="1"/>
          </p:cNvSpPr>
          <p:nvPr>
            <p:ph type="title"/>
          </p:nvPr>
        </p:nvSpPr>
        <p:spPr/>
        <p:txBody>
          <a:bodyPr/>
          <a:lstStyle/>
          <a:p>
            <a:r>
              <a:rPr lang="en-US" dirty="0"/>
              <a:t>Build you a Netflix for Great Good</a:t>
            </a:r>
          </a:p>
        </p:txBody>
      </p:sp>
      <p:sp>
        <p:nvSpPr>
          <p:cNvPr id="10" name="Text Placeholder 9">
            <a:extLst>
              <a:ext uri="{FF2B5EF4-FFF2-40B4-BE49-F238E27FC236}">
                <a16:creationId xmlns:a16="http://schemas.microsoft.com/office/drawing/2014/main" id="{8E0C48CB-17E7-5FB3-FB6E-8BC1260700B1}"/>
              </a:ext>
            </a:extLst>
          </p:cNvPr>
          <p:cNvSpPr>
            <a:spLocks noGrp="1"/>
          </p:cNvSpPr>
          <p:nvPr>
            <p:ph type="body" idx="1"/>
          </p:nvPr>
        </p:nvSpPr>
        <p:spPr/>
        <p:txBody>
          <a:bodyPr>
            <a:normAutofit lnSpcReduction="10000"/>
          </a:bodyPr>
          <a:lstStyle/>
          <a:p>
            <a:r>
              <a:rPr lang="en-US" dirty="0"/>
              <a:t>Video storage</a:t>
            </a:r>
          </a:p>
          <a:p>
            <a:r>
              <a:rPr lang="en-US" dirty="0"/>
              <a:t>Video encoding</a:t>
            </a:r>
          </a:p>
          <a:p>
            <a:r>
              <a:rPr lang="en-US" dirty="0"/>
              <a:t>Video delivery over network</a:t>
            </a:r>
          </a:p>
          <a:p>
            <a:r>
              <a:rPr lang="en-US" dirty="0"/>
              <a:t>User authentication</a:t>
            </a:r>
          </a:p>
          <a:p>
            <a:r>
              <a:rPr lang="en-US" dirty="0"/>
              <a:t>Stream authorization</a:t>
            </a:r>
          </a:p>
          <a:p>
            <a:r>
              <a:rPr lang="en-US" dirty="0"/>
              <a:t>Metadata indexer</a:t>
            </a:r>
          </a:p>
          <a:p>
            <a:r>
              <a:rPr lang="en-US" dirty="0"/>
              <a:t>Search &amp; recommendations</a:t>
            </a:r>
          </a:p>
          <a:p>
            <a:r>
              <a:rPr lang="en-US" dirty="0"/>
              <a:t>Comments/reviews</a:t>
            </a:r>
          </a:p>
          <a:p>
            <a:r>
              <a:rPr lang="en-US" dirty="0"/>
              <a:t>...</a:t>
            </a:r>
          </a:p>
        </p:txBody>
      </p:sp>
    </p:spTree>
    <p:extLst>
      <p:ext uri="{BB962C8B-B14F-4D97-AF65-F5344CB8AC3E}">
        <p14:creationId xmlns:p14="http://schemas.microsoft.com/office/powerpoint/2010/main" val="75243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8394-FDDF-95B3-24C3-9A7ADE823236}"/>
              </a:ext>
            </a:extLst>
          </p:cNvPr>
          <p:cNvSpPr>
            <a:spLocks noGrp="1"/>
          </p:cNvSpPr>
          <p:nvPr>
            <p:ph type="title"/>
          </p:nvPr>
        </p:nvSpPr>
        <p:spPr/>
        <p:txBody>
          <a:bodyPr/>
          <a:lstStyle/>
          <a:p>
            <a:r>
              <a:rPr lang="en-US" dirty="0"/>
              <a:t>Build you a [mini-]Netflix for Great Good</a:t>
            </a:r>
          </a:p>
        </p:txBody>
      </p:sp>
      <p:sp>
        <p:nvSpPr>
          <p:cNvPr id="3" name="Subtitle 2">
            <a:extLst>
              <a:ext uri="{FF2B5EF4-FFF2-40B4-BE49-F238E27FC236}">
                <a16:creationId xmlns:a16="http://schemas.microsoft.com/office/drawing/2014/main" id="{B74A539B-EEF9-ED87-665F-E491601A3DDB}"/>
              </a:ext>
            </a:extLst>
          </p:cNvPr>
          <p:cNvSpPr>
            <a:spLocks noGrp="1"/>
          </p:cNvSpPr>
          <p:nvPr>
            <p:ph type="body" idx="1"/>
          </p:nvPr>
        </p:nvSpPr>
        <p:spPr/>
        <p:txBody>
          <a:bodyPr/>
          <a:lstStyle/>
          <a:p>
            <a:r>
              <a:rPr lang="en-US" dirty="0"/>
              <a:t>How many users? </a:t>
            </a:r>
            <a:r>
              <a:rPr lang="en-US" i="1" dirty="0"/>
              <a:t>~5</a:t>
            </a:r>
          </a:p>
          <a:p>
            <a:pPr lvl="1"/>
            <a:r>
              <a:rPr lang="en-US" dirty="0"/>
              <a:t>Can everyone access everything? </a:t>
            </a:r>
            <a:r>
              <a:rPr lang="en-US" i="1" dirty="0"/>
              <a:t>Yes</a:t>
            </a:r>
          </a:p>
          <a:p>
            <a:r>
              <a:rPr lang="en-US" dirty="0"/>
              <a:t>How many movies? </a:t>
            </a:r>
            <a:r>
              <a:rPr lang="en-US" i="1" dirty="0"/>
              <a:t>~100</a:t>
            </a:r>
          </a:p>
          <a:p>
            <a:r>
              <a:rPr lang="en-US" dirty="0"/>
              <a:t>How large are movies? </a:t>
            </a:r>
            <a:r>
              <a:rPr lang="en-US" i="1" dirty="0"/>
              <a:t>~20GB/hour x ~2 hours = ~40GB/movie</a:t>
            </a:r>
          </a:p>
          <a:p>
            <a:r>
              <a:rPr lang="en-US" dirty="0"/>
              <a:t>Max simultaneous streams? </a:t>
            </a:r>
            <a:r>
              <a:rPr lang="en-US" i="1" dirty="0"/>
              <a:t>~2</a:t>
            </a:r>
          </a:p>
          <a:p>
            <a:r>
              <a:rPr lang="en-US" dirty="0"/>
              <a:t>Lots of metadata to search? </a:t>
            </a:r>
            <a:r>
              <a:rPr lang="en-US" i="1" dirty="0"/>
              <a:t>No! Just 100 movies, a tiny list</a:t>
            </a:r>
          </a:p>
          <a:p>
            <a:r>
              <a:rPr lang="en-US" dirty="0"/>
              <a:t>How are movies acquired? </a:t>
            </a:r>
            <a:r>
              <a:rPr lang="en-US" i="1" dirty="0" err="1"/>
              <a:t>Hrmm</a:t>
            </a:r>
            <a:r>
              <a:rPr lang="en-US" i="1" dirty="0"/>
              <a:t>.... let's ignore that ;)</a:t>
            </a:r>
          </a:p>
        </p:txBody>
      </p:sp>
    </p:spTree>
    <p:extLst>
      <p:ext uri="{BB962C8B-B14F-4D97-AF65-F5344CB8AC3E}">
        <p14:creationId xmlns:p14="http://schemas.microsoft.com/office/powerpoint/2010/main" val="383190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8394-FDDF-95B3-24C3-9A7ADE823236}"/>
              </a:ext>
            </a:extLst>
          </p:cNvPr>
          <p:cNvSpPr>
            <a:spLocks noGrp="1"/>
          </p:cNvSpPr>
          <p:nvPr>
            <p:ph type="title"/>
          </p:nvPr>
        </p:nvSpPr>
        <p:spPr/>
        <p:txBody>
          <a:bodyPr/>
          <a:lstStyle/>
          <a:p>
            <a:r>
              <a:rPr lang="en-US" dirty="0"/>
              <a:t>Build you a [mini-]Netflix for Great Good</a:t>
            </a:r>
          </a:p>
        </p:txBody>
      </p:sp>
      <p:sp>
        <p:nvSpPr>
          <p:cNvPr id="3" name="Subtitle 2">
            <a:extLst>
              <a:ext uri="{FF2B5EF4-FFF2-40B4-BE49-F238E27FC236}">
                <a16:creationId xmlns:a16="http://schemas.microsoft.com/office/drawing/2014/main" id="{B74A539B-EEF9-ED87-665F-E491601A3DDB}"/>
              </a:ext>
            </a:extLst>
          </p:cNvPr>
          <p:cNvSpPr>
            <a:spLocks noGrp="1"/>
          </p:cNvSpPr>
          <p:nvPr>
            <p:ph type="body" idx="1"/>
          </p:nvPr>
        </p:nvSpPr>
        <p:spPr/>
        <p:txBody>
          <a:bodyPr/>
          <a:lstStyle/>
          <a:p>
            <a:r>
              <a:rPr lang="en-US" dirty="0"/>
              <a:t>5 users</a:t>
            </a:r>
          </a:p>
          <a:p>
            <a:r>
              <a:rPr lang="en-US" dirty="0"/>
              <a:t>100 movies</a:t>
            </a:r>
            <a:endParaRPr lang="en-US" i="1" dirty="0"/>
          </a:p>
          <a:p>
            <a:r>
              <a:rPr lang="en-US" dirty="0"/>
              <a:t>40GB per movie</a:t>
            </a:r>
            <a:endParaRPr lang="en-US" i="1" dirty="0"/>
          </a:p>
          <a:p>
            <a:r>
              <a:rPr lang="en-US" dirty="0"/>
              <a:t>&lt;=2 streams</a:t>
            </a:r>
            <a:endParaRPr lang="en-US" i="1" dirty="0"/>
          </a:p>
        </p:txBody>
      </p:sp>
      <p:sp>
        <p:nvSpPr>
          <p:cNvPr id="4" name="Text Placeholder 3">
            <a:extLst>
              <a:ext uri="{FF2B5EF4-FFF2-40B4-BE49-F238E27FC236}">
                <a16:creationId xmlns:a16="http://schemas.microsoft.com/office/drawing/2014/main" id="{30721260-D5DE-E711-BFE6-CDA13E87DE7F}"/>
              </a:ext>
            </a:extLst>
          </p:cNvPr>
          <p:cNvSpPr>
            <a:spLocks noGrp="1"/>
          </p:cNvSpPr>
          <p:nvPr>
            <p:ph type="body" idx="2"/>
          </p:nvPr>
        </p:nvSpPr>
        <p:spPr/>
        <p:txBody>
          <a:bodyPr/>
          <a:lstStyle/>
          <a:p>
            <a:r>
              <a:rPr lang="en-US" dirty="0"/>
              <a:t>How much storage?</a:t>
            </a:r>
          </a:p>
          <a:p>
            <a:pPr lvl="1"/>
            <a:r>
              <a:rPr lang="en-US" dirty="0"/>
              <a:t>100 * 40GB = ~4TB</a:t>
            </a:r>
          </a:p>
          <a:p>
            <a:r>
              <a:rPr lang="en-US" dirty="0"/>
              <a:t>How much bandwidth?</a:t>
            </a:r>
          </a:p>
          <a:p>
            <a:pPr lvl="1"/>
            <a:r>
              <a:rPr lang="en-US" dirty="0"/>
              <a:t>20GB / 3600 * 2 = ~91Mbps</a:t>
            </a:r>
          </a:p>
          <a:p>
            <a:pPr lvl="1"/>
            <a:r>
              <a:rPr lang="en-US" dirty="0"/>
              <a:t>Less with encoding</a:t>
            </a:r>
          </a:p>
          <a:p>
            <a:r>
              <a:rPr lang="en-US" dirty="0"/>
              <a:t>How much CPU?</a:t>
            </a:r>
          </a:p>
          <a:p>
            <a:pPr lvl="1"/>
            <a:r>
              <a:rPr lang="en-US" dirty="0"/>
              <a:t>May be best to encode each stream on-the-fly</a:t>
            </a:r>
          </a:p>
          <a:p>
            <a:pPr lvl="1"/>
            <a:r>
              <a:rPr lang="en-US" dirty="0"/>
              <a:t>Only 2 streams, so a few cores at full capacity should work</a:t>
            </a:r>
          </a:p>
        </p:txBody>
      </p:sp>
    </p:spTree>
    <p:extLst>
      <p:ext uri="{BB962C8B-B14F-4D97-AF65-F5344CB8AC3E}">
        <p14:creationId xmlns:p14="http://schemas.microsoft.com/office/powerpoint/2010/main" val="94813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8394-FDDF-95B3-24C3-9A7ADE823236}"/>
              </a:ext>
            </a:extLst>
          </p:cNvPr>
          <p:cNvSpPr>
            <a:spLocks noGrp="1"/>
          </p:cNvSpPr>
          <p:nvPr>
            <p:ph type="title"/>
          </p:nvPr>
        </p:nvSpPr>
        <p:spPr/>
        <p:txBody>
          <a:bodyPr/>
          <a:lstStyle/>
          <a:p>
            <a:r>
              <a:rPr lang="en-US" dirty="0"/>
              <a:t>Build you a [mini-]Netflix for Great Good</a:t>
            </a:r>
          </a:p>
        </p:txBody>
      </p:sp>
      <p:sp>
        <p:nvSpPr>
          <p:cNvPr id="3" name="Subtitle 2">
            <a:extLst>
              <a:ext uri="{FF2B5EF4-FFF2-40B4-BE49-F238E27FC236}">
                <a16:creationId xmlns:a16="http://schemas.microsoft.com/office/drawing/2014/main" id="{B74A539B-EEF9-ED87-665F-E491601A3DDB}"/>
              </a:ext>
            </a:extLst>
          </p:cNvPr>
          <p:cNvSpPr>
            <a:spLocks noGrp="1"/>
          </p:cNvSpPr>
          <p:nvPr>
            <p:ph type="body" idx="1"/>
          </p:nvPr>
        </p:nvSpPr>
        <p:spPr/>
        <p:txBody>
          <a:bodyPr/>
          <a:lstStyle/>
          <a:p>
            <a:pPr marL="114300" indent="0">
              <a:buNone/>
            </a:pPr>
            <a:endParaRPr lang="en-US" dirty="0"/>
          </a:p>
        </p:txBody>
      </p:sp>
      <p:sp>
        <p:nvSpPr>
          <p:cNvPr id="4" name="Text Placeholder 3">
            <a:extLst>
              <a:ext uri="{FF2B5EF4-FFF2-40B4-BE49-F238E27FC236}">
                <a16:creationId xmlns:a16="http://schemas.microsoft.com/office/drawing/2014/main" id="{30721260-D5DE-E711-BFE6-CDA13E87DE7F}"/>
              </a:ext>
            </a:extLst>
          </p:cNvPr>
          <p:cNvSpPr>
            <a:spLocks noGrp="1"/>
          </p:cNvSpPr>
          <p:nvPr>
            <p:ph type="body" idx="2"/>
          </p:nvPr>
        </p:nvSpPr>
        <p:spPr/>
        <p:txBody>
          <a:bodyPr/>
          <a:lstStyle/>
          <a:p>
            <a:r>
              <a:rPr lang="en-US" dirty="0"/>
              <a:t>~4TB storage</a:t>
            </a:r>
          </a:p>
          <a:p>
            <a:r>
              <a:rPr lang="en-US" dirty="0"/>
              <a:t>~91Mbps max bandwidth</a:t>
            </a:r>
          </a:p>
          <a:p>
            <a:r>
              <a:rPr lang="en-US" dirty="0"/>
              <a:t>~8 cores</a:t>
            </a:r>
          </a:p>
        </p:txBody>
      </p:sp>
      <p:sp>
        <p:nvSpPr>
          <p:cNvPr id="6" name="Google Shape;119;p6">
            <a:extLst>
              <a:ext uri="{FF2B5EF4-FFF2-40B4-BE49-F238E27FC236}">
                <a16:creationId xmlns:a16="http://schemas.microsoft.com/office/drawing/2014/main" id="{4A3B825C-891B-5A4A-640D-1F523FE36295}"/>
              </a:ext>
            </a:extLst>
          </p:cNvPr>
          <p:cNvSpPr/>
          <p:nvPr/>
        </p:nvSpPr>
        <p:spPr>
          <a:xfrm>
            <a:off x="1232452" y="4572000"/>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Hardware</a:t>
            </a:r>
            <a:endParaRPr sz="1800" b="0" i="0" u="none" strike="noStrike" cap="none">
              <a:solidFill>
                <a:schemeClr val="dk1"/>
              </a:solidFill>
              <a:latin typeface="Calibri"/>
              <a:ea typeface="Calibri"/>
              <a:cs typeface="Calibri"/>
              <a:sym typeface="Calibri"/>
            </a:endParaRPr>
          </a:p>
        </p:txBody>
      </p:sp>
      <p:sp>
        <p:nvSpPr>
          <p:cNvPr id="8" name="Google Shape;120;p6">
            <a:extLst>
              <a:ext uri="{FF2B5EF4-FFF2-40B4-BE49-F238E27FC236}">
                <a16:creationId xmlns:a16="http://schemas.microsoft.com/office/drawing/2014/main" id="{E67B1DEC-6930-3549-1DEB-CFFF585148C4}"/>
              </a:ext>
            </a:extLst>
          </p:cNvPr>
          <p:cNvSpPr/>
          <p:nvPr/>
        </p:nvSpPr>
        <p:spPr>
          <a:xfrm>
            <a:off x="1232452" y="3286539"/>
            <a:ext cx="3498574" cy="1285461"/>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OS</a:t>
            </a:r>
            <a:endParaRPr sz="1800" b="0" i="0" u="none" strike="noStrike" cap="none">
              <a:solidFill>
                <a:schemeClr val="dk1"/>
              </a:solidFill>
              <a:latin typeface="Calibri"/>
              <a:ea typeface="Calibri"/>
              <a:cs typeface="Calibri"/>
              <a:sym typeface="Calibri"/>
            </a:endParaRPr>
          </a:p>
        </p:txBody>
      </p:sp>
      <p:sp>
        <p:nvSpPr>
          <p:cNvPr id="10" name="Google Shape;121;p6">
            <a:extLst>
              <a:ext uri="{FF2B5EF4-FFF2-40B4-BE49-F238E27FC236}">
                <a16:creationId xmlns:a16="http://schemas.microsoft.com/office/drawing/2014/main" id="{4CE3CD9E-2589-34CC-4678-F31B56829178}"/>
              </a:ext>
            </a:extLst>
          </p:cNvPr>
          <p:cNvSpPr/>
          <p:nvPr/>
        </p:nvSpPr>
        <p:spPr>
          <a:xfrm>
            <a:off x="1232452" y="2001078"/>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Application</a:t>
            </a:r>
            <a:endParaRPr sz="1800" b="0" i="0" u="none" strike="noStrike" cap="none">
              <a:solidFill>
                <a:schemeClr val="dk1"/>
              </a:solidFill>
              <a:latin typeface="Calibri"/>
              <a:ea typeface="Calibri"/>
              <a:cs typeface="Calibri"/>
              <a:sym typeface="Calibri"/>
            </a:endParaRPr>
          </a:p>
        </p:txBody>
      </p:sp>
      <p:sp>
        <p:nvSpPr>
          <p:cNvPr id="12" name="Google Shape;122;p6">
            <a:extLst>
              <a:ext uri="{FF2B5EF4-FFF2-40B4-BE49-F238E27FC236}">
                <a16:creationId xmlns:a16="http://schemas.microsoft.com/office/drawing/2014/main" id="{CA274C16-7DCC-2E3D-24CD-52483BDA72BC}"/>
              </a:ext>
            </a:extLst>
          </p:cNvPr>
          <p:cNvSpPr/>
          <p:nvPr/>
        </p:nvSpPr>
        <p:spPr>
          <a:xfrm>
            <a:off x="3251375" y="3429000"/>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Filesystem</a:t>
            </a:r>
            <a:endParaRPr sz="800" b="0" i="0" u="none" strike="noStrike" cap="none">
              <a:solidFill>
                <a:schemeClr val="dk1"/>
              </a:solidFill>
              <a:latin typeface="Calibri"/>
              <a:ea typeface="Calibri"/>
              <a:cs typeface="Calibri"/>
              <a:sym typeface="Calibri"/>
            </a:endParaRPr>
          </a:p>
        </p:txBody>
      </p:sp>
      <p:sp>
        <p:nvSpPr>
          <p:cNvPr id="14" name="Google Shape;123;p6">
            <a:extLst>
              <a:ext uri="{FF2B5EF4-FFF2-40B4-BE49-F238E27FC236}">
                <a16:creationId xmlns:a16="http://schemas.microsoft.com/office/drawing/2014/main" id="{BFAF115E-362A-CA08-4BF5-C8E71E198356}"/>
              </a:ext>
            </a:extLst>
          </p:cNvPr>
          <p:cNvSpPr/>
          <p:nvPr/>
        </p:nvSpPr>
        <p:spPr>
          <a:xfrm>
            <a:off x="2252144" y="4006404"/>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dirty="0">
                <a:solidFill>
                  <a:schemeClr val="dk1"/>
                </a:solidFill>
                <a:latin typeface="Calibri"/>
                <a:ea typeface="Calibri"/>
                <a:cs typeface="Calibri"/>
                <a:sym typeface="Calibri"/>
              </a:rPr>
              <a:t>Scheduler</a:t>
            </a:r>
            <a:endParaRPr sz="800" b="0" i="0" u="none" strike="noStrike" cap="none" dirty="0">
              <a:solidFill>
                <a:schemeClr val="dk1"/>
              </a:solidFill>
              <a:latin typeface="Calibri"/>
              <a:ea typeface="Calibri"/>
              <a:cs typeface="Calibri"/>
              <a:sym typeface="Calibri"/>
            </a:endParaRPr>
          </a:p>
        </p:txBody>
      </p:sp>
      <p:sp>
        <p:nvSpPr>
          <p:cNvPr id="15" name="Google Shape;123;p6">
            <a:extLst>
              <a:ext uri="{FF2B5EF4-FFF2-40B4-BE49-F238E27FC236}">
                <a16:creationId xmlns:a16="http://schemas.microsoft.com/office/drawing/2014/main" id="{63F7A4C1-C942-9551-706F-ADAFE42A43ED}"/>
              </a:ext>
            </a:extLst>
          </p:cNvPr>
          <p:cNvSpPr/>
          <p:nvPr/>
        </p:nvSpPr>
        <p:spPr>
          <a:xfrm>
            <a:off x="1310850" y="3393816"/>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dirty="0">
                <a:solidFill>
                  <a:schemeClr val="dk1"/>
                </a:solidFill>
                <a:latin typeface="Calibri"/>
                <a:ea typeface="Calibri"/>
                <a:cs typeface="Calibri"/>
                <a:sym typeface="Calibri"/>
              </a:rPr>
              <a:t>Network</a:t>
            </a:r>
            <a:endParaRPr sz="800" b="0" i="0" u="none" strike="noStrike" cap="none" dirty="0">
              <a:solidFill>
                <a:schemeClr val="dk1"/>
              </a:solidFill>
              <a:latin typeface="Calibri"/>
              <a:ea typeface="Calibri"/>
              <a:cs typeface="Calibri"/>
              <a:sym typeface="Calibri"/>
            </a:endParaRPr>
          </a:p>
        </p:txBody>
      </p:sp>
      <p:sp>
        <p:nvSpPr>
          <p:cNvPr id="16" name="Google Shape;123;p6">
            <a:extLst>
              <a:ext uri="{FF2B5EF4-FFF2-40B4-BE49-F238E27FC236}">
                <a16:creationId xmlns:a16="http://schemas.microsoft.com/office/drawing/2014/main" id="{7B84BA7B-E0D7-FAC4-828E-CE25C0A14A15}"/>
              </a:ext>
            </a:extLst>
          </p:cNvPr>
          <p:cNvSpPr/>
          <p:nvPr/>
        </p:nvSpPr>
        <p:spPr>
          <a:xfrm>
            <a:off x="3185967" y="2086463"/>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dirty="0">
                <a:solidFill>
                  <a:schemeClr val="dk1"/>
                </a:solidFill>
                <a:latin typeface="Calibri"/>
                <a:ea typeface="Calibri"/>
                <a:cs typeface="Calibri"/>
                <a:sym typeface="Calibri"/>
              </a:rPr>
              <a:t>Database</a:t>
            </a:r>
            <a:endParaRPr sz="800" b="0" i="0" u="none" strike="noStrike" cap="none" dirty="0">
              <a:solidFill>
                <a:schemeClr val="dk1"/>
              </a:solidFill>
              <a:latin typeface="Calibri"/>
              <a:ea typeface="Calibri"/>
              <a:cs typeface="Calibri"/>
              <a:sym typeface="Calibri"/>
            </a:endParaRPr>
          </a:p>
        </p:txBody>
      </p:sp>
      <p:sp>
        <p:nvSpPr>
          <p:cNvPr id="17" name="Google Shape;123;p6">
            <a:extLst>
              <a:ext uri="{FF2B5EF4-FFF2-40B4-BE49-F238E27FC236}">
                <a16:creationId xmlns:a16="http://schemas.microsoft.com/office/drawing/2014/main" id="{0AB51559-D252-5EDB-705F-3EF45F3923A5}"/>
              </a:ext>
            </a:extLst>
          </p:cNvPr>
          <p:cNvSpPr/>
          <p:nvPr/>
        </p:nvSpPr>
        <p:spPr>
          <a:xfrm>
            <a:off x="3185967" y="2691581"/>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200" dirty="0">
                <a:solidFill>
                  <a:schemeClr val="dk1"/>
                </a:solidFill>
                <a:latin typeface="Calibri"/>
                <a:ea typeface="Calibri"/>
                <a:cs typeface="Calibri"/>
                <a:sym typeface="Calibri"/>
              </a:rPr>
              <a:t>Video files</a:t>
            </a:r>
            <a:endParaRPr sz="800" b="0" i="0" u="none" strike="noStrike" cap="none" dirty="0">
              <a:solidFill>
                <a:schemeClr val="dk1"/>
              </a:solidFill>
              <a:latin typeface="Calibri"/>
              <a:ea typeface="Calibri"/>
              <a:cs typeface="Calibri"/>
              <a:sym typeface="Calibri"/>
            </a:endParaRPr>
          </a:p>
        </p:txBody>
      </p:sp>
      <p:sp>
        <p:nvSpPr>
          <p:cNvPr id="18" name="Google Shape;123;p6">
            <a:extLst>
              <a:ext uri="{FF2B5EF4-FFF2-40B4-BE49-F238E27FC236}">
                <a16:creationId xmlns:a16="http://schemas.microsoft.com/office/drawing/2014/main" id="{93F77E87-4AF2-C147-2A2B-356422643E95}"/>
              </a:ext>
            </a:extLst>
          </p:cNvPr>
          <p:cNvSpPr/>
          <p:nvPr/>
        </p:nvSpPr>
        <p:spPr>
          <a:xfrm>
            <a:off x="1340732" y="2108875"/>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200" dirty="0">
                <a:solidFill>
                  <a:schemeClr val="dk1"/>
                </a:solidFill>
                <a:latin typeface="Calibri"/>
                <a:cs typeface="Calibri"/>
                <a:sym typeface="Calibri"/>
              </a:rPr>
              <a:t>Auth.</a:t>
            </a:r>
            <a:endParaRPr lang="en-US" dirty="0">
              <a:solidFill>
                <a:schemeClr val="dk1"/>
              </a:solidFill>
            </a:endParaRPr>
          </a:p>
        </p:txBody>
      </p:sp>
      <p:sp>
        <p:nvSpPr>
          <p:cNvPr id="19" name="Google Shape;123;p6">
            <a:extLst>
              <a:ext uri="{FF2B5EF4-FFF2-40B4-BE49-F238E27FC236}">
                <a16:creationId xmlns:a16="http://schemas.microsoft.com/office/drawing/2014/main" id="{03147DCF-1F0B-3ADB-BC44-ECCC517C17D9}"/>
              </a:ext>
            </a:extLst>
          </p:cNvPr>
          <p:cNvSpPr/>
          <p:nvPr/>
        </p:nvSpPr>
        <p:spPr>
          <a:xfrm>
            <a:off x="1706791" y="2691581"/>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200" dirty="0">
                <a:solidFill>
                  <a:schemeClr val="dk1"/>
                </a:solidFill>
                <a:latin typeface="Calibri"/>
                <a:cs typeface="Calibri"/>
                <a:sym typeface="Calibri"/>
              </a:rPr>
              <a:t>Encoder</a:t>
            </a:r>
            <a:endParaRPr lang="en-US" dirty="0">
              <a:solidFill>
                <a:schemeClr val="dk1"/>
              </a:solidFill>
            </a:endParaRPr>
          </a:p>
        </p:txBody>
      </p:sp>
    </p:spTree>
    <p:extLst>
      <p:ext uri="{BB962C8B-B14F-4D97-AF65-F5344CB8AC3E}">
        <p14:creationId xmlns:p14="http://schemas.microsoft.com/office/powerpoint/2010/main" val="361135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8394-FDDF-95B3-24C3-9A7ADE823236}"/>
              </a:ext>
            </a:extLst>
          </p:cNvPr>
          <p:cNvSpPr>
            <a:spLocks noGrp="1"/>
          </p:cNvSpPr>
          <p:nvPr>
            <p:ph type="title"/>
          </p:nvPr>
        </p:nvSpPr>
        <p:spPr/>
        <p:txBody>
          <a:bodyPr/>
          <a:lstStyle/>
          <a:p>
            <a:r>
              <a:rPr lang="en-US" dirty="0"/>
              <a:t>Build you a [large-]Netflix for Great Good</a:t>
            </a:r>
          </a:p>
        </p:txBody>
      </p:sp>
      <p:sp>
        <p:nvSpPr>
          <p:cNvPr id="3" name="Subtitle 2">
            <a:extLst>
              <a:ext uri="{FF2B5EF4-FFF2-40B4-BE49-F238E27FC236}">
                <a16:creationId xmlns:a16="http://schemas.microsoft.com/office/drawing/2014/main" id="{B74A539B-EEF9-ED87-665F-E491601A3DDB}"/>
              </a:ext>
            </a:extLst>
          </p:cNvPr>
          <p:cNvSpPr>
            <a:spLocks noGrp="1"/>
          </p:cNvSpPr>
          <p:nvPr>
            <p:ph type="body" idx="1"/>
          </p:nvPr>
        </p:nvSpPr>
        <p:spPr/>
        <p:txBody>
          <a:bodyPr/>
          <a:lstStyle/>
          <a:p>
            <a:r>
              <a:rPr lang="en-US" dirty="0"/>
              <a:t>How many users? </a:t>
            </a:r>
            <a:r>
              <a:rPr lang="en-US" i="1" dirty="0"/>
              <a:t>millions</a:t>
            </a:r>
          </a:p>
          <a:p>
            <a:pPr lvl="1"/>
            <a:r>
              <a:rPr lang="en-US" dirty="0"/>
              <a:t>Can everyone access everything? </a:t>
            </a:r>
            <a:r>
              <a:rPr lang="en-US" i="1" dirty="0"/>
              <a:t>No</a:t>
            </a:r>
          </a:p>
          <a:p>
            <a:r>
              <a:rPr lang="en-US" dirty="0"/>
              <a:t>How many movies? </a:t>
            </a:r>
            <a:r>
              <a:rPr lang="en-US" i="1" dirty="0"/>
              <a:t>~1000s</a:t>
            </a:r>
          </a:p>
          <a:p>
            <a:r>
              <a:rPr lang="en-US" dirty="0"/>
              <a:t>Max simultaneous streams? </a:t>
            </a:r>
            <a:r>
              <a:rPr lang="en-US" i="1" dirty="0"/>
              <a:t>~1000s</a:t>
            </a:r>
          </a:p>
          <a:p>
            <a:r>
              <a:rPr lang="en-US" dirty="0"/>
              <a:t>Lots of metadata to search? </a:t>
            </a:r>
            <a:r>
              <a:rPr lang="en-US" i="1" dirty="0"/>
              <a:t>Yes! </a:t>
            </a:r>
            <a:r>
              <a:rPr lang="en-US" i="1" dirty="0" err="1"/>
              <a:t>Milliions</a:t>
            </a:r>
            <a:r>
              <a:rPr lang="en-US" i="1" dirty="0"/>
              <a:t> of movies</a:t>
            </a:r>
          </a:p>
          <a:p>
            <a:r>
              <a:rPr lang="en-US" dirty="0"/>
              <a:t>How are movies acquired?</a:t>
            </a:r>
            <a:r>
              <a:rPr lang="en-US" i="1" dirty="0"/>
              <a:t> let's </a:t>
            </a:r>
            <a:r>
              <a:rPr lang="en-US" i="1" dirty="0" err="1"/>
              <a:t>stil</a:t>
            </a:r>
            <a:r>
              <a:rPr lang="en-US" i="1" dirty="0"/>
              <a:t> ignore that ;)</a:t>
            </a:r>
          </a:p>
        </p:txBody>
      </p:sp>
    </p:spTree>
    <p:extLst>
      <p:ext uri="{BB962C8B-B14F-4D97-AF65-F5344CB8AC3E}">
        <p14:creationId xmlns:p14="http://schemas.microsoft.com/office/powerpoint/2010/main" val="268776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Are Systems Challenging? Part-1a</a:t>
            </a:r>
            <a:endParaRPr/>
          </a:p>
        </p:txBody>
      </p:sp>
      <p:sp>
        <p:nvSpPr>
          <p:cNvPr id="194" name="Google Shape;194;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Correctness</a:t>
            </a:r>
            <a:endParaRPr/>
          </a:p>
          <a:p>
            <a:pPr marL="685800" lvl="1" indent="-228600" algn="l" rtl="0">
              <a:lnSpc>
                <a:spcPct val="90000"/>
              </a:lnSpc>
              <a:spcBef>
                <a:spcPts val="500"/>
              </a:spcBef>
              <a:spcAft>
                <a:spcPts val="0"/>
              </a:spcAft>
              <a:buClr>
                <a:schemeClr val="dk1"/>
              </a:buClr>
              <a:buSzPts val="2400"/>
              <a:buChar char="•"/>
            </a:pPr>
            <a:r>
              <a:rPr lang="en-US"/>
              <a:t>Incorrect system =&gt; incorrect applications</a:t>
            </a:r>
            <a:endParaRPr/>
          </a:p>
          <a:p>
            <a:pPr marL="685800" lvl="1" indent="-228600" algn="l" rtl="0">
              <a:lnSpc>
                <a:spcPct val="90000"/>
              </a:lnSpc>
              <a:spcBef>
                <a:spcPts val="500"/>
              </a:spcBef>
              <a:spcAft>
                <a:spcPts val="0"/>
              </a:spcAft>
              <a:buClr>
                <a:schemeClr val="dk1"/>
              </a:buClr>
              <a:buSzPts val="2400"/>
              <a:buChar char="•"/>
            </a:pPr>
            <a:r>
              <a:rPr lang="en-US"/>
              <a:t>Correctly implement interface’s guarantees</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Performance</a:t>
            </a:r>
            <a:endParaRPr/>
          </a:p>
          <a:p>
            <a:pPr marL="685800" lvl="1" indent="-228600" algn="l" rtl="0">
              <a:lnSpc>
                <a:spcPct val="90000"/>
              </a:lnSpc>
              <a:spcBef>
                <a:spcPts val="500"/>
              </a:spcBef>
              <a:spcAft>
                <a:spcPts val="0"/>
              </a:spcAft>
              <a:buClr>
                <a:schemeClr val="dk1"/>
              </a:buClr>
              <a:buSzPts val="2400"/>
              <a:buChar char="•"/>
            </a:pPr>
            <a:r>
              <a:rPr lang="en-US"/>
              <a:t>Slow system =&gt; slow applications</a:t>
            </a:r>
            <a:endParaRPr/>
          </a:p>
          <a:p>
            <a:pPr marL="685800" lvl="1" indent="-228600" algn="l" rtl="0">
              <a:lnSpc>
                <a:spcPct val="90000"/>
              </a:lnSpc>
              <a:spcBef>
                <a:spcPts val="500"/>
              </a:spcBef>
              <a:spcAft>
                <a:spcPts val="0"/>
              </a:spcAft>
              <a:buClr>
                <a:schemeClr val="dk1"/>
              </a:buClr>
              <a:buSzPts val="2400"/>
              <a:buChar char="•"/>
            </a:pPr>
            <a:r>
              <a:rPr lang="en-US"/>
              <a:t>Make system fast enough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Security</a:t>
            </a:r>
            <a:endParaRPr/>
          </a:p>
          <a:p>
            <a:pPr marL="685800" lvl="1" indent="-228600" algn="l" rtl="0">
              <a:lnSpc>
                <a:spcPct val="90000"/>
              </a:lnSpc>
              <a:spcBef>
                <a:spcPts val="500"/>
              </a:spcBef>
              <a:spcAft>
                <a:spcPts val="0"/>
              </a:spcAft>
              <a:buClr>
                <a:schemeClr val="dk1"/>
              </a:buClr>
              <a:buSzPts val="2400"/>
              <a:buChar char="•"/>
            </a:pPr>
            <a:r>
              <a:rPr lang="en-US"/>
              <a:t>Insecure system =&gt; insecure applications</a:t>
            </a:r>
            <a:endParaRPr/>
          </a:p>
          <a:p>
            <a:pPr marL="685800" lvl="1" indent="-228600" algn="l" rtl="0">
              <a:lnSpc>
                <a:spcPct val="90000"/>
              </a:lnSpc>
              <a:spcBef>
                <a:spcPts val="500"/>
              </a:spcBef>
              <a:spcAft>
                <a:spcPts val="0"/>
              </a:spcAft>
              <a:buClr>
                <a:schemeClr val="dk1"/>
              </a:buClr>
              <a:buSzPts val="2400"/>
              <a:buChar char="•"/>
            </a:pPr>
            <a:r>
              <a:rPr lang="en-US"/>
              <a:t>Build security into the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Are Systems Challenging? Part-1b</a:t>
            </a:r>
            <a:endParaRPr/>
          </a:p>
        </p:txBody>
      </p:sp>
      <p:sp>
        <p:nvSpPr>
          <p:cNvPr id="201" name="Google Shape;20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Distributed storage system that keeps data forever (e.g., videos)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Correctness</a:t>
            </a:r>
            <a:endParaRPr/>
          </a:p>
          <a:p>
            <a:pPr marL="685800" lvl="1" indent="-228600" algn="l" rtl="0">
              <a:lnSpc>
                <a:spcPct val="90000"/>
              </a:lnSpc>
              <a:spcBef>
                <a:spcPts val="500"/>
              </a:spcBef>
              <a:spcAft>
                <a:spcPts val="0"/>
              </a:spcAft>
              <a:buClr>
                <a:schemeClr val="dk1"/>
              </a:buClr>
              <a:buSzPts val="2400"/>
              <a:buChar char="•"/>
            </a:pPr>
            <a:r>
              <a:rPr lang="en-US"/>
              <a:t>Accurately retain data forever. Really delete data on deletes.</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Performance</a:t>
            </a:r>
            <a:endParaRPr/>
          </a:p>
          <a:p>
            <a:pPr marL="685800" lvl="1" indent="-228600" algn="l" rtl="0">
              <a:lnSpc>
                <a:spcPct val="90000"/>
              </a:lnSpc>
              <a:spcBef>
                <a:spcPts val="500"/>
              </a:spcBef>
              <a:spcAft>
                <a:spcPts val="0"/>
              </a:spcAft>
              <a:buClr>
                <a:schemeClr val="dk1"/>
              </a:buClr>
              <a:buSzPts val="2400"/>
              <a:buChar char="•"/>
            </a:pPr>
            <a:r>
              <a:rPr lang="en-US"/>
              <a:t>Fast and highly concurrent.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Security</a:t>
            </a:r>
            <a:endParaRPr/>
          </a:p>
          <a:p>
            <a:pPr marL="685800" lvl="1" indent="-228600" algn="l" rtl="0">
              <a:lnSpc>
                <a:spcPct val="90000"/>
              </a:lnSpc>
              <a:spcBef>
                <a:spcPts val="500"/>
              </a:spcBef>
              <a:spcAft>
                <a:spcPts val="0"/>
              </a:spcAft>
              <a:buClr>
                <a:schemeClr val="dk1"/>
              </a:buClr>
              <a:buSzPts val="2400"/>
              <a:buChar char="•"/>
            </a:pPr>
            <a:r>
              <a:rPr lang="en-US"/>
              <a:t>Only allow authorized users to retrieve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Are Systems Challenging? Part-2a</a:t>
            </a:r>
            <a:endParaRPr/>
          </a:p>
        </p:txBody>
      </p:sp>
      <p:sp>
        <p:nvSpPr>
          <p:cNvPr id="208" name="Google Shape;20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How general should an interface be?</a:t>
            </a:r>
            <a:endParaRPr/>
          </a:p>
          <a:p>
            <a:pPr marL="685800" lvl="1" indent="-228600" algn="l" rtl="0">
              <a:lnSpc>
                <a:spcPct val="90000"/>
              </a:lnSpc>
              <a:spcBef>
                <a:spcPts val="500"/>
              </a:spcBef>
              <a:spcAft>
                <a:spcPts val="0"/>
              </a:spcAft>
              <a:buClr>
                <a:schemeClr val="dk1"/>
              </a:buClr>
              <a:buSzPts val="2400"/>
              <a:buChar char="•"/>
            </a:pPr>
            <a:r>
              <a:rPr lang="en-US"/>
              <a:t>More general =&gt; supports more application-level functionality</a:t>
            </a:r>
            <a:endParaRPr/>
          </a:p>
          <a:p>
            <a:pPr marL="685800" lvl="1" indent="-228600" algn="l" rtl="0">
              <a:lnSpc>
                <a:spcPct val="90000"/>
              </a:lnSpc>
              <a:spcBef>
                <a:spcPts val="500"/>
              </a:spcBef>
              <a:spcAft>
                <a:spcPts val="0"/>
              </a:spcAft>
              <a:buClr>
                <a:schemeClr val="dk1"/>
              </a:buClr>
              <a:buSzPts val="2400"/>
              <a:buChar char="•"/>
            </a:pPr>
            <a:r>
              <a:rPr lang="en-US"/>
              <a:t>Less general =&gt; easier to implement, easier correctness,</a:t>
            </a:r>
            <a:br>
              <a:rPr lang="en-US"/>
            </a:br>
            <a:r>
              <a:rPr lang="en-US"/>
              <a:t>                             better performance, easier security</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How portable should an interface be?</a:t>
            </a:r>
            <a:endParaRPr/>
          </a:p>
          <a:p>
            <a:pPr marL="685800" lvl="1" indent="-228600" algn="l" rtl="0">
              <a:lnSpc>
                <a:spcPct val="90000"/>
              </a:lnSpc>
              <a:spcBef>
                <a:spcPts val="500"/>
              </a:spcBef>
              <a:spcAft>
                <a:spcPts val="0"/>
              </a:spcAft>
              <a:buClr>
                <a:schemeClr val="dk1"/>
              </a:buClr>
              <a:buSzPts val="2400"/>
              <a:buChar char="•"/>
            </a:pPr>
            <a:r>
              <a:rPr lang="en-US"/>
              <a:t>More portable =&gt; supports more underlying resources</a:t>
            </a:r>
            <a:endParaRPr/>
          </a:p>
          <a:p>
            <a:pPr marL="685800" lvl="1" indent="-228600" algn="l" rtl="0">
              <a:lnSpc>
                <a:spcPct val="90000"/>
              </a:lnSpc>
              <a:spcBef>
                <a:spcPts val="500"/>
              </a:spcBef>
              <a:spcAft>
                <a:spcPts val="0"/>
              </a:spcAft>
              <a:buClr>
                <a:schemeClr val="dk1"/>
              </a:buClr>
              <a:buSzPts val="2400"/>
              <a:buChar char="•"/>
            </a:pPr>
            <a:r>
              <a:rPr lang="en-US"/>
              <a:t>Less portable =&gt; …</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Design tradeoffs!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Today: Systems!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Next time: Course Overview, Syllabus,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Are Systems Challenging? Part-2b</a:t>
            </a:r>
            <a:endParaRPr/>
          </a:p>
        </p:txBody>
      </p:sp>
      <p:sp>
        <p:nvSpPr>
          <p:cNvPr id="215" name="Google Shape;21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Distributed cache that provides fast access to popular data</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How </a:t>
            </a:r>
            <a:r>
              <a:rPr lang="en-US" b="1"/>
              <a:t>general</a:t>
            </a:r>
            <a:r>
              <a:rPr lang="en-US"/>
              <a:t> should an interface be?</a:t>
            </a:r>
            <a:endParaRPr/>
          </a:p>
          <a:p>
            <a:pPr marL="685800" lvl="1" indent="-228600" algn="l" rtl="0">
              <a:lnSpc>
                <a:spcPct val="90000"/>
              </a:lnSpc>
              <a:spcBef>
                <a:spcPts val="500"/>
              </a:spcBef>
              <a:spcAft>
                <a:spcPts val="0"/>
              </a:spcAft>
              <a:buClr>
                <a:schemeClr val="dk1"/>
              </a:buClr>
              <a:buSzPts val="2400"/>
              <a:buChar char="•"/>
            </a:pPr>
            <a:r>
              <a:rPr lang="en-US"/>
              <a:t>Read(key)</a:t>
            </a:r>
            <a:endParaRPr/>
          </a:p>
          <a:p>
            <a:pPr marL="685800" lvl="1" indent="-228600" algn="l" rtl="0">
              <a:lnSpc>
                <a:spcPct val="90000"/>
              </a:lnSpc>
              <a:spcBef>
                <a:spcPts val="500"/>
              </a:spcBef>
              <a:spcAft>
                <a:spcPts val="0"/>
              </a:spcAft>
              <a:buClr>
                <a:schemeClr val="dk1"/>
              </a:buClr>
              <a:buSzPts val="2400"/>
              <a:buChar char="•"/>
            </a:pPr>
            <a:r>
              <a:rPr lang="en-US"/>
              <a:t>Write(key, value)</a:t>
            </a:r>
            <a:endParaRPr/>
          </a:p>
          <a:p>
            <a:pPr marL="685800" lvl="1" indent="-228600" algn="l" rtl="0">
              <a:lnSpc>
                <a:spcPct val="90000"/>
              </a:lnSpc>
              <a:spcBef>
                <a:spcPts val="500"/>
              </a:spcBef>
              <a:spcAft>
                <a:spcPts val="0"/>
              </a:spcAft>
              <a:buClr>
                <a:schemeClr val="dk1"/>
              </a:buClr>
              <a:buSzPts val="2400"/>
              <a:buChar char="•"/>
            </a:pPr>
            <a:r>
              <a:rPr lang="en-US"/>
              <a:t>Read_transaction(&lt;keys&gt;)</a:t>
            </a:r>
            <a:endParaRPr/>
          </a:p>
          <a:p>
            <a:pPr marL="685800" lvl="1" indent="-228600" algn="l" rtl="0">
              <a:lnSpc>
                <a:spcPct val="90000"/>
              </a:lnSpc>
              <a:spcBef>
                <a:spcPts val="500"/>
              </a:spcBef>
              <a:spcAft>
                <a:spcPts val="0"/>
              </a:spcAft>
              <a:buClr>
                <a:schemeClr val="dk1"/>
              </a:buClr>
              <a:buSzPts val="2400"/>
              <a:buChar char="•"/>
            </a:pPr>
            <a:r>
              <a:rPr lang="en-US"/>
              <a:t>Write_transaction(&lt;keys&gt;)</a:t>
            </a:r>
            <a:endParaRPr/>
          </a:p>
          <a:p>
            <a:pPr marL="685800" lvl="1" indent="-228600" algn="l" rtl="0">
              <a:lnSpc>
                <a:spcPct val="90000"/>
              </a:lnSpc>
              <a:spcBef>
                <a:spcPts val="500"/>
              </a:spcBef>
              <a:spcAft>
                <a:spcPts val="0"/>
              </a:spcAft>
              <a:buClr>
                <a:schemeClr val="dk1"/>
              </a:buClr>
              <a:buSzPts val="2400"/>
              <a:buChar char="•"/>
            </a:pPr>
            <a:r>
              <a:rPr lang="en-US"/>
              <a:t>Read_and_write_transaction(&lt;read_keys&gt;, &lt;write_keys&gt;)</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Design tradeoffs!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Are Systems Challenging? Part-2c</a:t>
            </a:r>
            <a:endParaRPr/>
          </a:p>
        </p:txBody>
      </p:sp>
      <p:sp>
        <p:nvSpPr>
          <p:cNvPr id="223" name="Google Shape;2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Distributed cache that provides fast access to popular data</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How </a:t>
            </a:r>
            <a:r>
              <a:rPr lang="en-US" b="1"/>
              <a:t>portable</a:t>
            </a:r>
            <a:r>
              <a:rPr lang="en-US"/>
              <a:t> should an interface be?</a:t>
            </a:r>
            <a:endParaRPr/>
          </a:p>
          <a:p>
            <a:pPr marL="685800" lvl="1" indent="-228600" algn="l" rtl="0">
              <a:lnSpc>
                <a:spcPct val="90000"/>
              </a:lnSpc>
              <a:spcBef>
                <a:spcPts val="500"/>
              </a:spcBef>
              <a:spcAft>
                <a:spcPts val="0"/>
              </a:spcAft>
              <a:buClr>
                <a:schemeClr val="dk1"/>
              </a:buClr>
              <a:buSzPts val="2400"/>
              <a:buChar char="•"/>
            </a:pPr>
            <a:r>
              <a:rPr lang="en-US"/>
              <a:t>Cache in DRAM</a:t>
            </a:r>
            <a:endParaRPr/>
          </a:p>
          <a:p>
            <a:pPr marL="685800" lvl="1" indent="-228600" algn="l" rtl="0">
              <a:lnSpc>
                <a:spcPct val="90000"/>
              </a:lnSpc>
              <a:spcBef>
                <a:spcPts val="500"/>
              </a:spcBef>
              <a:spcAft>
                <a:spcPts val="0"/>
              </a:spcAft>
              <a:buClr>
                <a:schemeClr val="dk1"/>
              </a:buClr>
              <a:buSzPts val="2400"/>
              <a:buChar char="•"/>
            </a:pPr>
            <a:r>
              <a:rPr lang="en-US"/>
              <a:t>Cache on SSD</a:t>
            </a:r>
            <a:endParaRPr/>
          </a:p>
          <a:p>
            <a:pPr marL="685800" lvl="1" indent="-228600" algn="l" rtl="0">
              <a:lnSpc>
                <a:spcPct val="90000"/>
              </a:lnSpc>
              <a:spcBef>
                <a:spcPts val="500"/>
              </a:spcBef>
              <a:spcAft>
                <a:spcPts val="0"/>
              </a:spcAft>
              <a:buClr>
                <a:schemeClr val="dk1"/>
              </a:buClr>
              <a:buSzPts val="2400"/>
              <a:buChar char="•"/>
            </a:pPr>
            <a:r>
              <a:rPr lang="en-US"/>
              <a:t>Cache on NVM</a:t>
            </a:r>
            <a:endParaRPr/>
          </a:p>
          <a:p>
            <a:pPr marL="685800" lvl="1" indent="-228600" algn="l" rtl="0">
              <a:lnSpc>
                <a:spcPct val="90000"/>
              </a:lnSpc>
              <a:spcBef>
                <a:spcPts val="500"/>
              </a:spcBef>
              <a:spcAft>
                <a:spcPts val="0"/>
              </a:spcAft>
              <a:buClr>
                <a:schemeClr val="dk1"/>
              </a:buClr>
              <a:buSzPts val="2400"/>
              <a:buChar char="•"/>
            </a:pPr>
            <a:r>
              <a:rPr lang="en-US"/>
              <a:t>Cache on HDD</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Design tradeoffs!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General vs Portable Interfaces</a:t>
            </a:r>
            <a:endParaRPr/>
          </a:p>
        </p:txBody>
      </p:sp>
      <p:sp>
        <p:nvSpPr>
          <p:cNvPr id="231" name="Google Shape;23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Cache A:</a:t>
            </a:r>
            <a:endParaRPr/>
          </a:p>
          <a:p>
            <a:pPr marL="685800" lvl="1" indent="-228600" algn="l" rtl="0">
              <a:lnSpc>
                <a:spcPct val="90000"/>
              </a:lnSpc>
              <a:spcBef>
                <a:spcPts val="500"/>
              </a:spcBef>
              <a:spcAft>
                <a:spcPts val="0"/>
              </a:spcAft>
              <a:buClr>
                <a:schemeClr val="dk1"/>
              </a:buClr>
              <a:buSzPts val="2400"/>
              <a:buChar char="•"/>
            </a:pPr>
            <a:r>
              <a:rPr lang="en-US"/>
              <a:t>Read, Write on DRAM, SSD, NVM, HDD</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Cache B:</a:t>
            </a:r>
            <a:endParaRPr/>
          </a:p>
          <a:p>
            <a:pPr marL="685800" lvl="1" indent="-228600" algn="l" rtl="0">
              <a:lnSpc>
                <a:spcPct val="90000"/>
              </a:lnSpc>
              <a:spcBef>
                <a:spcPts val="500"/>
              </a:spcBef>
              <a:spcAft>
                <a:spcPts val="0"/>
              </a:spcAft>
              <a:buClr>
                <a:schemeClr val="dk1"/>
              </a:buClr>
              <a:buSzPts val="2400"/>
              <a:buChar char="•"/>
            </a:pPr>
            <a:r>
              <a:rPr lang="en-US"/>
              <a:t>Read, Write, Read Transaction, Write Transaction on SSD</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Which cache is more general? More portable?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PL Example: Javascript vs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Systems We Will Cover In This Class</a:t>
            </a:r>
            <a:endParaRPr/>
          </a:p>
        </p:txBody>
      </p:sp>
      <p:sp>
        <p:nvSpPr>
          <p:cNvPr id="239" name="Google Shape;239;p17"/>
          <p:cNvSpPr txBox="1">
            <a:spLocks noGrp="1"/>
          </p:cNvSpPr>
          <p:nvPr>
            <p:ph type="body" idx="1"/>
          </p:nvPr>
        </p:nvSpPr>
        <p:spPr>
          <a:xfrm>
            <a:off x="6294782" y="1825625"/>
            <a:ext cx="5059018"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a:solidFill>
                  <a:schemeClr val="accent1"/>
                </a:solidFill>
              </a:rPr>
              <a:t>Distributed Systems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accent6"/>
              </a:buClr>
              <a:buSzPts val="2800"/>
              <a:buChar char="•"/>
            </a:pPr>
            <a:r>
              <a:rPr lang="en-US">
                <a:solidFill>
                  <a:schemeClr val="accent6"/>
                </a:solidFill>
              </a:rPr>
              <a:t>Networking</a:t>
            </a:r>
            <a:endParaRPr/>
          </a:p>
          <a:p>
            <a:pPr marL="228600" lvl="0" indent="-50800" algn="l" rtl="0">
              <a:lnSpc>
                <a:spcPct val="90000"/>
              </a:lnSpc>
              <a:spcBef>
                <a:spcPts val="1000"/>
              </a:spcBef>
              <a:spcAft>
                <a:spcPts val="0"/>
              </a:spcAft>
              <a:buClr>
                <a:schemeClr val="dk1"/>
              </a:buClr>
              <a:buSzPts val="2800"/>
              <a:buNone/>
            </a:pPr>
            <a:endParaRPr>
              <a:solidFill>
                <a:schemeClr val="accent2"/>
              </a:solidFill>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Operating Systems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rgbClr val="C00000"/>
              </a:buClr>
              <a:buSzPts val="2800"/>
              <a:buChar char="•"/>
            </a:pPr>
            <a:r>
              <a:rPr lang="en-US">
                <a:solidFill>
                  <a:srgbClr val="C00000"/>
                </a:solidFill>
              </a:rPr>
              <a:t>Security</a:t>
            </a:r>
            <a:endParaRPr/>
          </a:p>
        </p:txBody>
      </p:sp>
      <p:grpSp>
        <p:nvGrpSpPr>
          <p:cNvPr id="240" name="Google Shape;240;p17"/>
          <p:cNvGrpSpPr/>
          <p:nvPr/>
        </p:nvGrpSpPr>
        <p:grpSpPr>
          <a:xfrm>
            <a:off x="415942" y="1690688"/>
            <a:ext cx="5582742" cy="3958014"/>
            <a:chOff x="415942" y="1690688"/>
            <a:chExt cx="5582742" cy="3958014"/>
          </a:xfrm>
        </p:grpSpPr>
        <p:grpSp>
          <p:nvGrpSpPr>
            <p:cNvPr id="241" name="Google Shape;241;p17"/>
            <p:cNvGrpSpPr/>
            <p:nvPr/>
          </p:nvGrpSpPr>
          <p:grpSpPr>
            <a:xfrm>
              <a:off x="415942" y="1690688"/>
              <a:ext cx="5582742" cy="3958014"/>
              <a:chOff x="492142" y="2566997"/>
              <a:chExt cx="4346716" cy="3081705"/>
            </a:xfrm>
          </p:grpSpPr>
          <p:sp>
            <p:nvSpPr>
              <p:cNvPr id="242" name="Google Shape;242;p17"/>
              <p:cNvSpPr/>
              <p:nvPr/>
            </p:nvSpPr>
            <p:spPr>
              <a:xfrm>
                <a:off x="492144" y="2566997"/>
                <a:ext cx="4346714" cy="632992"/>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Application</a:t>
                </a:r>
                <a:endParaRPr sz="1600">
                  <a:solidFill>
                    <a:schemeClr val="dk1"/>
                  </a:solidFill>
                  <a:latin typeface="Calibri"/>
                  <a:ea typeface="Calibri"/>
                  <a:cs typeface="Calibri"/>
                  <a:sym typeface="Calibri"/>
                </a:endParaRPr>
              </a:p>
            </p:txBody>
          </p:sp>
          <p:sp>
            <p:nvSpPr>
              <p:cNvPr id="243" name="Google Shape;243;p17"/>
              <p:cNvSpPr/>
              <p:nvPr/>
            </p:nvSpPr>
            <p:spPr>
              <a:xfrm>
                <a:off x="492145" y="3192096"/>
                <a:ext cx="4346713" cy="763671"/>
              </a:xfrm>
              <a:prstGeom prst="rect">
                <a:avLst/>
              </a:prstGeom>
              <a:solidFill>
                <a:schemeClr val="accen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Distributed Systems</a:t>
                </a:r>
                <a:endParaRPr sz="1600">
                  <a:solidFill>
                    <a:schemeClr val="dk1"/>
                  </a:solidFill>
                  <a:latin typeface="Calibri"/>
                  <a:ea typeface="Calibri"/>
                  <a:cs typeface="Calibri"/>
                  <a:sym typeface="Calibri"/>
                </a:endParaRPr>
              </a:p>
            </p:txBody>
          </p:sp>
          <p:grpSp>
            <p:nvGrpSpPr>
              <p:cNvPr id="244" name="Google Shape;244;p17"/>
              <p:cNvGrpSpPr/>
              <p:nvPr/>
            </p:nvGrpSpPr>
            <p:grpSpPr>
              <a:xfrm>
                <a:off x="498189" y="3955767"/>
                <a:ext cx="1968532" cy="1692935"/>
                <a:chOff x="1232452" y="3657593"/>
                <a:chExt cx="3498574" cy="3008769"/>
              </a:xfrm>
            </p:grpSpPr>
            <p:sp>
              <p:nvSpPr>
                <p:cNvPr id="245" name="Google Shape;245;p17"/>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        Hardware</a:t>
                  </a:r>
                  <a:endParaRPr sz="1600">
                    <a:solidFill>
                      <a:schemeClr val="dk1"/>
                    </a:solidFill>
                    <a:latin typeface="Calibri"/>
                    <a:ea typeface="Calibri"/>
                    <a:cs typeface="Calibri"/>
                    <a:sym typeface="Calibri"/>
                  </a:endParaRPr>
                </a:p>
              </p:txBody>
            </p:sp>
            <p:sp>
              <p:nvSpPr>
                <p:cNvPr id="246" name="Google Shape;246;p17"/>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247" name="Google Shape;247;p17"/>
                <p:cNvSpPr/>
                <p:nvPr/>
              </p:nvSpPr>
              <p:spPr>
                <a:xfrm>
                  <a:off x="2252712" y="3668153"/>
                  <a:ext cx="2478314" cy="865135"/>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Network</a:t>
                  </a:r>
                  <a:endParaRPr sz="1600">
                    <a:solidFill>
                      <a:schemeClr val="dk1"/>
                    </a:solidFill>
                    <a:latin typeface="Calibri"/>
                    <a:ea typeface="Calibri"/>
                    <a:cs typeface="Calibri"/>
                    <a:sym typeface="Calibri"/>
                  </a:endParaRPr>
                </a:p>
              </p:txBody>
            </p:sp>
          </p:grpSp>
          <p:grpSp>
            <p:nvGrpSpPr>
              <p:cNvPr id="248" name="Google Shape;248;p17"/>
              <p:cNvGrpSpPr/>
              <p:nvPr/>
            </p:nvGrpSpPr>
            <p:grpSpPr>
              <a:xfrm>
                <a:off x="2870326" y="3955767"/>
                <a:ext cx="1968532" cy="1692935"/>
                <a:chOff x="1232452" y="3657593"/>
                <a:chExt cx="3498574" cy="3008769"/>
              </a:xfrm>
            </p:grpSpPr>
            <p:sp>
              <p:nvSpPr>
                <p:cNvPr id="249" name="Google Shape;249;p17"/>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        Hardware</a:t>
                  </a:r>
                  <a:endParaRPr sz="1600">
                    <a:solidFill>
                      <a:schemeClr val="dk1"/>
                    </a:solidFill>
                    <a:latin typeface="Calibri"/>
                    <a:ea typeface="Calibri"/>
                    <a:cs typeface="Calibri"/>
                    <a:sym typeface="Calibri"/>
                  </a:endParaRPr>
                </a:p>
              </p:txBody>
            </p:sp>
            <p:sp>
              <p:nvSpPr>
                <p:cNvPr id="250" name="Google Shape;250;p17"/>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251" name="Google Shape;251;p17"/>
                <p:cNvSpPr/>
                <p:nvPr/>
              </p:nvSpPr>
              <p:spPr>
                <a:xfrm>
                  <a:off x="2252712" y="3668153"/>
                  <a:ext cx="2478314" cy="865135"/>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Network</a:t>
                  </a:r>
                  <a:endParaRPr sz="1600">
                    <a:solidFill>
                      <a:schemeClr val="dk1"/>
                    </a:solidFill>
                    <a:latin typeface="Calibri"/>
                    <a:ea typeface="Calibri"/>
                    <a:cs typeface="Calibri"/>
                    <a:sym typeface="Calibri"/>
                  </a:endParaRPr>
                </a:p>
              </p:txBody>
            </p:sp>
          </p:grpSp>
          <p:sp>
            <p:nvSpPr>
              <p:cNvPr id="252" name="Google Shape;252;p17"/>
              <p:cNvSpPr/>
              <p:nvPr/>
            </p:nvSpPr>
            <p:spPr>
              <a:xfrm rot="-5400000">
                <a:off x="-878283" y="3952918"/>
                <a:ext cx="3066209" cy="325359"/>
              </a:xfrm>
              <a:prstGeom prst="rect">
                <a:avLst/>
              </a:prstGeom>
              <a:solidFill>
                <a:srgbClr val="C00000"/>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Security</a:t>
                </a:r>
                <a:endParaRPr sz="2800">
                  <a:solidFill>
                    <a:schemeClr val="dk1"/>
                  </a:solidFill>
                  <a:latin typeface="Calibri"/>
                  <a:ea typeface="Calibri"/>
                  <a:cs typeface="Calibri"/>
                  <a:sym typeface="Calibri"/>
                </a:endParaRPr>
              </a:p>
            </p:txBody>
          </p:sp>
          <p:sp>
            <p:nvSpPr>
              <p:cNvPr id="253" name="Google Shape;253;p17"/>
              <p:cNvSpPr/>
              <p:nvPr/>
            </p:nvSpPr>
            <p:spPr>
              <a:xfrm rot="-5400000">
                <a:off x="2197292" y="4642526"/>
                <a:ext cx="1686992" cy="325359"/>
              </a:xfrm>
              <a:prstGeom prst="rect">
                <a:avLst/>
              </a:prstGeom>
              <a:solidFill>
                <a:srgbClr val="C00000"/>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Security</a:t>
                </a:r>
                <a:endParaRPr sz="2800">
                  <a:solidFill>
                    <a:schemeClr val="dk1"/>
                  </a:solidFill>
                  <a:latin typeface="Calibri"/>
                  <a:ea typeface="Calibri"/>
                  <a:cs typeface="Calibri"/>
                  <a:sym typeface="Calibri"/>
                </a:endParaRPr>
              </a:p>
            </p:txBody>
          </p:sp>
        </p:grpSp>
        <p:sp>
          <p:nvSpPr>
            <p:cNvPr id="254" name="Google Shape;254;p17"/>
            <p:cNvSpPr/>
            <p:nvPr/>
          </p:nvSpPr>
          <p:spPr>
            <a:xfrm>
              <a:off x="4273697" y="4182858"/>
              <a:ext cx="58702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OS</a:t>
              </a:r>
              <a:endParaRPr sz="1600">
                <a:solidFill>
                  <a:schemeClr val="dk1"/>
                </a:solidFill>
                <a:latin typeface="Calibri"/>
                <a:ea typeface="Calibri"/>
                <a:cs typeface="Calibri"/>
                <a:sym typeface="Calibri"/>
              </a:endParaRPr>
            </a:p>
          </p:txBody>
        </p:sp>
        <p:sp>
          <p:nvSpPr>
            <p:cNvPr id="255" name="Google Shape;255;p17"/>
            <p:cNvSpPr/>
            <p:nvPr/>
          </p:nvSpPr>
          <p:spPr>
            <a:xfrm>
              <a:off x="1221972" y="4182858"/>
              <a:ext cx="58702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OS</a:t>
              </a:r>
              <a:endParaRPr sz="1600">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a:t>
            </a:r>
            <a:endParaRPr/>
          </a:p>
        </p:txBody>
      </p:sp>
      <p:sp>
        <p:nvSpPr>
          <p:cNvPr id="267" name="Google Shape;26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Systems abstract underlying resources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Systems are </a:t>
            </a:r>
            <a:r>
              <a:rPr lang="en-US" b="1"/>
              <a:t>everywhere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Systems are challenging and interesting and cool</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This class is about systems: details next lecture</a:t>
            </a:r>
            <a:endParaRPr/>
          </a:p>
        </p:txBody>
      </p:sp>
      <p:grpSp>
        <p:nvGrpSpPr>
          <p:cNvPr id="268" name="Google Shape;268;p19"/>
          <p:cNvGrpSpPr/>
          <p:nvPr/>
        </p:nvGrpSpPr>
        <p:grpSpPr>
          <a:xfrm>
            <a:off x="7698276" y="499241"/>
            <a:ext cx="4126931" cy="2925884"/>
            <a:chOff x="415942" y="1690688"/>
            <a:chExt cx="5582742" cy="3958014"/>
          </a:xfrm>
        </p:grpSpPr>
        <p:grpSp>
          <p:nvGrpSpPr>
            <p:cNvPr id="269" name="Google Shape;269;p19"/>
            <p:cNvGrpSpPr/>
            <p:nvPr/>
          </p:nvGrpSpPr>
          <p:grpSpPr>
            <a:xfrm>
              <a:off x="415942" y="1690688"/>
              <a:ext cx="5582742" cy="3958014"/>
              <a:chOff x="492142" y="2566997"/>
              <a:chExt cx="4346716" cy="3081705"/>
            </a:xfrm>
          </p:grpSpPr>
          <p:sp>
            <p:nvSpPr>
              <p:cNvPr id="270" name="Google Shape;270;p19"/>
              <p:cNvSpPr/>
              <p:nvPr/>
            </p:nvSpPr>
            <p:spPr>
              <a:xfrm>
                <a:off x="492144" y="2566997"/>
                <a:ext cx="4346714" cy="632992"/>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Application</a:t>
                </a:r>
                <a:endParaRPr sz="1200">
                  <a:solidFill>
                    <a:schemeClr val="dk1"/>
                  </a:solidFill>
                  <a:latin typeface="Calibri"/>
                  <a:ea typeface="Calibri"/>
                  <a:cs typeface="Calibri"/>
                  <a:sym typeface="Calibri"/>
                </a:endParaRPr>
              </a:p>
            </p:txBody>
          </p:sp>
          <p:sp>
            <p:nvSpPr>
              <p:cNvPr id="271" name="Google Shape;271;p19"/>
              <p:cNvSpPr/>
              <p:nvPr/>
            </p:nvSpPr>
            <p:spPr>
              <a:xfrm>
                <a:off x="492145" y="3192096"/>
                <a:ext cx="4346713" cy="763671"/>
              </a:xfrm>
              <a:prstGeom prst="rect">
                <a:avLst/>
              </a:prstGeom>
              <a:solidFill>
                <a:schemeClr val="accen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Distributed Systems</a:t>
                </a:r>
                <a:endParaRPr sz="1200">
                  <a:solidFill>
                    <a:schemeClr val="dk1"/>
                  </a:solidFill>
                  <a:latin typeface="Calibri"/>
                  <a:ea typeface="Calibri"/>
                  <a:cs typeface="Calibri"/>
                  <a:sym typeface="Calibri"/>
                </a:endParaRPr>
              </a:p>
            </p:txBody>
          </p:sp>
          <p:grpSp>
            <p:nvGrpSpPr>
              <p:cNvPr id="272" name="Google Shape;272;p19"/>
              <p:cNvGrpSpPr/>
              <p:nvPr/>
            </p:nvGrpSpPr>
            <p:grpSpPr>
              <a:xfrm>
                <a:off x="498189" y="3955767"/>
                <a:ext cx="1968532" cy="1692935"/>
                <a:chOff x="1232452" y="3657593"/>
                <a:chExt cx="3498574" cy="3008769"/>
              </a:xfrm>
            </p:grpSpPr>
            <p:sp>
              <p:nvSpPr>
                <p:cNvPr id="273" name="Google Shape;273;p19"/>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        Hardware</a:t>
                  </a:r>
                  <a:endParaRPr sz="1200">
                    <a:solidFill>
                      <a:schemeClr val="dk1"/>
                    </a:solidFill>
                    <a:latin typeface="Calibri"/>
                    <a:ea typeface="Calibri"/>
                    <a:cs typeface="Calibri"/>
                    <a:sym typeface="Calibri"/>
                  </a:endParaRPr>
                </a:p>
              </p:txBody>
            </p:sp>
            <p:sp>
              <p:nvSpPr>
                <p:cNvPr id="274" name="Google Shape;274;p19"/>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Calibri"/>
                    <a:ea typeface="Calibri"/>
                    <a:cs typeface="Calibri"/>
                    <a:sym typeface="Calibri"/>
                  </a:endParaRPr>
                </a:p>
              </p:txBody>
            </p:sp>
            <p:sp>
              <p:nvSpPr>
                <p:cNvPr id="275" name="Google Shape;275;p19"/>
                <p:cNvSpPr/>
                <p:nvPr/>
              </p:nvSpPr>
              <p:spPr>
                <a:xfrm>
                  <a:off x="2252712" y="3668153"/>
                  <a:ext cx="2478314" cy="865135"/>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Network</a:t>
                  </a:r>
                  <a:endParaRPr sz="1200">
                    <a:solidFill>
                      <a:schemeClr val="dk1"/>
                    </a:solidFill>
                    <a:latin typeface="Calibri"/>
                    <a:ea typeface="Calibri"/>
                    <a:cs typeface="Calibri"/>
                    <a:sym typeface="Calibri"/>
                  </a:endParaRPr>
                </a:p>
              </p:txBody>
            </p:sp>
          </p:grpSp>
          <p:grpSp>
            <p:nvGrpSpPr>
              <p:cNvPr id="276" name="Google Shape;276;p19"/>
              <p:cNvGrpSpPr/>
              <p:nvPr/>
            </p:nvGrpSpPr>
            <p:grpSpPr>
              <a:xfrm>
                <a:off x="2870326" y="3955767"/>
                <a:ext cx="1968532" cy="1692935"/>
                <a:chOff x="1232452" y="3657593"/>
                <a:chExt cx="3498574" cy="3008769"/>
              </a:xfrm>
            </p:grpSpPr>
            <p:sp>
              <p:nvSpPr>
                <p:cNvPr id="277" name="Google Shape;277;p19"/>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        Hardware</a:t>
                  </a:r>
                  <a:endParaRPr sz="1200">
                    <a:solidFill>
                      <a:schemeClr val="dk1"/>
                    </a:solidFill>
                    <a:latin typeface="Calibri"/>
                    <a:ea typeface="Calibri"/>
                    <a:cs typeface="Calibri"/>
                    <a:sym typeface="Calibri"/>
                  </a:endParaRPr>
                </a:p>
              </p:txBody>
            </p:sp>
            <p:sp>
              <p:nvSpPr>
                <p:cNvPr id="278" name="Google Shape;278;p19"/>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Calibri"/>
                    <a:ea typeface="Calibri"/>
                    <a:cs typeface="Calibri"/>
                    <a:sym typeface="Calibri"/>
                  </a:endParaRPr>
                </a:p>
              </p:txBody>
            </p:sp>
            <p:sp>
              <p:nvSpPr>
                <p:cNvPr id="279" name="Google Shape;279;p19"/>
                <p:cNvSpPr/>
                <p:nvPr/>
              </p:nvSpPr>
              <p:spPr>
                <a:xfrm>
                  <a:off x="2252712" y="3668153"/>
                  <a:ext cx="2478314" cy="865135"/>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Network</a:t>
                  </a:r>
                  <a:endParaRPr sz="1200">
                    <a:solidFill>
                      <a:schemeClr val="dk1"/>
                    </a:solidFill>
                    <a:latin typeface="Calibri"/>
                    <a:ea typeface="Calibri"/>
                    <a:cs typeface="Calibri"/>
                    <a:sym typeface="Calibri"/>
                  </a:endParaRPr>
                </a:p>
              </p:txBody>
            </p:sp>
          </p:grpSp>
          <p:sp>
            <p:nvSpPr>
              <p:cNvPr id="280" name="Google Shape;280;p19"/>
              <p:cNvSpPr/>
              <p:nvPr/>
            </p:nvSpPr>
            <p:spPr>
              <a:xfrm rot="-5400000">
                <a:off x="-878283" y="3952918"/>
                <a:ext cx="3066209" cy="325359"/>
              </a:xfrm>
              <a:prstGeom prst="rect">
                <a:avLst/>
              </a:prstGeom>
              <a:solidFill>
                <a:srgbClr val="C00000"/>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Security</a:t>
                </a:r>
                <a:endParaRPr sz="2000">
                  <a:solidFill>
                    <a:schemeClr val="dk1"/>
                  </a:solidFill>
                  <a:latin typeface="Calibri"/>
                  <a:ea typeface="Calibri"/>
                  <a:cs typeface="Calibri"/>
                  <a:sym typeface="Calibri"/>
                </a:endParaRPr>
              </a:p>
            </p:txBody>
          </p:sp>
          <p:sp>
            <p:nvSpPr>
              <p:cNvPr id="281" name="Google Shape;281;p19"/>
              <p:cNvSpPr/>
              <p:nvPr/>
            </p:nvSpPr>
            <p:spPr>
              <a:xfrm rot="-5400000">
                <a:off x="2197292" y="4642526"/>
                <a:ext cx="1686992" cy="325359"/>
              </a:xfrm>
              <a:prstGeom prst="rect">
                <a:avLst/>
              </a:prstGeom>
              <a:solidFill>
                <a:srgbClr val="C00000"/>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Security</a:t>
                </a:r>
                <a:endParaRPr sz="2000">
                  <a:solidFill>
                    <a:schemeClr val="dk1"/>
                  </a:solidFill>
                  <a:latin typeface="Calibri"/>
                  <a:ea typeface="Calibri"/>
                  <a:cs typeface="Calibri"/>
                  <a:sym typeface="Calibri"/>
                </a:endParaRPr>
              </a:p>
            </p:txBody>
          </p:sp>
        </p:grpSp>
        <p:sp>
          <p:nvSpPr>
            <p:cNvPr id="282" name="Google Shape;282;p19"/>
            <p:cNvSpPr/>
            <p:nvPr/>
          </p:nvSpPr>
          <p:spPr>
            <a:xfrm>
              <a:off x="4211323" y="4182857"/>
              <a:ext cx="711768" cy="6018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OS</a:t>
              </a:r>
              <a:endParaRPr sz="1200">
                <a:solidFill>
                  <a:schemeClr val="dk1"/>
                </a:solidFill>
                <a:latin typeface="Calibri"/>
                <a:ea typeface="Calibri"/>
                <a:cs typeface="Calibri"/>
                <a:sym typeface="Calibri"/>
              </a:endParaRPr>
            </a:p>
          </p:txBody>
        </p:sp>
        <p:sp>
          <p:nvSpPr>
            <p:cNvPr id="283" name="Google Shape;283;p19"/>
            <p:cNvSpPr/>
            <p:nvPr/>
          </p:nvSpPr>
          <p:spPr>
            <a:xfrm>
              <a:off x="1159599" y="4182857"/>
              <a:ext cx="711768" cy="6018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OS</a:t>
              </a:r>
              <a:endParaRPr sz="12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Do I Love Systems?!</a:t>
            </a:r>
            <a:endParaRPr/>
          </a:p>
        </p:txBody>
      </p:sp>
      <p:sp>
        <p:nvSpPr>
          <p:cNvPr id="261" name="Google Shape;26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Work on the “hard” problems, so applications don’t have to</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Correctness as a puzzle: reason through all corner cases</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Performance is a different type of puzzle:</a:t>
            </a:r>
            <a:endParaRPr/>
          </a:p>
          <a:p>
            <a:pPr marL="685800" lvl="1" indent="-228600" algn="l" rtl="0">
              <a:lnSpc>
                <a:spcPct val="90000"/>
              </a:lnSpc>
              <a:spcBef>
                <a:spcPts val="500"/>
              </a:spcBef>
              <a:spcAft>
                <a:spcPts val="0"/>
              </a:spcAft>
              <a:buClr>
                <a:schemeClr val="dk1"/>
              </a:buClr>
              <a:buSzPct val="100000"/>
              <a:buChar char="•"/>
            </a:pPr>
            <a:r>
              <a:rPr lang="en-US"/>
              <a:t>Where are bottlenecks, how to speed them up?</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Art of reasoning about tradeoffs: e.g., Interface vs. Performance</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Multiplicative impact: improving systems improves all apps built on them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9" name="Google Shape;28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Systems</a:t>
            </a:r>
            <a:endParaRPr/>
          </a:p>
        </p:txBody>
      </p:sp>
      <p:sp>
        <p:nvSpPr>
          <p:cNvPr id="101" name="Google Shape;10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Operating system (OS) kernel</a:t>
            </a:r>
            <a:endParaRPr/>
          </a:p>
          <a:p>
            <a:pPr marL="228600" lvl="0" indent="-228600" algn="l" rtl="0">
              <a:lnSpc>
                <a:spcPct val="90000"/>
              </a:lnSpc>
              <a:spcBef>
                <a:spcPts val="1000"/>
              </a:spcBef>
              <a:spcAft>
                <a:spcPts val="0"/>
              </a:spcAft>
              <a:buClr>
                <a:schemeClr val="dk1"/>
              </a:buClr>
              <a:buSzPts val="2800"/>
              <a:buChar char="•"/>
            </a:pPr>
            <a:r>
              <a:rPr lang="en-US"/>
              <a:t>The Internet</a:t>
            </a:r>
            <a:endParaRPr/>
          </a:p>
          <a:p>
            <a:pPr marL="228600" lvl="0" indent="-228600" algn="l" rtl="0">
              <a:lnSpc>
                <a:spcPct val="90000"/>
              </a:lnSpc>
              <a:spcBef>
                <a:spcPts val="1000"/>
              </a:spcBef>
              <a:spcAft>
                <a:spcPts val="0"/>
              </a:spcAft>
              <a:buClr>
                <a:schemeClr val="dk1"/>
              </a:buClr>
              <a:buSzPts val="2800"/>
              <a:buChar char="•"/>
            </a:pPr>
            <a:r>
              <a:rPr lang="en-US"/>
              <a:t>Database</a:t>
            </a:r>
            <a:endParaRPr/>
          </a:p>
          <a:p>
            <a:pPr marL="228600" lvl="0" indent="-228600" algn="l" rtl="0">
              <a:lnSpc>
                <a:spcPct val="90000"/>
              </a:lnSpc>
              <a:spcBef>
                <a:spcPts val="1000"/>
              </a:spcBef>
              <a:spcAft>
                <a:spcPts val="0"/>
              </a:spcAft>
              <a:buClr>
                <a:schemeClr val="dk1"/>
              </a:buClr>
              <a:buSzPts val="2800"/>
              <a:buChar char="•"/>
            </a:pPr>
            <a:r>
              <a:rPr lang="en-US"/>
              <a:t>Distributed file system</a:t>
            </a:r>
            <a:endParaRPr/>
          </a:p>
          <a:p>
            <a:pPr marL="228600" lvl="0" indent="-228600" algn="l" rtl="0">
              <a:lnSpc>
                <a:spcPct val="90000"/>
              </a:lnSpc>
              <a:spcBef>
                <a:spcPts val="1000"/>
              </a:spcBef>
              <a:spcAft>
                <a:spcPts val="0"/>
              </a:spcAft>
              <a:buClr>
                <a:schemeClr val="dk1"/>
              </a:buClr>
              <a:buSzPts val="2800"/>
              <a:buChar char="•"/>
            </a:pPr>
            <a:r>
              <a:rPr lang="en-US"/>
              <a:t>Web framework</a:t>
            </a:r>
            <a:endParaRPr/>
          </a:p>
          <a:p>
            <a:pPr marL="228600" lvl="0" indent="-228600" algn="l" rtl="0">
              <a:lnSpc>
                <a:spcPct val="90000"/>
              </a:lnSpc>
              <a:spcBef>
                <a:spcPts val="1000"/>
              </a:spcBef>
              <a:spcAft>
                <a:spcPts val="0"/>
              </a:spcAft>
              <a:buClr>
                <a:schemeClr val="dk1"/>
              </a:buClr>
              <a:buSzPts val="2800"/>
              <a:buChar char="•"/>
            </a:pPr>
            <a:r>
              <a:rPr lang="en-US"/>
              <a:t>Game engine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a System?</a:t>
            </a:r>
            <a:endParaRPr/>
          </a:p>
        </p:txBody>
      </p:sp>
      <p:sp>
        <p:nvSpPr>
          <p:cNvPr id="107" name="Google Shape;10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Provides an interface to underlying resources</a:t>
            </a:r>
            <a:endParaRPr/>
          </a:p>
          <a:p>
            <a:pPr marL="228600" lvl="0" indent="-228600" algn="l" rtl="0">
              <a:lnSpc>
                <a:spcPct val="90000"/>
              </a:lnSpc>
              <a:spcBef>
                <a:spcPts val="1000"/>
              </a:spcBef>
              <a:spcAft>
                <a:spcPts val="0"/>
              </a:spcAft>
              <a:buClr>
                <a:schemeClr val="dk1"/>
              </a:buClr>
              <a:buSzPts val="2800"/>
              <a:buChar char="•"/>
            </a:pPr>
            <a:r>
              <a:rPr lang="en-US"/>
              <a:t>Mediates access to shared resources</a:t>
            </a:r>
            <a:endParaRPr/>
          </a:p>
          <a:p>
            <a:pPr marL="228600" lvl="0" indent="-228600" algn="l" rtl="0">
              <a:lnSpc>
                <a:spcPct val="90000"/>
              </a:lnSpc>
              <a:spcBef>
                <a:spcPts val="1000"/>
              </a:spcBef>
              <a:spcAft>
                <a:spcPts val="0"/>
              </a:spcAft>
              <a:buClr>
                <a:schemeClr val="dk1"/>
              </a:buClr>
              <a:buSzPts val="2800"/>
              <a:buChar char="•"/>
            </a:pPr>
            <a:r>
              <a:rPr lang="en-US"/>
              <a:t>Isolates applications</a:t>
            </a:r>
            <a:endParaRPr/>
          </a:p>
          <a:p>
            <a:pPr marL="228600" lvl="0" indent="-228600" algn="l" rtl="0">
              <a:lnSpc>
                <a:spcPct val="90000"/>
              </a:lnSpc>
              <a:spcBef>
                <a:spcPts val="1000"/>
              </a:spcBef>
              <a:spcAft>
                <a:spcPts val="0"/>
              </a:spcAft>
              <a:buClr>
                <a:schemeClr val="dk1"/>
              </a:buClr>
              <a:buSzPts val="2800"/>
              <a:buChar char="•"/>
            </a:pPr>
            <a:r>
              <a:rPr lang="en-US"/>
              <a:t>Abstracts complexity</a:t>
            </a:r>
            <a:endParaRPr/>
          </a:p>
          <a:p>
            <a:pPr marL="228600" lvl="0" indent="-228600" algn="l" rtl="0">
              <a:lnSpc>
                <a:spcPct val="90000"/>
              </a:lnSpc>
              <a:spcBef>
                <a:spcPts val="1000"/>
              </a:spcBef>
              <a:spcAft>
                <a:spcPts val="0"/>
              </a:spcAft>
              <a:buClr>
                <a:schemeClr val="dk1"/>
              </a:buClr>
              <a:buSzPts val="2800"/>
              <a:buChar char="•"/>
            </a:pPr>
            <a:r>
              <a:rPr lang="en-US"/>
              <a:t>Abstracts differences in 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System: OS Kernel</a:t>
            </a:r>
            <a:endParaRPr/>
          </a:p>
        </p:txBody>
      </p:sp>
      <p:sp>
        <p:nvSpPr>
          <p:cNvPr id="113" name="Google Shape;1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Interface: system calls</a:t>
            </a:r>
            <a:endParaRPr/>
          </a:p>
          <a:p>
            <a:pPr marL="228600" lvl="0" indent="-228600" algn="l" rtl="0">
              <a:lnSpc>
                <a:spcPct val="90000"/>
              </a:lnSpc>
              <a:spcBef>
                <a:spcPts val="1000"/>
              </a:spcBef>
              <a:spcAft>
                <a:spcPts val="0"/>
              </a:spcAft>
              <a:buClr>
                <a:schemeClr val="dk1"/>
              </a:buClr>
              <a:buSzPts val="2800"/>
              <a:buChar char="•"/>
            </a:pPr>
            <a:r>
              <a:rPr lang="en-US"/>
              <a:t>Underlying resources: hardware (CPU, memory, network, disk)</a:t>
            </a:r>
            <a:endParaRPr/>
          </a:p>
          <a:p>
            <a:pPr marL="228600" lvl="0" indent="-228600" algn="l" rtl="0">
              <a:lnSpc>
                <a:spcPct val="90000"/>
              </a:lnSpc>
              <a:spcBef>
                <a:spcPts val="1000"/>
              </a:spcBef>
              <a:spcAft>
                <a:spcPts val="0"/>
              </a:spcAft>
              <a:buClr>
                <a:schemeClr val="dk1"/>
              </a:buClr>
              <a:buSzPts val="2800"/>
              <a:buChar char="•"/>
            </a:pPr>
            <a:r>
              <a:rPr lang="en-US"/>
              <a:t>Isolation: Firefox, terminal, zoom, … don’t worry about each other</a:t>
            </a:r>
            <a:endParaRPr/>
          </a:p>
          <a:p>
            <a:pPr marL="228600" lvl="0" indent="-228600" algn="l" rtl="0">
              <a:lnSpc>
                <a:spcPct val="90000"/>
              </a:lnSpc>
              <a:spcBef>
                <a:spcPts val="1000"/>
              </a:spcBef>
              <a:spcAft>
                <a:spcPts val="0"/>
              </a:spcAft>
              <a:buClr>
                <a:schemeClr val="dk1"/>
              </a:buClr>
              <a:buSzPts val="2800"/>
              <a:buChar char="•"/>
            </a:pPr>
            <a:r>
              <a:rPr lang="en-US"/>
              <a:t>Abstraction: Collection of system calls</a:t>
            </a:r>
            <a:endParaRPr/>
          </a:p>
          <a:p>
            <a:pPr marL="685800" lvl="1" indent="-228600" algn="l" rtl="0">
              <a:lnSpc>
                <a:spcPct val="90000"/>
              </a:lnSpc>
              <a:spcBef>
                <a:spcPts val="500"/>
              </a:spcBef>
              <a:spcAft>
                <a:spcPts val="0"/>
              </a:spcAft>
              <a:buClr>
                <a:schemeClr val="dk1"/>
              </a:buClr>
              <a:buSzPts val="2400"/>
              <a:buChar char="•"/>
            </a:pPr>
            <a:r>
              <a:rPr lang="en-US"/>
              <a:t>Instead of specific protocols for using specific devices</a:t>
            </a:r>
            <a:endParaRPr/>
          </a:p>
          <a:p>
            <a:pPr marL="685800" lvl="1" indent="-228600" algn="l" rtl="0">
              <a:lnSpc>
                <a:spcPct val="90000"/>
              </a:lnSpc>
              <a:spcBef>
                <a:spcPts val="500"/>
              </a:spcBef>
              <a:spcAft>
                <a:spcPts val="0"/>
              </a:spcAft>
              <a:buClr>
                <a:schemeClr val="dk1"/>
              </a:buClr>
              <a:buSzPts val="2400"/>
              <a:buChar char="•"/>
            </a:pPr>
            <a:r>
              <a:rPr lang="en-US"/>
              <a:t>Don’t need to rewrite Firefox to display on new monitors, or save to new disks, or …</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Systems Stack (terminal)</a:t>
            </a:r>
            <a:endParaRPr/>
          </a:p>
        </p:txBody>
      </p:sp>
      <p:sp>
        <p:nvSpPr>
          <p:cNvPr id="119" name="Google Shape;119;p6"/>
          <p:cNvSpPr/>
          <p:nvPr/>
        </p:nvSpPr>
        <p:spPr>
          <a:xfrm>
            <a:off x="1232452" y="4572000"/>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Hardware</a:t>
            </a:r>
            <a:endParaRPr sz="1800" b="0" i="0" u="none" strike="noStrike" cap="none">
              <a:solidFill>
                <a:schemeClr val="dk1"/>
              </a:solidFill>
              <a:latin typeface="Calibri"/>
              <a:ea typeface="Calibri"/>
              <a:cs typeface="Calibri"/>
              <a:sym typeface="Calibri"/>
            </a:endParaRPr>
          </a:p>
        </p:txBody>
      </p:sp>
      <p:sp>
        <p:nvSpPr>
          <p:cNvPr id="120" name="Google Shape;120;p6"/>
          <p:cNvSpPr/>
          <p:nvPr/>
        </p:nvSpPr>
        <p:spPr>
          <a:xfrm>
            <a:off x="1232452" y="3286539"/>
            <a:ext cx="3498574" cy="1285461"/>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OS</a:t>
            </a:r>
            <a:endParaRPr sz="1800" b="0" i="0" u="none" strike="noStrike" cap="none">
              <a:solidFill>
                <a:schemeClr val="dk1"/>
              </a:solidFill>
              <a:latin typeface="Calibri"/>
              <a:ea typeface="Calibri"/>
              <a:cs typeface="Calibri"/>
              <a:sym typeface="Calibri"/>
            </a:endParaRPr>
          </a:p>
        </p:txBody>
      </p:sp>
      <p:sp>
        <p:nvSpPr>
          <p:cNvPr id="121" name="Google Shape;121;p6"/>
          <p:cNvSpPr/>
          <p:nvPr/>
        </p:nvSpPr>
        <p:spPr>
          <a:xfrm>
            <a:off x="1232452" y="2001078"/>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Application</a:t>
            </a:r>
            <a:endParaRPr sz="1800" b="0" i="0" u="none" strike="noStrike" cap="none">
              <a:solidFill>
                <a:schemeClr val="dk1"/>
              </a:solidFill>
              <a:latin typeface="Calibri"/>
              <a:ea typeface="Calibri"/>
              <a:cs typeface="Calibri"/>
              <a:sym typeface="Calibri"/>
            </a:endParaRPr>
          </a:p>
        </p:txBody>
      </p:sp>
      <p:sp>
        <p:nvSpPr>
          <p:cNvPr id="122" name="Google Shape;122;p6"/>
          <p:cNvSpPr/>
          <p:nvPr/>
        </p:nvSpPr>
        <p:spPr>
          <a:xfrm>
            <a:off x="3251375" y="3429000"/>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Filesystem</a:t>
            </a:r>
            <a:endParaRPr sz="800" b="0" i="0" u="none" strike="noStrike" cap="none">
              <a:solidFill>
                <a:schemeClr val="dk1"/>
              </a:solidFill>
              <a:latin typeface="Calibri"/>
              <a:ea typeface="Calibri"/>
              <a:cs typeface="Calibri"/>
              <a:sym typeface="Calibri"/>
            </a:endParaRPr>
          </a:p>
        </p:txBody>
      </p:sp>
      <p:sp>
        <p:nvSpPr>
          <p:cNvPr id="123" name="Google Shape;123;p6"/>
          <p:cNvSpPr/>
          <p:nvPr/>
        </p:nvSpPr>
        <p:spPr>
          <a:xfrm>
            <a:off x="1310850" y="4013875"/>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TTY</a:t>
            </a:r>
            <a:endParaRPr sz="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Systems Stack (Firefox)</a:t>
            </a:r>
            <a:endParaRPr/>
          </a:p>
        </p:txBody>
      </p:sp>
      <p:grpSp>
        <p:nvGrpSpPr>
          <p:cNvPr id="129" name="Google Shape;129;p7"/>
          <p:cNvGrpSpPr/>
          <p:nvPr/>
        </p:nvGrpSpPr>
        <p:grpSpPr>
          <a:xfrm>
            <a:off x="1232452" y="1739961"/>
            <a:ext cx="3498574" cy="4283670"/>
            <a:chOff x="1232452" y="2382692"/>
            <a:chExt cx="3498574" cy="4283670"/>
          </a:xfrm>
        </p:grpSpPr>
        <p:sp>
          <p:nvSpPr>
            <p:cNvPr id="130" name="Google Shape;130;p7"/>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Hardware</a:t>
              </a:r>
              <a:endParaRPr sz="1800" b="0" i="0" u="none" strike="noStrike" cap="none">
                <a:solidFill>
                  <a:schemeClr val="dk1"/>
                </a:solidFill>
                <a:latin typeface="Calibri"/>
                <a:ea typeface="Calibri"/>
                <a:cs typeface="Calibri"/>
                <a:sym typeface="Calibri"/>
              </a:endParaRPr>
            </a:p>
          </p:txBody>
        </p:sp>
        <p:sp>
          <p:nvSpPr>
            <p:cNvPr id="131" name="Google Shape;131;p7"/>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OS			</a:t>
              </a:r>
              <a:endParaRPr sz="1800" b="0" i="0" u="none" strike="noStrike" cap="none">
                <a:solidFill>
                  <a:schemeClr val="dk1"/>
                </a:solidFill>
                <a:latin typeface="Calibri"/>
                <a:ea typeface="Calibri"/>
                <a:cs typeface="Calibri"/>
                <a:sym typeface="Calibri"/>
              </a:endParaRPr>
            </a:p>
          </p:txBody>
        </p:sp>
        <p:sp>
          <p:nvSpPr>
            <p:cNvPr id="132" name="Google Shape;132;p7"/>
            <p:cNvSpPr/>
            <p:nvPr/>
          </p:nvSpPr>
          <p:spPr>
            <a:xfrm>
              <a:off x="1232452" y="2382692"/>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Application</a:t>
              </a:r>
              <a:endParaRPr sz="1800" b="0" i="0" u="none" strike="noStrike" cap="none">
                <a:solidFill>
                  <a:schemeClr val="dk1"/>
                </a:solidFill>
                <a:latin typeface="Calibri"/>
                <a:ea typeface="Calibri"/>
                <a:cs typeface="Calibri"/>
                <a:sym typeface="Calibri"/>
              </a:endParaRPr>
            </a:p>
          </p:txBody>
        </p:sp>
        <p:sp>
          <p:nvSpPr>
            <p:cNvPr id="133" name="Google Shape;133;p7"/>
            <p:cNvSpPr/>
            <p:nvPr/>
          </p:nvSpPr>
          <p:spPr>
            <a:xfrm>
              <a:off x="3220475" y="3992531"/>
              <a:ext cx="1271400" cy="4962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Network</a:t>
              </a:r>
              <a:endParaRPr sz="600" b="0" i="0" u="none" strike="noStrike" cap="none">
                <a:solidFill>
                  <a:schemeClr val="dk1"/>
                </a:solidFill>
                <a:latin typeface="Calibri"/>
                <a:ea typeface="Calibri"/>
                <a:cs typeface="Calibri"/>
                <a:sym typeface="Calibri"/>
              </a:endParaRPr>
            </a:p>
          </p:txBody>
        </p:sp>
      </p:grpSp>
      <p:sp>
        <p:nvSpPr>
          <p:cNvPr id="134" name="Google Shape;134;p7"/>
          <p:cNvSpPr/>
          <p:nvPr/>
        </p:nvSpPr>
        <p:spPr>
          <a:xfrm>
            <a:off x="3289975" y="4193575"/>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Filesystem</a:t>
            </a:r>
            <a:endParaRPr sz="800" b="0" i="0" u="none" strike="noStrike" cap="none">
              <a:solidFill>
                <a:schemeClr val="dk1"/>
              </a:solidFill>
              <a:latin typeface="Calibri"/>
              <a:ea typeface="Calibri"/>
              <a:cs typeface="Calibri"/>
              <a:sym typeface="Calibri"/>
            </a:endParaRPr>
          </a:p>
        </p:txBody>
      </p:sp>
      <p:sp>
        <p:nvSpPr>
          <p:cNvPr id="135" name="Google Shape;135;p7"/>
          <p:cNvSpPr/>
          <p:nvPr/>
        </p:nvSpPr>
        <p:spPr>
          <a:xfrm>
            <a:off x="3506225" y="2594925"/>
            <a:ext cx="1224900" cy="389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Database</a:t>
            </a:r>
            <a:endParaRPr sz="600" b="0" i="0" u="none" strike="noStrike" cap="none">
              <a:solidFill>
                <a:schemeClr val="dk1"/>
              </a:solidFill>
              <a:latin typeface="Calibri"/>
              <a:ea typeface="Calibri"/>
              <a:cs typeface="Calibri"/>
              <a:sym typeface="Calibri"/>
            </a:endParaRPr>
          </a:p>
        </p:txBody>
      </p:sp>
      <p:sp>
        <p:nvSpPr>
          <p:cNvPr id="136" name="Google Shape;136;p7"/>
          <p:cNvSpPr/>
          <p:nvPr/>
        </p:nvSpPr>
        <p:spPr>
          <a:xfrm>
            <a:off x="1326275" y="4193575"/>
            <a:ext cx="1385400" cy="476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Graphics</a:t>
            </a:r>
            <a:endParaRPr sz="800" b="0" i="0" u="none" strike="noStrike" cap="none">
              <a:solidFill>
                <a:schemeClr val="dk1"/>
              </a:solidFill>
              <a:latin typeface="Calibri"/>
              <a:ea typeface="Calibri"/>
              <a:cs typeface="Calibri"/>
              <a:sym typeface="Calibri"/>
            </a:endParaRPr>
          </a:p>
        </p:txBody>
      </p:sp>
      <p:sp>
        <p:nvSpPr>
          <p:cNvPr id="137" name="Google Shape;137;p7"/>
          <p:cNvSpPr/>
          <p:nvPr/>
        </p:nvSpPr>
        <p:spPr>
          <a:xfrm>
            <a:off x="1326275" y="2778225"/>
            <a:ext cx="1531200" cy="7047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Window manager</a:t>
            </a:r>
            <a:endParaRPr sz="800" b="0" i="0" u="none" strike="noStrike" cap="none">
              <a:solidFill>
                <a:schemeClr val="dk1"/>
              </a:solidFill>
              <a:latin typeface="Calibri"/>
              <a:ea typeface="Calibri"/>
              <a:cs typeface="Calibri"/>
              <a:sym typeface="Calibri"/>
            </a:endParaRPr>
          </a:p>
        </p:txBody>
      </p:sp>
      <p:sp>
        <p:nvSpPr>
          <p:cNvPr id="138" name="Google Shape;138;p7"/>
          <p:cNvSpPr/>
          <p:nvPr/>
        </p:nvSpPr>
        <p:spPr>
          <a:xfrm>
            <a:off x="1393725" y="3664063"/>
            <a:ext cx="1531200" cy="4302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Scheduler</a:t>
            </a:r>
            <a:endParaRPr sz="800" b="0" i="0" u="none" strike="noStrike" cap="none">
              <a:solidFill>
                <a:schemeClr val="dk1"/>
              </a:solidFill>
              <a:latin typeface="Calibri"/>
              <a:ea typeface="Calibri"/>
              <a:cs typeface="Calibri"/>
              <a:sym typeface="Calibri"/>
            </a:endParaRPr>
          </a:p>
        </p:txBody>
      </p:sp>
      <p:sp>
        <p:nvSpPr>
          <p:cNvPr id="139" name="Google Shape;139;p7"/>
          <p:cNvSpPr/>
          <p:nvPr/>
        </p:nvSpPr>
        <p:spPr>
          <a:xfrm>
            <a:off x="1326275" y="1816225"/>
            <a:ext cx="2017800" cy="4302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Layout engine</a:t>
            </a:r>
            <a:endParaRPr sz="800" b="0" i="0" u="none" strike="noStrike" cap="none">
              <a:solidFill>
                <a:schemeClr val="dk1"/>
              </a:solidFill>
              <a:latin typeface="Calibri"/>
              <a:ea typeface="Calibri"/>
              <a:cs typeface="Calibri"/>
              <a:sym typeface="Calibri"/>
            </a:endParaRPr>
          </a:p>
        </p:txBody>
      </p:sp>
      <p:sp>
        <p:nvSpPr>
          <p:cNvPr id="140" name="Google Shape;140;p7"/>
          <p:cNvSpPr/>
          <p:nvPr/>
        </p:nvSpPr>
        <p:spPr>
          <a:xfrm>
            <a:off x="3506225" y="1816225"/>
            <a:ext cx="1085400" cy="430200"/>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JS VM</a:t>
            </a:r>
            <a:endParaRPr sz="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Systems Stack (Firefox to Wikipedia)</a:t>
            </a:r>
            <a:endParaRPr/>
          </a:p>
        </p:txBody>
      </p:sp>
      <p:sp>
        <p:nvSpPr>
          <p:cNvPr id="146" name="Google Shape;146;p8"/>
          <p:cNvSpPr/>
          <p:nvPr/>
        </p:nvSpPr>
        <p:spPr>
          <a:xfrm>
            <a:off x="3551582" y="3370949"/>
            <a:ext cx="3008244" cy="2451652"/>
          </a:xfrm>
          <a:prstGeom prst="cloud">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Internet</a:t>
            </a:r>
            <a:endParaRPr sz="3200" b="0" i="0" u="none" strike="noStrike" cap="none">
              <a:solidFill>
                <a:schemeClr val="dk1"/>
              </a:solidFill>
              <a:latin typeface="Calibri"/>
              <a:ea typeface="Calibri"/>
              <a:cs typeface="Calibri"/>
              <a:sym typeface="Calibri"/>
            </a:endParaRPr>
          </a:p>
        </p:txBody>
      </p:sp>
      <p:cxnSp>
        <p:nvCxnSpPr>
          <p:cNvPr id="147" name="Google Shape;147;p8"/>
          <p:cNvCxnSpPr/>
          <p:nvPr/>
        </p:nvCxnSpPr>
        <p:spPr>
          <a:xfrm>
            <a:off x="6119191" y="5235128"/>
            <a:ext cx="1076739" cy="0"/>
          </a:xfrm>
          <a:prstGeom prst="straightConnector1">
            <a:avLst/>
          </a:prstGeom>
          <a:noFill/>
          <a:ln w="57150" cap="flat" cmpd="sng">
            <a:solidFill>
              <a:schemeClr val="dk1"/>
            </a:solidFill>
            <a:prstDash val="solid"/>
            <a:miter lim="800000"/>
            <a:headEnd type="triangle" w="med" len="med"/>
            <a:tailEnd type="triangle" w="med" len="med"/>
          </a:ln>
        </p:spPr>
      </p:cxnSp>
      <p:grpSp>
        <p:nvGrpSpPr>
          <p:cNvPr id="148" name="Google Shape;148;p8"/>
          <p:cNvGrpSpPr/>
          <p:nvPr/>
        </p:nvGrpSpPr>
        <p:grpSpPr>
          <a:xfrm>
            <a:off x="591011" y="3155584"/>
            <a:ext cx="1968532" cy="2410279"/>
            <a:chOff x="591011" y="3155584"/>
            <a:chExt cx="1968532" cy="2410279"/>
          </a:xfrm>
        </p:grpSpPr>
        <p:cxnSp>
          <p:nvCxnSpPr>
            <p:cNvPr id="149" name="Google Shape;149;p8"/>
            <p:cNvCxnSpPr/>
            <p:nvPr/>
          </p:nvCxnSpPr>
          <p:spPr>
            <a:xfrm>
              <a:off x="599367" y="5385972"/>
              <a:ext cx="1444487" cy="0"/>
            </a:xfrm>
            <a:prstGeom prst="straightConnector1">
              <a:avLst/>
            </a:prstGeom>
            <a:noFill/>
            <a:ln w="57150" cap="flat" cmpd="sng">
              <a:solidFill>
                <a:schemeClr val="dk1"/>
              </a:solidFill>
              <a:prstDash val="solid"/>
              <a:miter lim="800000"/>
              <a:headEnd type="triangle" w="med" len="med"/>
              <a:tailEnd type="triangle" w="med" len="med"/>
            </a:ln>
          </p:spPr>
        </p:cxnSp>
        <p:grpSp>
          <p:nvGrpSpPr>
            <p:cNvPr id="150" name="Google Shape;150;p8"/>
            <p:cNvGrpSpPr/>
            <p:nvPr/>
          </p:nvGrpSpPr>
          <p:grpSpPr>
            <a:xfrm>
              <a:off x="591011" y="3155584"/>
              <a:ext cx="1968532" cy="2410279"/>
              <a:chOff x="1232452" y="2382692"/>
              <a:chExt cx="3498574" cy="4283670"/>
            </a:xfrm>
          </p:grpSpPr>
          <p:sp>
            <p:nvSpPr>
              <p:cNvPr id="151" name="Google Shape;151;p8"/>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Hardware</a:t>
                </a:r>
                <a:endParaRPr sz="1400" b="0" i="0" u="none" strike="noStrike" cap="none">
                  <a:solidFill>
                    <a:schemeClr val="dk1"/>
                  </a:solidFill>
                  <a:latin typeface="Calibri"/>
                  <a:ea typeface="Calibri"/>
                  <a:cs typeface="Calibri"/>
                  <a:sym typeface="Calibri"/>
                </a:endParaRPr>
              </a:p>
            </p:txBody>
          </p:sp>
          <p:sp>
            <p:nvSpPr>
              <p:cNvPr id="152" name="Google Shape;152;p8"/>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53" name="Google Shape;153;p8"/>
              <p:cNvSpPr/>
              <p:nvPr/>
            </p:nvSpPr>
            <p:spPr>
              <a:xfrm>
                <a:off x="1232452" y="2382692"/>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Application</a:t>
                </a:r>
                <a:endParaRPr sz="1400" b="0" i="0" u="none" strike="noStrike" cap="none">
                  <a:solidFill>
                    <a:schemeClr val="dk1"/>
                  </a:solidFill>
                  <a:latin typeface="Calibri"/>
                  <a:ea typeface="Calibri"/>
                  <a:cs typeface="Calibri"/>
                  <a:sym typeface="Calibri"/>
                </a:endParaRPr>
              </a:p>
            </p:txBody>
          </p:sp>
          <p:sp>
            <p:nvSpPr>
              <p:cNvPr id="154" name="Google Shape;154;p8"/>
              <p:cNvSpPr/>
              <p:nvPr/>
            </p:nvSpPr>
            <p:spPr>
              <a:xfrm>
                <a:off x="2252712" y="3668153"/>
                <a:ext cx="2478314" cy="865135"/>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Network</a:t>
                </a:r>
                <a:endParaRPr sz="1400" b="0" i="0" u="none" strike="noStrike" cap="none">
                  <a:solidFill>
                    <a:schemeClr val="dk1"/>
                  </a:solidFill>
                  <a:latin typeface="Calibri"/>
                  <a:ea typeface="Calibri"/>
                  <a:cs typeface="Calibri"/>
                  <a:sym typeface="Calibri"/>
                </a:endParaRPr>
              </a:p>
            </p:txBody>
          </p:sp>
        </p:grpSp>
        <p:sp>
          <p:nvSpPr>
            <p:cNvPr id="155" name="Google Shape;155;p8"/>
            <p:cNvSpPr/>
            <p:nvPr/>
          </p:nvSpPr>
          <p:spPr>
            <a:xfrm>
              <a:off x="688609" y="4299712"/>
              <a:ext cx="52931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OS</a:t>
              </a:r>
              <a:endParaRPr sz="1400" b="0" i="0" u="none" strike="noStrike" cap="none">
                <a:solidFill>
                  <a:schemeClr val="dk1"/>
                </a:solidFill>
                <a:latin typeface="Calibri"/>
                <a:ea typeface="Calibri"/>
                <a:cs typeface="Calibri"/>
                <a:sym typeface="Calibri"/>
              </a:endParaRPr>
            </a:p>
          </p:txBody>
        </p:sp>
      </p:grpSp>
      <p:cxnSp>
        <p:nvCxnSpPr>
          <p:cNvPr id="156" name="Google Shape;156;p8"/>
          <p:cNvCxnSpPr/>
          <p:nvPr/>
        </p:nvCxnSpPr>
        <p:spPr>
          <a:xfrm>
            <a:off x="2559543" y="5173166"/>
            <a:ext cx="1076739" cy="0"/>
          </a:xfrm>
          <a:prstGeom prst="straightConnector1">
            <a:avLst/>
          </a:prstGeom>
          <a:noFill/>
          <a:ln w="57150" cap="flat" cmpd="sng">
            <a:solidFill>
              <a:schemeClr val="dk1"/>
            </a:solidFill>
            <a:prstDash val="solid"/>
            <a:miter lim="800000"/>
            <a:headEnd type="triangle" w="med" len="med"/>
            <a:tailEnd type="triangle" w="med" len="med"/>
          </a:ln>
        </p:spPr>
      </p:cxnSp>
      <p:grpSp>
        <p:nvGrpSpPr>
          <p:cNvPr id="157" name="Google Shape;157;p8"/>
          <p:cNvGrpSpPr/>
          <p:nvPr/>
        </p:nvGrpSpPr>
        <p:grpSpPr>
          <a:xfrm>
            <a:off x="7184193" y="2484158"/>
            <a:ext cx="4358451" cy="3081705"/>
            <a:chOff x="7184193" y="2250623"/>
            <a:chExt cx="4358451" cy="3081705"/>
          </a:xfrm>
        </p:grpSpPr>
        <p:sp>
          <p:nvSpPr>
            <p:cNvPr id="158" name="Google Shape;158;p8"/>
            <p:cNvSpPr/>
            <p:nvPr/>
          </p:nvSpPr>
          <p:spPr>
            <a:xfrm>
              <a:off x="7195930" y="2250623"/>
              <a:ext cx="4346714" cy="632992"/>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Application</a:t>
              </a:r>
              <a:endParaRPr sz="1400" b="0" i="0" u="none" strike="noStrike" cap="none">
                <a:solidFill>
                  <a:schemeClr val="dk1"/>
                </a:solidFill>
                <a:latin typeface="Calibri"/>
                <a:ea typeface="Calibri"/>
                <a:cs typeface="Calibri"/>
                <a:sym typeface="Calibri"/>
              </a:endParaRPr>
            </a:p>
          </p:txBody>
        </p:sp>
        <p:sp>
          <p:nvSpPr>
            <p:cNvPr id="159" name="Google Shape;159;p8"/>
            <p:cNvSpPr/>
            <p:nvPr/>
          </p:nvSpPr>
          <p:spPr>
            <a:xfrm>
              <a:off x="7195931" y="2875722"/>
              <a:ext cx="4346713" cy="763671"/>
            </a:xfrm>
            <a:prstGeom prst="rect">
              <a:avLst/>
            </a:prstGeom>
            <a:solidFill>
              <a:schemeClr val="accen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Distributed Systems</a:t>
              </a:r>
              <a:endParaRPr sz="1400" b="0" i="0" u="none" strike="noStrike" cap="none">
                <a:solidFill>
                  <a:schemeClr val="dk1"/>
                </a:solidFill>
                <a:latin typeface="Calibri"/>
                <a:ea typeface="Calibri"/>
                <a:cs typeface="Calibri"/>
                <a:sym typeface="Calibri"/>
              </a:endParaRPr>
            </a:p>
          </p:txBody>
        </p:sp>
        <p:grpSp>
          <p:nvGrpSpPr>
            <p:cNvPr id="160" name="Google Shape;160;p8"/>
            <p:cNvGrpSpPr/>
            <p:nvPr/>
          </p:nvGrpSpPr>
          <p:grpSpPr>
            <a:xfrm>
              <a:off x="7184193" y="3639393"/>
              <a:ext cx="1968532" cy="1692935"/>
              <a:chOff x="1232452" y="3657593"/>
              <a:chExt cx="3498574" cy="3008769"/>
            </a:xfrm>
          </p:grpSpPr>
          <p:sp>
            <p:nvSpPr>
              <p:cNvPr id="161" name="Google Shape;161;p8"/>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Hardware</a:t>
                </a:r>
                <a:endParaRPr sz="1400" b="0" i="0" u="none" strike="noStrike" cap="none">
                  <a:solidFill>
                    <a:schemeClr val="dk1"/>
                  </a:solidFill>
                  <a:latin typeface="Calibri"/>
                  <a:ea typeface="Calibri"/>
                  <a:cs typeface="Calibri"/>
                  <a:sym typeface="Calibri"/>
                </a:endParaRPr>
              </a:p>
            </p:txBody>
          </p:sp>
          <p:sp>
            <p:nvSpPr>
              <p:cNvPr id="162" name="Google Shape;162;p8"/>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63" name="Google Shape;163;p8"/>
              <p:cNvSpPr/>
              <p:nvPr/>
            </p:nvSpPr>
            <p:spPr>
              <a:xfrm>
                <a:off x="2252712" y="3668153"/>
                <a:ext cx="2478314" cy="865135"/>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Network</a:t>
                </a:r>
                <a:endParaRPr sz="1400" b="0" i="0" u="none" strike="noStrike" cap="none">
                  <a:solidFill>
                    <a:schemeClr val="dk1"/>
                  </a:solidFill>
                  <a:latin typeface="Calibri"/>
                  <a:ea typeface="Calibri"/>
                  <a:cs typeface="Calibri"/>
                  <a:sym typeface="Calibri"/>
                </a:endParaRPr>
              </a:p>
            </p:txBody>
          </p:sp>
        </p:grpSp>
        <p:grpSp>
          <p:nvGrpSpPr>
            <p:cNvPr id="164" name="Google Shape;164;p8"/>
            <p:cNvGrpSpPr/>
            <p:nvPr/>
          </p:nvGrpSpPr>
          <p:grpSpPr>
            <a:xfrm>
              <a:off x="9574112" y="3639393"/>
              <a:ext cx="1968532" cy="1692935"/>
              <a:chOff x="1232452" y="3657593"/>
              <a:chExt cx="3498574" cy="3008769"/>
            </a:xfrm>
          </p:grpSpPr>
          <p:sp>
            <p:nvSpPr>
              <p:cNvPr id="165" name="Google Shape;165;p8"/>
              <p:cNvSpPr/>
              <p:nvPr/>
            </p:nvSpPr>
            <p:spPr>
              <a:xfrm>
                <a:off x="1232452" y="5380901"/>
                <a:ext cx="3498574" cy="1285461"/>
              </a:xfrm>
              <a:prstGeom prst="rect">
                <a:avLst/>
              </a:prstGeom>
              <a:solidFill>
                <a:schemeClr val="lt1"/>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Hardware</a:t>
                </a:r>
                <a:endParaRPr sz="1400" b="0" i="0" u="none" strike="noStrike" cap="none">
                  <a:solidFill>
                    <a:schemeClr val="dk1"/>
                  </a:solidFill>
                  <a:latin typeface="Calibri"/>
                  <a:ea typeface="Calibri"/>
                  <a:cs typeface="Calibri"/>
                  <a:sym typeface="Calibri"/>
                </a:endParaRPr>
              </a:p>
            </p:txBody>
          </p:sp>
          <p:sp>
            <p:nvSpPr>
              <p:cNvPr id="166" name="Google Shape;166;p8"/>
              <p:cNvSpPr/>
              <p:nvPr/>
            </p:nvSpPr>
            <p:spPr>
              <a:xfrm>
                <a:off x="1232452" y="3657593"/>
                <a:ext cx="3498574" cy="1728590"/>
              </a:xfrm>
              <a:prstGeom prst="rect">
                <a:avLst/>
              </a:prstGeom>
              <a:solidFill>
                <a:schemeClr val="accent2"/>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67" name="Google Shape;167;p8"/>
              <p:cNvSpPr/>
              <p:nvPr/>
            </p:nvSpPr>
            <p:spPr>
              <a:xfrm>
                <a:off x="2252712" y="3668153"/>
                <a:ext cx="2478314" cy="865135"/>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Network</a:t>
                </a:r>
                <a:endParaRPr sz="1400" b="0" i="0" u="none" strike="noStrike" cap="none">
                  <a:solidFill>
                    <a:schemeClr val="dk1"/>
                  </a:solidFill>
                  <a:latin typeface="Calibri"/>
                  <a:ea typeface="Calibri"/>
                  <a:cs typeface="Calibri"/>
                  <a:sym typeface="Calibri"/>
                </a:endParaRPr>
              </a:p>
            </p:txBody>
          </p:sp>
        </p:grpSp>
        <p:sp>
          <p:nvSpPr>
            <p:cNvPr id="168" name="Google Shape;168;p8"/>
            <p:cNvSpPr/>
            <p:nvPr/>
          </p:nvSpPr>
          <p:spPr>
            <a:xfrm>
              <a:off x="7243708" y="4100960"/>
              <a:ext cx="52931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OS</a:t>
              </a:r>
              <a:endParaRPr sz="1400" b="0" i="0" u="none" strike="noStrike" cap="none">
                <a:solidFill>
                  <a:schemeClr val="dk1"/>
                </a:solidFill>
                <a:latin typeface="Calibri"/>
                <a:ea typeface="Calibri"/>
                <a:cs typeface="Calibri"/>
                <a:sym typeface="Calibri"/>
              </a:endParaRPr>
            </a:p>
          </p:txBody>
        </p:sp>
        <p:sp>
          <p:nvSpPr>
            <p:cNvPr id="169" name="Google Shape;169;p8"/>
            <p:cNvSpPr/>
            <p:nvPr/>
          </p:nvSpPr>
          <p:spPr>
            <a:xfrm>
              <a:off x="9596490" y="4100960"/>
              <a:ext cx="52931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OS</a:t>
              </a:r>
              <a:endParaRPr sz="1400" b="0" i="0" u="none" strike="noStrike" cap="none">
                <a:solidFill>
                  <a:schemeClr val="dk1"/>
                </a:solidFill>
                <a:latin typeface="Calibri"/>
                <a:ea typeface="Calibri"/>
                <a:cs typeface="Calibri"/>
                <a:sym typeface="Calibri"/>
              </a:endParaRPr>
            </a:p>
          </p:txBody>
        </p:sp>
      </p:grpSp>
      <p:sp>
        <p:nvSpPr>
          <p:cNvPr id="5" name="Google Shape;163;p8">
            <a:extLst>
              <a:ext uri="{FF2B5EF4-FFF2-40B4-BE49-F238E27FC236}">
                <a16:creationId xmlns:a16="http://schemas.microsoft.com/office/drawing/2014/main" id="{3E48DC65-39D5-329D-5EF5-A4B4CEBD12AD}"/>
              </a:ext>
            </a:extLst>
          </p:cNvPr>
          <p:cNvSpPr/>
          <p:nvPr/>
        </p:nvSpPr>
        <p:spPr>
          <a:xfrm>
            <a:off x="7761248" y="4359976"/>
            <a:ext cx="1394465" cy="486783"/>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400" dirty="0">
                <a:solidFill>
                  <a:schemeClr val="dk1"/>
                </a:solidFill>
                <a:latin typeface="Calibri"/>
                <a:ea typeface="Calibri"/>
                <a:cs typeface="Calibri"/>
                <a:sym typeface="Calibri"/>
              </a:rPr>
              <a:t>FS</a:t>
            </a:r>
            <a:endParaRPr lang="en-US" sz="2400" b="0" i="0" u="none" strike="noStrike" cap="none" dirty="0">
              <a:solidFill>
                <a:schemeClr val="dk1"/>
              </a:solidFill>
              <a:latin typeface="Calibri"/>
              <a:ea typeface="Calibri"/>
              <a:cs typeface="Calibri"/>
            </a:endParaRPr>
          </a:p>
        </p:txBody>
      </p:sp>
      <p:sp>
        <p:nvSpPr>
          <p:cNvPr id="6" name="Google Shape;163;p8">
            <a:extLst>
              <a:ext uri="{FF2B5EF4-FFF2-40B4-BE49-F238E27FC236}">
                <a16:creationId xmlns:a16="http://schemas.microsoft.com/office/drawing/2014/main" id="{34C10569-AAC4-0572-4700-F6A40591AB8D}"/>
              </a:ext>
            </a:extLst>
          </p:cNvPr>
          <p:cNvSpPr/>
          <p:nvPr/>
        </p:nvSpPr>
        <p:spPr>
          <a:xfrm>
            <a:off x="10144365" y="4359976"/>
            <a:ext cx="1394465" cy="486783"/>
          </a:xfrm>
          <a:prstGeom prst="rect">
            <a:avLst/>
          </a:prstGeom>
          <a:solidFill>
            <a:schemeClr val="accent6"/>
          </a:solidFill>
          <a:ln w="571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400" dirty="0">
                <a:solidFill>
                  <a:schemeClr val="dk1"/>
                </a:solidFill>
                <a:latin typeface="Calibri"/>
                <a:ea typeface="Calibri"/>
                <a:cs typeface="Calibri"/>
                <a:sym typeface="Calibri"/>
              </a:rPr>
              <a:t>FS</a:t>
            </a:r>
            <a:endParaRPr lang="en-US" sz="2400" b="0" i="0" u="none" strike="noStrike" cap="none" dirty="0">
              <a:solidFill>
                <a:schemeClr val="dk1"/>
              </a:solidFill>
              <a:latin typeface="Calibri"/>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 Many Systems…</a:t>
            </a:r>
            <a:endParaRPr/>
          </a:p>
        </p:txBody>
      </p:sp>
      <p:pic>
        <p:nvPicPr>
          <p:cNvPr id="175" name="Google Shape;175;p9"/>
          <p:cNvPicPr preferRelativeResize="0"/>
          <p:nvPr/>
        </p:nvPicPr>
        <p:blipFill rotWithShape="1">
          <a:blip r:embed="rId3">
            <a:alphaModFix/>
          </a:blip>
          <a:srcRect/>
          <a:stretch/>
        </p:blipFill>
        <p:spPr>
          <a:xfrm>
            <a:off x="692426" y="1441415"/>
            <a:ext cx="8955157" cy="4896712"/>
          </a:xfrm>
          <a:prstGeom prst="rect">
            <a:avLst/>
          </a:prstGeom>
          <a:noFill/>
          <a:ln>
            <a:noFill/>
          </a:ln>
        </p:spPr>
      </p:pic>
      <p:sp>
        <p:nvSpPr>
          <p:cNvPr id="176" name="Google Shape;176;p9"/>
          <p:cNvSpPr/>
          <p:nvPr/>
        </p:nvSpPr>
        <p:spPr>
          <a:xfrm>
            <a:off x="555845" y="6488668"/>
            <a:ext cx="630377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[Slide from Kaushik Veeraraghavan Talk’s on Kraken at OSDI 2016]</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21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Example Systems</vt:lpstr>
      <vt:lpstr>What is a System?</vt:lpstr>
      <vt:lpstr>Example System: OS Kernel</vt:lpstr>
      <vt:lpstr>Systems Stack (terminal)</vt:lpstr>
      <vt:lpstr>Systems Stack (Firefox)</vt:lpstr>
      <vt:lpstr>Systems Stack (Firefox to Wikipedia)</vt:lpstr>
      <vt:lpstr>So Many Systems…</vt:lpstr>
      <vt:lpstr>Systems Are Everywhere!</vt:lpstr>
      <vt:lpstr>Why do we build systems?</vt:lpstr>
      <vt:lpstr>Build you a Netflix for Great Good</vt:lpstr>
      <vt:lpstr>Build you a [mini-]Netflix for Great Good</vt:lpstr>
      <vt:lpstr>Build you a [mini-]Netflix for Great Good</vt:lpstr>
      <vt:lpstr>Build you a [mini-]Netflix for Great Good</vt:lpstr>
      <vt:lpstr>Build you a [large-]Netflix for Great Good</vt:lpstr>
      <vt:lpstr>Why Are Systems Challenging? Part-1a</vt:lpstr>
      <vt:lpstr>Why Are Systems Challenging? Part-1b</vt:lpstr>
      <vt:lpstr>Why Are Systems Challenging? Part-2a</vt:lpstr>
      <vt:lpstr>Why Are Systems Challenging? Part-2b</vt:lpstr>
      <vt:lpstr>Why Are Systems Challenging? Part-2c</vt:lpstr>
      <vt:lpstr>General vs Portable Interfaces</vt:lpstr>
      <vt:lpstr>Systems We Will Cover In This Class</vt:lpstr>
      <vt:lpstr>Summary</vt:lpstr>
      <vt:lpstr>Why Do I Love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Andrew Lloyd</dc:creator>
  <cp:revision>204</cp:revision>
  <dcterms:created xsi:type="dcterms:W3CDTF">2020-08-26T13:47:20Z</dcterms:created>
  <dcterms:modified xsi:type="dcterms:W3CDTF">2023-09-05T14:03:29Z</dcterms:modified>
</cp:coreProperties>
</file>