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256" r:id="rId2"/>
    <p:sldId id="259" r:id="rId3"/>
    <p:sldId id="286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285" r:id="rId36"/>
    <p:sldId id="263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62" r:id="rId50"/>
    <p:sldId id="277" r:id="rId51"/>
    <p:sldId id="278" r:id="rId52"/>
    <p:sldId id="279" r:id="rId53"/>
    <p:sldId id="280" r:id="rId54"/>
    <p:sldId id="281" r:id="rId55"/>
    <p:sldId id="282" r:id="rId56"/>
    <p:sldId id="283" r:id="rId57"/>
    <p:sldId id="284" r:id="rId58"/>
    <p:sldId id="264" r:id="rId59"/>
    <p:sldId id="288" r:id="rId60"/>
    <p:sldId id="289" r:id="rId61"/>
    <p:sldId id="290" r:id="rId62"/>
    <p:sldId id="325" r:id="rId63"/>
    <p:sldId id="326" r:id="rId64"/>
    <p:sldId id="327" r:id="rId65"/>
    <p:sldId id="328" r:id="rId66"/>
    <p:sldId id="329" r:id="rId67"/>
    <p:sldId id="330" r:id="rId68"/>
    <p:sldId id="293" r:id="rId69"/>
    <p:sldId id="291" r:id="rId70"/>
    <p:sldId id="292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4F277-F630-AC4F-8FBE-6391029EA132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B9CEC-7656-B54A-B442-C82B11DD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6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B9CEC-7656-B54A-B442-C82B11DDE6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B9CEC-7656-B54A-B442-C82B11DDE61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B9CEC-7656-B54A-B442-C82B11DDE61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B9CEC-7656-B54A-B442-C82B11DDE61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B9CEC-7656-B54A-B442-C82B11DDE61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B9CEC-7656-B54A-B442-C82B11DDE61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B9CEC-7656-B54A-B442-C82B11DDE61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B9CEC-7656-B54A-B442-C82B11DDE61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B9CEC-7656-B54A-B442-C82B11DDE61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B9CEC-7656-B54A-B442-C82B11DDE61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B9CEC-7656-B54A-B442-C82B11DDE61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B9CEC-7656-B54A-B442-C82B11DDE6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B9CEC-7656-B54A-B442-C82B11DDE61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B9CEC-7656-B54A-B442-C82B11DDE61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B9CEC-7656-B54A-B442-C82B11DDE61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B9CEC-7656-B54A-B442-C82B11DDE61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B9CEC-7656-B54A-B442-C82B11DDE61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B9CEC-7656-B54A-B442-C82B11DDE6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B9CEC-7656-B54A-B442-C82B11DDE6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B9CEC-7656-B54A-B442-C82B11DDE61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B9CEC-7656-B54A-B442-C82B11DDE61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B9CEC-7656-B54A-B442-C82B11DDE61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B9CEC-7656-B54A-B442-C82B11DDE61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B9CEC-7656-B54A-B442-C82B11DDE61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00D2-5A72-1346-B16D-C7B25BA988F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9CDC-06B9-F64A-B738-A8508354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00D2-5A72-1346-B16D-C7B25BA988F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9CDC-06B9-F64A-B738-A8508354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5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00D2-5A72-1346-B16D-C7B25BA988F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9CDC-06B9-F64A-B738-A8508354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2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00D2-5A72-1346-B16D-C7B25BA988F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9CDC-06B9-F64A-B738-A8508354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2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00D2-5A72-1346-B16D-C7B25BA988F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9CDC-06B9-F64A-B738-A8508354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00D2-5A72-1346-B16D-C7B25BA988F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9CDC-06B9-F64A-B738-A8508354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3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00D2-5A72-1346-B16D-C7B25BA988F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9CDC-06B9-F64A-B738-A8508354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8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00D2-5A72-1346-B16D-C7B25BA988F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9CDC-06B9-F64A-B738-A8508354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9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00D2-5A72-1346-B16D-C7B25BA988F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9CDC-06B9-F64A-B738-A8508354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8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00D2-5A72-1346-B16D-C7B25BA988F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9CDC-06B9-F64A-B738-A8508354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1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00D2-5A72-1346-B16D-C7B25BA988F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9CDC-06B9-F64A-B738-A8508354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9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00D2-5A72-1346-B16D-C7B25BA988F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9CDC-06B9-F64A-B738-A8508354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3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gdelozie@kent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Database Design</a:t>
            </a:r>
            <a:br>
              <a:rPr lang="en-US" dirty="0" smtClean="0"/>
            </a:br>
            <a:r>
              <a:rPr lang="en-US" dirty="0" smtClean="0"/>
              <a:t>SQL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Gregory S. </a:t>
            </a:r>
            <a:r>
              <a:rPr lang="en-US" dirty="0" err="1" smtClean="0"/>
              <a:t>DeLozier</a:t>
            </a:r>
            <a:r>
              <a:rPr lang="en-US" dirty="0" smtClean="0"/>
              <a:t>, Ph.D.</a:t>
            </a:r>
          </a:p>
          <a:p>
            <a:r>
              <a:rPr lang="en-US" dirty="0" smtClean="0">
                <a:hlinkClick r:id="rId2"/>
              </a:rPr>
              <a:t>gdelozie@kent.edu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613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Select Example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4581360"/>
            <a:ext cx="4896360" cy="1544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This is a relation</a:t>
            </a:r>
            <a:endParaRPr/>
          </a:p>
        </p:txBody>
      </p:sp>
      <p:graphicFrame>
        <p:nvGraphicFramePr>
          <p:cNvPr id="113" name="Table 3"/>
          <p:cNvGraphicFramePr/>
          <p:nvPr/>
        </p:nvGraphicFramePr>
        <p:xfrm>
          <a:off x="575280" y="1722960"/>
          <a:ext cx="4906440" cy="2326680"/>
        </p:xfrm>
        <a:graphic>
          <a:graphicData uri="http://schemas.openxmlformats.org/drawingml/2006/table">
            <a:tbl>
              <a:tblPr/>
              <a:tblGrid>
                <a:gridCol w="1226520"/>
                <a:gridCol w="1226520"/>
                <a:gridCol w="1226520"/>
                <a:gridCol w="122688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Age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Suzy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Sandy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Whiskers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46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Heidi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Table 4"/>
          <p:cNvGraphicFramePr/>
          <p:nvPr/>
        </p:nvGraphicFramePr>
        <p:xfrm>
          <a:off x="6233400" y="2009520"/>
          <a:ext cx="2453040" cy="1861200"/>
        </p:xfrm>
        <a:graphic>
          <a:graphicData uri="http://schemas.openxmlformats.org/drawingml/2006/table">
            <a:tbl>
              <a:tblPr/>
              <a:tblGrid>
                <a:gridCol w="1226520"/>
                <a:gridCol w="122652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  <a:endParaRPr/>
                    </a:p>
                  </a:txBody>
                  <a:tcPr/>
                </a:tc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Hamster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5" name="CustomShape 5"/>
          <p:cNvSpPr/>
          <p:nvPr/>
        </p:nvSpPr>
        <p:spPr>
          <a:xfrm>
            <a:off x="3665520" y="2925720"/>
            <a:ext cx="2567160" cy="240840"/>
          </a:xfrm>
          <a:prstGeom prst="straightConnector1">
            <a:avLst/>
          </a:prstGeom>
          <a:noFill/>
          <a:ln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0606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Select Example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4581360"/>
            <a:ext cx="5587560" cy="1544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This is a many-to-one relation</a:t>
            </a:r>
            <a:endParaRPr/>
          </a:p>
        </p:txBody>
      </p:sp>
      <p:graphicFrame>
        <p:nvGraphicFramePr>
          <p:cNvPr id="118" name="Table 3"/>
          <p:cNvGraphicFramePr/>
          <p:nvPr/>
        </p:nvGraphicFramePr>
        <p:xfrm>
          <a:off x="575280" y="1722960"/>
          <a:ext cx="4906440" cy="2326680"/>
        </p:xfrm>
        <a:graphic>
          <a:graphicData uri="http://schemas.openxmlformats.org/drawingml/2006/table">
            <a:tbl>
              <a:tblPr/>
              <a:tblGrid>
                <a:gridCol w="1226520"/>
                <a:gridCol w="1226520"/>
                <a:gridCol w="1226520"/>
                <a:gridCol w="122688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Age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Suzy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Sandy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Whiskers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46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Heidi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9" name="Table 4"/>
          <p:cNvGraphicFramePr/>
          <p:nvPr/>
        </p:nvGraphicFramePr>
        <p:xfrm>
          <a:off x="6233400" y="2009520"/>
          <a:ext cx="2453040" cy="1861200"/>
        </p:xfrm>
        <a:graphic>
          <a:graphicData uri="http://schemas.openxmlformats.org/drawingml/2006/table">
            <a:tbl>
              <a:tblPr/>
              <a:tblGrid>
                <a:gridCol w="1226520"/>
                <a:gridCol w="122652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  <a:endParaRPr/>
                    </a:p>
                  </a:txBody>
                  <a:tcPr/>
                </a:tc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Hamster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0" name="CustomShape 5"/>
          <p:cNvSpPr/>
          <p:nvPr/>
        </p:nvSpPr>
        <p:spPr>
          <a:xfrm flipV="1">
            <a:off x="3665520" y="2700720"/>
            <a:ext cx="2567160" cy="1180800"/>
          </a:xfrm>
          <a:prstGeom prst="straightConnector1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1" name="CustomShape 6"/>
          <p:cNvSpPr/>
          <p:nvPr/>
        </p:nvSpPr>
        <p:spPr>
          <a:xfrm>
            <a:off x="3665520" y="2395080"/>
            <a:ext cx="2567160" cy="304920"/>
          </a:xfrm>
          <a:prstGeom prst="straightConnector1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1397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Select Example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4581360"/>
            <a:ext cx="5587560" cy="1544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select name,kind</a:t>
            </a:r>
            <a:endParaRPr/>
          </a:p>
        </p:txBody>
      </p:sp>
      <p:graphicFrame>
        <p:nvGraphicFramePr>
          <p:cNvPr id="124" name="Table 3"/>
          <p:cNvGraphicFramePr/>
          <p:nvPr/>
        </p:nvGraphicFramePr>
        <p:xfrm>
          <a:off x="575280" y="1722960"/>
          <a:ext cx="4906440" cy="2326680"/>
        </p:xfrm>
        <a:graphic>
          <a:graphicData uri="http://schemas.openxmlformats.org/drawingml/2006/table">
            <a:tbl>
              <a:tblPr/>
              <a:tblGrid>
                <a:gridCol w="1226520"/>
                <a:gridCol w="1226520"/>
                <a:gridCol w="1226520"/>
                <a:gridCol w="122688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Age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Suzy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Sandy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Whiskers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46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Heidi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5" name="Table 4"/>
          <p:cNvGraphicFramePr/>
          <p:nvPr/>
        </p:nvGraphicFramePr>
        <p:xfrm>
          <a:off x="6233400" y="2009520"/>
          <a:ext cx="2453040" cy="1861200"/>
        </p:xfrm>
        <a:graphic>
          <a:graphicData uri="http://schemas.openxmlformats.org/drawingml/2006/table">
            <a:tbl>
              <a:tblPr/>
              <a:tblGrid>
                <a:gridCol w="1226520"/>
                <a:gridCol w="122652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  <a:endParaRPr/>
                    </a:p>
                  </a:txBody>
                  <a:tcPr/>
                </a:tc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Hamster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CustomShape 5"/>
          <p:cNvSpPr/>
          <p:nvPr/>
        </p:nvSpPr>
        <p:spPr>
          <a:xfrm flipV="1">
            <a:off x="3665520" y="2700720"/>
            <a:ext cx="2567160" cy="1180800"/>
          </a:xfrm>
          <a:prstGeom prst="straightConnector1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" name="CustomShape 6"/>
          <p:cNvSpPr/>
          <p:nvPr/>
        </p:nvSpPr>
        <p:spPr>
          <a:xfrm>
            <a:off x="3665520" y="2395080"/>
            <a:ext cx="2567160" cy="304920"/>
          </a:xfrm>
          <a:prstGeom prst="straightConnector1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84759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Select Example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4581360"/>
            <a:ext cx="8229240" cy="2041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select name,kind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	from animals, kinds</a:t>
            </a:r>
            <a:endParaRPr/>
          </a:p>
        </p:txBody>
      </p:sp>
      <p:graphicFrame>
        <p:nvGraphicFramePr>
          <p:cNvPr id="130" name="Table 3"/>
          <p:cNvGraphicFramePr/>
          <p:nvPr/>
        </p:nvGraphicFramePr>
        <p:xfrm>
          <a:off x="575280" y="1722960"/>
          <a:ext cx="4906440" cy="2326680"/>
        </p:xfrm>
        <a:graphic>
          <a:graphicData uri="http://schemas.openxmlformats.org/drawingml/2006/table">
            <a:tbl>
              <a:tblPr/>
              <a:tblGrid>
                <a:gridCol w="1226520"/>
                <a:gridCol w="1226520"/>
                <a:gridCol w="1226520"/>
                <a:gridCol w="122688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Age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Suzy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Sandy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Whiskers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46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Heidi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1" name="Table 4"/>
          <p:cNvGraphicFramePr/>
          <p:nvPr/>
        </p:nvGraphicFramePr>
        <p:xfrm>
          <a:off x="6233400" y="2009520"/>
          <a:ext cx="2453040" cy="1861200"/>
        </p:xfrm>
        <a:graphic>
          <a:graphicData uri="http://schemas.openxmlformats.org/drawingml/2006/table">
            <a:tbl>
              <a:tblPr/>
              <a:tblGrid>
                <a:gridCol w="1226520"/>
                <a:gridCol w="122652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  <a:endParaRPr/>
                    </a:p>
                  </a:txBody>
                  <a:tcPr/>
                </a:tc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Hamster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2" name="CustomShape 5"/>
          <p:cNvSpPr/>
          <p:nvPr/>
        </p:nvSpPr>
        <p:spPr>
          <a:xfrm flipV="1">
            <a:off x="3665520" y="2700720"/>
            <a:ext cx="2567160" cy="1180800"/>
          </a:xfrm>
          <a:prstGeom prst="straightConnector1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3" name="CustomShape 6"/>
          <p:cNvSpPr/>
          <p:nvPr/>
        </p:nvSpPr>
        <p:spPr>
          <a:xfrm>
            <a:off x="3665520" y="2395080"/>
            <a:ext cx="2567160" cy="304920"/>
          </a:xfrm>
          <a:prstGeom prst="straightConnector1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3480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Select Example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4581360"/>
            <a:ext cx="8229240" cy="2041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select name,kind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	from animals, kinds</a:t>
            </a:r>
            <a:endParaRPr/>
          </a:p>
        </p:txBody>
      </p:sp>
      <p:graphicFrame>
        <p:nvGraphicFramePr>
          <p:cNvPr id="136" name="Table 3"/>
          <p:cNvGraphicFramePr/>
          <p:nvPr/>
        </p:nvGraphicFramePr>
        <p:xfrm>
          <a:off x="575280" y="1722960"/>
          <a:ext cx="4906440" cy="2326680"/>
        </p:xfrm>
        <a:graphic>
          <a:graphicData uri="http://schemas.openxmlformats.org/drawingml/2006/table">
            <a:tbl>
              <a:tblPr/>
              <a:tblGrid>
                <a:gridCol w="1226520"/>
                <a:gridCol w="1226520"/>
                <a:gridCol w="1226520"/>
                <a:gridCol w="122688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Age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Suzy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Sandy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Whiskers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46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Heidi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7" name="Table 4"/>
          <p:cNvGraphicFramePr/>
          <p:nvPr/>
        </p:nvGraphicFramePr>
        <p:xfrm>
          <a:off x="6233400" y="2009520"/>
          <a:ext cx="2453040" cy="1861200"/>
        </p:xfrm>
        <a:graphic>
          <a:graphicData uri="http://schemas.openxmlformats.org/drawingml/2006/table">
            <a:tbl>
              <a:tblPr/>
              <a:tblGrid>
                <a:gridCol w="1226520"/>
                <a:gridCol w="122652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  <a:endParaRPr/>
                    </a:p>
                  </a:txBody>
                  <a:tcPr/>
                </a:tc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Hamster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8" name="CustomShape 5"/>
          <p:cNvSpPr/>
          <p:nvPr/>
        </p:nvSpPr>
        <p:spPr>
          <a:xfrm flipV="1">
            <a:off x="3665520" y="2700720"/>
            <a:ext cx="2567160" cy="1180800"/>
          </a:xfrm>
          <a:prstGeom prst="straightConnector1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9" name="CustomShape 6"/>
          <p:cNvSpPr/>
          <p:nvPr/>
        </p:nvSpPr>
        <p:spPr>
          <a:xfrm>
            <a:off x="3665520" y="2395080"/>
            <a:ext cx="2567160" cy="304920"/>
          </a:xfrm>
          <a:prstGeom prst="straightConnector1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5673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Select Example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4581360"/>
            <a:ext cx="8229240" cy="2041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select name,kind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	from animals, kinds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	where animals.kindid = species.id</a:t>
            </a:r>
            <a:endParaRPr/>
          </a:p>
        </p:txBody>
      </p:sp>
      <p:graphicFrame>
        <p:nvGraphicFramePr>
          <p:cNvPr id="142" name="Table 3"/>
          <p:cNvGraphicFramePr/>
          <p:nvPr/>
        </p:nvGraphicFramePr>
        <p:xfrm>
          <a:off x="575280" y="1722960"/>
          <a:ext cx="4906440" cy="2326680"/>
        </p:xfrm>
        <a:graphic>
          <a:graphicData uri="http://schemas.openxmlformats.org/drawingml/2006/table">
            <a:tbl>
              <a:tblPr/>
              <a:tblGrid>
                <a:gridCol w="1226520"/>
                <a:gridCol w="1226520"/>
                <a:gridCol w="1226520"/>
                <a:gridCol w="122688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Age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Suzy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Sandy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Whiskers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46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Heidi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3" name="Table 4"/>
          <p:cNvGraphicFramePr/>
          <p:nvPr/>
        </p:nvGraphicFramePr>
        <p:xfrm>
          <a:off x="6233400" y="2009520"/>
          <a:ext cx="2453040" cy="1861200"/>
        </p:xfrm>
        <a:graphic>
          <a:graphicData uri="http://schemas.openxmlformats.org/drawingml/2006/table">
            <a:tbl>
              <a:tblPr/>
              <a:tblGrid>
                <a:gridCol w="1226520"/>
                <a:gridCol w="122652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  <a:endParaRPr/>
                    </a:p>
                  </a:txBody>
                  <a:tcPr/>
                </a:tc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Hamster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4" name="CustomShape 5"/>
          <p:cNvSpPr/>
          <p:nvPr/>
        </p:nvSpPr>
        <p:spPr>
          <a:xfrm flipV="1">
            <a:off x="3665520" y="2700720"/>
            <a:ext cx="2567160" cy="1180800"/>
          </a:xfrm>
          <a:prstGeom prst="straightConnector1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5" name="CustomShape 6"/>
          <p:cNvSpPr/>
          <p:nvPr/>
        </p:nvSpPr>
        <p:spPr>
          <a:xfrm>
            <a:off x="3665520" y="2395080"/>
            <a:ext cx="2567160" cy="304920"/>
          </a:xfrm>
          <a:prstGeom prst="straightConnector1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1715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Select Example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4581360"/>
            <a:ext cx="8229240" cy="2041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select name,kind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	from animals, kinds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	where animals.kindid = species.id</a:t>
            </a:r>
            <a:endParaRPr/>
          </a:p>
        </p:txBody>
      </p:sp>
      <p:graphicFrame>
        <p:nvGraphicFramePr>
          <p:cNvPr id="148" name="Table 3"/>
          <p:cNvGraphicFramePr/>
          <p:nvPr/>
        </p:nvGraphicFramePr>
        <p:xfrm>
          <a:off x="575280" y="1722960"/>
          <a:ext cx="4906440" cy="2326680"/>
        </p:xfrm>
        <a:graphic>
          <a:graphicData uri="http://schemas.openxmlformats.org/drawingml/2006/table">
            <a:tbl>
              <a:tblPr/>
              <a:tblGrid>
                <a:gridCol w="1226520"/>
                <a:gridCol w="1226520"/>
                <a:gridCol w="1226520"/>
                <a:gridCol w="122688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Age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Suzy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Sandy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Whiskers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46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Heidi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9" name="Table 4"/>
          <p:cNvGraphicFramePr/>
          <p:nvPr/>
        </p:nvGraphicFramePr>
        <p:xfrm>
          <a:off x="6233400" y="2009520"/>
          <a:ext cx="2453040" cy="1861200"/>
        </p:xfrm>
        <a:graphic>
          <a:graphicData uri="http://schemas.openxmlformats.org/drawingml/2006/table">
            <a:tbl>
              <a:tblPr/>
              <a:tblGrid>
                <a:gridCol w="1226520"/>
                <a:gridCol w="122652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  <a:endParaRPr/>
                    </a:p>
                  </a:txBody>
                  <a:tcPr/>
                </a:tc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Hamster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0" name="CustomShape 5"/>
          <p:cNvSpPr/>
          <p:nvPr/>
        </p:nvSpPr>
        <p:spPr>
          <a:xfrm flipV="1">
            <a:off x="3665520" y="2700720"/>
            <a:ext cx="2567160" cy="1180800"/>
          </a:xfrm>
          <a:prstGeom prst="straightConnector1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1" name="CustomShape 6"/>
          <p:cNvSpPr/>
          <p:nvPr/>
        </p:nvSpPr>
        <p:spPr>
          <a:xfrm>
            <a:off x="3665520" y="2395080"/>
            <a:ext cx="2567160" cy="304920"/>
          </a:xfrm>
          <a:prstGeom prst="straightConnector1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aphicFrame>
        <p:nvGraphicFramePr>
          <p:cNvPr id="152" name="Table 7"/>
          <p:cNvGraphicFramePr/>
          <p:nvPr/>
        </p:nvGraphicFramePr>
        <p:xfrm>
          <a:off x="6784560" y="4576680"/>
          <a:ext cx="2138400" cy="1861200"/>
        </p:xfrm>
        <a:graphic>
          <a:graphicData uri="http://schemas.openxmlformats.org/drawingml/2006/table">
            <a:tbl>
              <a:tblPr/>
              <a:tblGrid>
                <a:gridCol w="1069200"/>
                <a:gridCol w="106920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Suzy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Sandy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  <a:endParaRPr/>
                    </a:p>
                  </a:txBody>
                  <a:tcPr/>
                </a:tc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Whiskers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Hamster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4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Select Example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457200" y="4581360"/>
            <a:ext cx="8229240" cy="2041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select name,kind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	from animals, kinds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	where animals.kindid = species.id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	and animals.age &gt; 10</a:t>
            </a:r>
            <a:endParaRPr/>
          </a:p>
        </p:txBody>
      </p:sp>
      <p:graphicFrame>
        <p:nvGraphicFramePr>
          <p:cNvPr id="155" name="Table 3"/>
          <p:cNvGraphicFramePr/>
          <p:nvPr/>
        </p:nvGraphicFramePr>
        <p:xfrm>
          <a:off x="575280" y="1722960"/>
          <a:ext cx="4906440" cy="2326680"/>
        </p:xfrm>
        <a:graphic>
          <a:graphicData uri="http://schemas.openxmlformats.org/drawingml/2006/table">
            <a:tbl>
              <a:tblPr/>
              <a:tblGrid>
                <a:gridCol w="1226520"/>
                <a:gridCol w="1226520"/>
                <a:gridCol w="1226520"/>
                <a:gridCol w="122688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Age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Suzy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Sandy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Whiskers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46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Heidi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6" name="Table 4"/>
          <p:cNvGraphicFramePr/>
          <p:nvPr/>
        </p:nvGraphicFramePr>
        <p:xfrm>
          <a:off x="6233400" y="2009520"/>
          <a:ext cx="2453040" cy="1861200"/>
        </p:xfrm>
        <a:graphic>
          <a:graphicData uri="http://schemas.openxmlformats.org/drawingml/2006/table">
            <a:tbl>
              <a:tblPr/>
              <a:tblGrid>
                <a:gridCol w="1226520"/>
                <a:gridCol w="122652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  <a:endParaRPr/>
                    </a:p>
                  </a:txBody>
                  <a:tcPr/>
                </a:tc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Hamster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7" name="CustomShape 5"/>
          <p:cNvSpPr/>
          <p:nvPr/>
        </p:nvSpPr>
        <p:spPr>
          <a:xfrm flipV="1">
            <a:off x="3665520" y="2700720"/>
            <a:ext cx="2567160" cy="1180800"/>
          </a:xfrm>
          <a:prstGeom prst="straightConnector1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8" name="CustomShape 6"/>
          <p:cNvSpPr/>
          <p:nvPr/>
        </p:nvSpPr>
        <p:spPr>
          <a:xfrm>
            <a:off x="3665520" y="2395080"/>
            <a:ext cx="2567160" cy="304920"/>
          </a:xfrm>
          <a:prstGeom prst="straightConnector1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aphicFrame>
        <p:nvGraphicFramePr>
          <p:cNvPr id="159" name="Table 7"/>
          <p:cNvGraphicFramePr/>
          <p:nvPr/>
        </p:nvGraphicFramePr>
        <p:xfrm>
          <a:off x="6784560" y="5226480"/>
          <a:ext cx="2138400" cy="1395720"/>
        </p:xfrm>
        <a:graphic>
          <a:graphicData uri="http://schemas.openxmlformats.org/drawingml/2006/table">
            <a:tbl>
              <a:tblPr/>
              <a:tblGrid>
                <a:gridCol w="1069200"/>
                <a:gridCol w="106920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Suzy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  <a:tr h="46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Heidi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99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JOINS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03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Join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For a multiple tables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Creates views on multiple tables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Rows can be “connected” as with select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0886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</a:t>
            </a:r>
          </a:p>
          <a:p>
            <a:r>
              <a:rPr lang="en-US" dirty="0" smtClean="0"/>
              <a:t>SQL Statements</a:t>
            </a:r>
          </a:p>
          <a:p>
            <a:r>
              <a:rPr lang="en-US" dirty="0" smtClean="0"/>
              <a:t>Search Optimization</a:t>
            </a:r>
          </a:p>
          <a:p>
            <a:r>
              <a:rPr lang="en-US" dirty="0" smtClean="0"/>
              <a:t>Object Relational Mapping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7328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Join Example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575280" y="5202360"/>
            <a:ext cx="8229240" cy="1082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Add some rows that do not relate…</a:t>
            </a:r>
            <a:endParaRPr/>
          </a:p>
        </p:txBody>
      </p:sp>
      <p:graphicFrame>
        <p:nvGraphicFramePr>
          <p:cNvPr id="164" name="Table 3"/>
          <p:cNvGraphicFramePr/>
          <p:nvPr/>
        </p:nvGraphicFramePr>
        <p:xfrm>
          <a:off x="575280" y="1722960"/>
          <a:ext cx="4906440" cy="2792160"/>
        </p:xfrm>
        <a:graphic>
          <a:graphicData uri="http://schemas.openxmlformats.org/drawingml/2006/table">
            <a:tbl>
              <a:tblPr/>
              <a:tblGrid>
                <a:gridCol w="1226520"/>
                <a:gridCol w="1226520"/>
                <a:gridCol w="1226520"/>
                <a:gridCol w="122688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Age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Suzy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Chipper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Sandy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Whiskers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46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Heidi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5" name="Table 4"/>
          <p:cNvGraphicFramePr/>
          <p:nvPr/>
        </p:nvGraphicFramePr>
        <p:xfrm>
          <a:off x="6233400" y="1722960"/>
          <a:ext cx="2453040" cy="2326680"/>
        </p:xfrm>
        <a:graphic>
          <a:graphicData uri="http://schemas.openxmlformats.org/drawingml/2006/table">
            <a:tbl>
              <a:tblPr/>
              <a:tblGrid>
                <a:gridCol w="1226520"/>
                <a:gridCol w="122652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Fish</a:t>
                      </a:r>
                      <a:endParaRPr/>
                    </a:p>
                  </a:txBody>
                  <a:tcPr/>
                </a:tc>
              </a:tr>
              <a:tr h="46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Hamster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10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Join Example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575280" y="5202360"/>
            <a:ext cx="8229240" cy="1082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Related rows…</a:t>
            </a:r>
            <a:endParaRPr/>
          </a:p>
        </p:txBody>
      </p:sp>
      <p:graphicFrame>
        <p:nvGraphicFramePr>
          <p:cNvPr id="168" name="Table 3"/>
          <p:cNvGraphicFramePr/>
          <p:nvPr/>
        </p:nvGraphicFramePr>
        <p:xfrm>
          <a:off x="575280" y="1722960"/>
          <a:ext cx="4906440" cy="2792160"/>
        </p:xfrm>
        <a:graphic>
          <a:graphicData uri="http://schemas.openxmlformats.org/drawingml/2006/table">
            <a:tbl>
              <a:tblPr/>
              <a:tblGrid>
                <a:gridCol w="1226520"/>
                <a:gridCol w="1226520"/>
                <a:gridCol w="1226520"/>
                <a:gridCol w="122688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Age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Suzy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Chipper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Sandy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Whiskers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46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Heidi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9" name="Table 4"/>
          <p:cNvGraphicFramePr/>
          <p:nvPr/>
        </p:nvGraphicFramePr>
        <p:xfrm>
          <a:off x="6233400" y="1722960"/>
          <a:ext cx="2453040" cy="2326680"/>
        </p:xfrm>
        <a:graphic>
          <a:graphicData uri="http://schemas.openxmlformats.org/drawingml/2006/table">
            <a:tbl>
              <a:tblPr/>
              <a:tblGrid>
                <a:gridCol w="1226520"/>
                <a:gridCol w="122652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Fish</a:t>
                      </a:r>
                      <a:endParaRPr/>
                    </a:p>
                  </a:txBody>
                  <a:tcPr/>
                </a:tc>
              </a:tr>
              <a:tr h="46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Hamster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0" name="Line 5"/>
          <p:cNvSpPr/>
          <p:nvPr/>
        </p:nvSpPr>
        <p:spPr>
          <a:xfrm>
            <a:off x="3665520" y="2410920"/>
            <a:ext cx="2567520" cy="0"/>
          </a:xfrm>
          <a:prstGeom prst="line">
            <a:avLst/>
          </a:prstGeom>
          <a:ln>
            <a:round/>
          </a:ln>
        </p:spPr>
      </p:sp>
      <p:sp>
        <p:nvSpPr>
          <p:cNvPr id="171" name="Line 6"/>
          <p:cNvSpPr/>
          <p:nvPr/>
        </p:nvSpPr>
        <p:spPr>
          <a:xfrm>
            <a:off x="3665520" y="3785040"/>
            <a:ext cx="2567520" cy="16200"/>
          </a:xfrm>
          <a:prstGeom prst="line">
            <a:avLst/>
          </a:prstGeom>
          <a:ln>
            <a:round/>
          </a:ln>
        </p:spPr>
      </p:sp>
      <p:sp>
        <p:nvSpPr>
          <p:cNvPr id="172" name="Line 7"/>
          <p:cNvSpPr/>
          <p:nvPr/>
        </p:nvSpPr>
        <p:spPr>
          <a:xfrm flipV="1">
            <a:off x="3665520" y="2886480"/>
            <a:ext cx="2567520" cy="472320"/>
          </a:xfrm>
          <a:prstGeom prst="line">
            <a:avLst/>
          </a:prstGeom>
          <a:ln>
            <a:round/>
          </a:ln>
        </p:spPr>
      </p:sp>
      <p:sp>
        <p:nvSpPr>
          <p:cNvPr id="173" name="Line 8"/>
          <p:cNvSpPr/>
          <p:nvPr/>
        </p:nvSpPr>
        <p:spPr>
          <a:xfrm flipV="1">
            <a:off x="3665520" y="2410920"/>
            <a:ext cx="2567520" cy="1832760"/>
          </a:xfrm>
          <a:prstGeom prst="line">
            <a:avLst/>
          </a:prstGeom>
          <a:ln>
            <a:round/>
          </a:ln>
        </p:spPr>
      </p:sp>
    </p:spTree>
    <p:extLst>
      <p:ext uri="{BB962C8B-B14F-4D97-AF65-F5344CB8AC3E}">
        <p14:creationId xmlns:p14="http://schemas.microsoft.com/office/powerpoint/2010/main" val="418762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Join Example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575280" y="5202360"/>
            <a:ext cx="8229240" cy="1082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Unrelated rows… how do we handle these?</a:t>
            </a:r>
            <a:endParaRPr/>
          </a:p>
        </p:txBody>
      </p:sp>
      <p:graphicFrame>
        <p:nvGraphicFramePr>
          <p:cNvPr id="176" name="Table 3"/>
          <p:cNvGraphicFramePr/>
          <p:nvPr/>
        </p:nvGraphicFramePr>
        <p:xfrm>
          <a:off x="575280" y="1722960"/>
          <a:ext cx="4906440" cy="2792160"/>
        </p:xfrm>
        <a:graphic>
          <a:graphicData uri="http://schemas.openxmlformats.org/drawingml/2006/table">
            <a:tbl>
              <a:tblPr/>
              <a:tblGrid>
                <a:gridCol w="1226520"/>
                <a:gridCol w="1226520"/>
                <a:gridCol w="1226520"/>
                <a:gridCol w="122688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Age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Suzy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u="sng" strike="noStrike">
                          <a:solidFill>
                            <a:srgbClr val="FF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u="sng" strike="noStrike">
                          <a:solidFill>
                            <a:srgbClr val="FF0000"/>
                          </a:solidFill>
                          <a:latin typeface="Calibri"/>
                        </a:rPr>
                        <a:t>Chipper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u="sng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u="sng" strike="noStrike">
                          <a:solidFill>
                            <a:srgbClr val="FF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Sandy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Whiskers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46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Heidi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7" name="Table 4"/>
          <p:cNvGraphicFramePr/>
          <p:nvPr/>
        </p:nvGraphicFramePr>
        <p:xfrm>
          <a:off x="6233400" y="1722960"/>
          <a:ext cx="2453040" cy="2326680"/>
        </p:xfrm>
        <a:graphic>
          <a:graphicData uri="http://schemas.openxmlformats.org/drawingml/2006/table">
            <a:tbl>
              <a:tblPr/>
              <a:tblGrid>
                <a:gridCol w="1226520"/>
                <a:gridCol w="122652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u="sng" strike="noStrike">
                          <a:solidFill>
                            <a:srgbClr val="FF0000"/>
                          </a:solidFill>
                          <a:latin typeface="Calibri"/>
                        </a:rPr>
                        <a:t>37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u="sng" strike="noStrike">
                          <a:solidFill>
                            <a:srgbClr val="FF0000"/>
                          </a:solidFill>
                          <a:latin typeface="Calibri"/>
                        </a:rPr>
                        <a:t>Fish</a:t>
                      </a:r>
                      <a:endParaRPr/>
                    </a:p>
                  </a:txBody>
                  <a:tcPr/>
                </a:tc>
              </a:tr>
              <a:tr h="46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Hamster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90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Join Types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1470600" y="2218320"/>
            <a:ext cx="4099680" cy="2732400"/>
          </a:xfrm>
          <a:prstGeom prst="ellipse">
            <a:avLst/>
          </a:prstGeom>
          <a:noFill/>
          <a:ln w="57240">
            <a:solidFill>
              <a:srgbClr val="0000F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0" name="CustomShape 3"/>
          <p:cNvSpPr/>
          <p:nvPr/>
        </p:nvSpPr>
        <p:spPr>
          <a:xfrm>
            <a:off x="3231360" y="2218320"/>
            <a:ext cx="4099680" cy="2732400"/>
          </a:xfrm>
          <a:prstGeom prst="ellipse">
            <a:avLst/>
          </a:prstGeom>
          <a:noFill/>
          <a:ln w="57240">
            <a:solidFill>
              <a:srgbClr val="0000F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1" name="CustomShape 4"/>
          <p:cNvSpPr/>
          <p:nvPr/>
        </p:nvSpPr>
        <p:spPr>
          <a:xfrm>
            <a:off x="3997080" y="3247560"/>
            <a:ext cx="882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Related</a:t>
            </a:r>
            <a:endParaRPr/>
          </a:p>
        </p:txBody>
      </p:sp>
      <p:sp>
        <p:nvSpPr>
          <p:cNvPr id="182" name="CustomShape 5"/>
          <p:cNvSpPr/>
          <p:nvPr/>
        </p:nvSpPr>
        <p:spPr>
          <a:xfrm>
            <a:off x="2047680" y="3247560"/>
            <a:ext cx="918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Animals</a:t>
            </a:r>
            <a:endParaRPr/>
          </a:p>
        </p:txBody>
      </p:sp>
      <p:sp>
        <p:nvSpPr>
          <p:cNvPr id="183" name="CustomShape 6"/>
          <p:cNvSpPr/>
          <p:nvPr/>
        </p:nvSpPr>
        <p:spPr>
          <a:xfrm>
            <a:off x="5914800" y="3247560"/>
            <a:ext cx="871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Species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494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Cross Join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2138760" y="1417680"/>
            <a:ext cx="1037520" cy="18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LETTERS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A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B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C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6" name="CustomShape 3"/>
          <p:cNvSpPr/>
          <p:nvPr/>
        </p:nvSpPr>
        <p:spPr>
          <a:xfrm>
            <a:off x="3954960" y="1417680"/>
            <a:ext cx="1238760" cy="18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NUMBERS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2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3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064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Cross Join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2138760" y="1417680"/>
            <a:ext cx="1037520" cy="18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LETTERS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A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B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C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9" name="CustomShape 3"/>
          <p:cNvSpPr/>
          <p:nvPr/>
        </p:nvSpPr>
        <p:spPr>
          <a:xfrm>
            <a:off x="3954960" y="1417680"/>
            <a:ext cx="1238760" cy="18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NUMBERS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2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3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0" name="CustomShape 4"/>
          <p:cNvSpPr/>
          <p:nvPr/>
        </p:nvSpPr>
        <p:spPr>
          <a:xfrm>
            <a:off x="1288440" y="4453920"/>
            <a:ext cx="2972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Select * from letters, numbers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7537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Cross Join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2138760" y="1417680"/>
            <a:ext cx="1037520" cy="18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LETTERS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A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B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C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3" name="CustomShape 3"/>
          <p:cNvSpPr/>
          <p:nvPr/>
        </p:nvSpPr>
        <p:spPr>
          <a:xfrm>
            <a:off x="3954960" y="1417680"/>
            <a:ext cx="1238760" cy="18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NUMBERS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2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3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4" name="CustomShape 4"/>
          <p:cNvSpPr/>
          <p:nvPr/>
        </p:nvSpPr>
        <p:spPr>
          <a:xfrm>
            <a:off x="1288440" y="4453920"/>
            <a:ext cx="2972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Select * from letters, numbers</a:t>
            </a:r>
            <a:endParaRPr/>
          </a:p>
        </p:txBody>
      </p:sp>
      <p:sp>
        <p:nvSpPr>
          <p:cNvPr id="195" name="CustomShape 5"/>
          <p:cNvSpPr/>
          <p:nvPr/>
        </p:nvSpPr>
        <p:spPr>
          <a:xfrm>
            <a:off x="6960600" y="2974680"/>
            <a:ext cx="488880" cy="3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A 1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A 2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A 3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B 1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B 2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B 3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C 1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C 2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C 3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D 1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D 2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D 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024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Cross Join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2138760" y="1417680"/>
            <a:ext cx="1037520" cy="18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LETTERS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A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B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C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3954960" y="1417680"/>
            <a:ext cx="1238760" cy="18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NUMBERS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2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3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9" name="CustomShape 4"/>
          <p:cNvSpPr/>
          <p:nvPr/>
        </p:nvSpPr>
        <p:spPr>
          <a:xfrm>
            <a:off x="1295640" y="4453920"/>
            <a:ext cx="4231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Select * from letters, numbers where n &lt;= 2</a:t>
            </a:r>
            <a:endParaRPr/>
          </a:p>
        </p:txBody>
      </p:sp>
      <p:sp>
        <p:nvSpPr>
          <p:cNvPr id="200" name="CustomShape 5"/>
          <p:cNvSpPr/>
          <p:nvPr/>
        </p:nvSpPr>
        <p:spPr>
          <a:xfrm>
            <a:off x="6960600" y="3669120"/>
            <a:ext cx="48888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A 1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A 2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B 1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B 2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C 1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C 2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D 1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D 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6945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Inner Join 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1470600" y="1591560"/>
            <a:ext cx="4099680" cy="2732400"/>
          </a:xfrm>
          <a:prstGeom prst="ellipse">
            <a:avLst/>
          </a:prstGeom>
          <a:noFill/>
          <a:ln w="57240">
            <a:solidFill>
              <a:srgbClr val="0000F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3" name="CustomShape 3"/>
          <p:cNvSpPr/>
          <p:nvPr/>
        </p:nvSpPr>
        <p:spPr>
          <a:xfrm>
            <a:off x="3231360" y="1591560"/>
            <a:ext cx="4099680" cy="2732400"/>
          </a:xfrm>
          <a:prstGeom prst="ellipse">
            <a:avLst/>
          </a:prstGeom>
          <a:noFill/>
          <a:ln w="57240">
            <a:solidFill>
              <a:srgbClr val="0000F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3856320" y="2466720"/>
            <a:ext cx="127224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FF0000"/>
                </a:solidFill>
                <a:latin typeface="Calibri"/>
              </a:rPr>
              <a:t>Related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FF0000"/>
                </a:solidFill>
                <a:latin typeface="Calibri"/>
              </a:rPr>
              <a:t>Rows</a:t>
            </a:r>
            <a:endParaRPr/>
          </a:p>
        </p:txBody>
      </p:sp>
      <p:sp>
        <p:nvSpPr>
          <p:cNvPr id="205" name="CustomShape 5"/>
          <p:cNvSpPr/>
          <p:nvPr/>
        </p:nvSpPr>
        <p:spPr>
          <a:xfrm>
            <a:off x="2047680" y="2620800"/>
            <a:ext cx="918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Animals</a:t>
            </a:r>
            <a:endParaRPr/>
          </a:p>
        </p:txBody>
      </p:sp>
      <p:sp>
        <p:nvSpPr>
          <p:cNvPr id="206" name="CustomShape 6"/>
          <p:cNvSpPr/>
          <p:nvPr/>
        </p:nvSpPr>
        <p:spPr>
          <a:xfrm>
            <a:off x="5914800" y="2620800"/>
            <a:ext cx="871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Species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1628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Inner Join 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1470600" y="1591560"/>
            <a:ext cx="4099680" cy="2732400"/>
          </a:xfrm>
          <a:prstGeom prst="ellipse">
            <a:avLst/>
          </a:prstGeom>
          <a:noFill/>
          <a:ln w="57240">
            <a:solidFill>
              <a:srgbClr val="0000F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" name="CustomShape 3"/>
          <p:cNvSpPr/>
          <p:nvPr/>
        </p:nvSpPr>
        <p:spPr>
          <a:xfrm>
            <a:off x="3231360" y="1591560"/>
            <a:ext cx="4099680" cy="2732400"/>
          </a:xfrm>
          <a:prstGeom prst="ellipse">
            <a:avLst/>
          </a:prstGeom>
          <a:noFill/>
          <a:ln w="57240">
            <a:solidFill>
              <a:srgbClr val="0000F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0" name="CustomShape 4"/>
          <p:cNvSpPr/>
          <p:nvPr/>
        </p:nvSpPr>
        <p:spPr>
          <a:xfrm>
            <a:off x="3856320" y="2466720"/>
            <a:ext cx="127224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FF0000"/>
                </a:solidFill>
                <a:latin typeface="Calibri"/>
              </a:rPr>
              <a:t>Related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FF0000"/>
                </a:solidFill>
                <a:latin typeface="Calibri"/>
              </a:rPr>
              <a:t>Rows</a:t>
            </a:r>
            <a:endParaRPr/>
          </a:p>
        </p:txBody>
      </p:sp>
      <p:sp>
        <p:nvSpPr>
          <p:cNvPr id="211" name="CustomShape 5"/>
          <p:cNvSpPr/>
          <p:nvPr/>
        </p:nvSpPr>
        <p:spPr>
          <a:xfrm>
            <a:off x="2047680" y="2620800"/>
            <a:ext cx="918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Animals</a:t>
            </a:r>
            <a:endParaRPr/>
          </a:p>
        </p:txBody>
      </p:sp>
      <p:sp>
        <p:nvSpPr>
          <p:cNvPr id="212" name="CustomShape 6"/>
          <p:cNvSpPr/>
          <p:nvPr/>
        </p:nvSpPr>
        <p:spPr>
          <a:xfrm>
            <a:off x="5914800" y="2620800"/>
            <a:ext cx="871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Species</a:t>
            </a:r>
            <a:endParaRPr/>
          </a:p>
        </p:txBody>
      </p:sp>
      <p:graphicFrame>
        <p:nvGraphicFramePr>
          <p:cNvPr id="213" name="Table 7"/>
          <p:cNvGraphicFramePr/>
          <p:nvPr/>
        </p:nvGraphicFramePr>
        <p:xfrm>
          <a:off x="2733120" y="4620600"/>
          <a:ext cx="3617280" cy="1905480"/>
        </p:xfrm>
        <a:graphic>
          <a:graphicData uri="http://schemas.openxmlformats.org/drawingml/2006/table">
            <a:tbl>
              <a:tblPr/>
              <a:tblGrid>
                <a:gridCol w="1808640"/>
                <a:gridCol w="1808640"/>
              </a:tblGrid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</a:t>
                      </a:r>
                      <a:endParaRPr/>
                    </a:p>
                  </a:txBody>
                  <a:tcPr/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Suzy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Sandy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  <a:endParaRPr/>
                    </a:p>
                  </a:txBody>
                  <a:tcPr/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Whiskers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Hamster</a:t>
                      </a:r>
                      <a:endParaRPr/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Heidi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97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STATEMENTS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60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Join Example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575280" y="5202360"/>
            <a:ext cx="8229240" cy="1082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Unrelated rows…</a:t>
            </a:r>
            <a:endParaRPr/>
          </a:p>
        </p:txBody>
      </p:sp>
      <p:graphicFrame>
        <p:nvGraphicFramePr>
          <p:cNvPr id="216" name="Table 3"/>
          <p:cNvGraphicFramePr/>
          <p:nvPr/>
        </p:nvGraphicFramePr>
        <p:xfrm>
          <a:off x="575280" y="1722960"/>
          <a:ext cx="4906440" cy="2792160"/>
        </p:xfrm>
        <a:graphic>
          <a:graphicData uri="http://schemas.openxmlformats.org/drawingml/2006/table">
            <a:tbl>
              <a:tblPr/>
              <a:tblGrid>
                <a:gridCol w="1226520"/>
                <a:gridCol w="1226520"/>
                <a:gridCol w="1226520"/>
                <a:gridCol w="122688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Age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Suzy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u="sng" strike="noStrike">
                          <a:solidFill>
                            <a:srgbClr val="FF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u="sng" strike="noStrike">
                          <a:solidFill>
                            <a:srgbClr val="FF0000"/>
                          </a:solidFill>
                          <a:latin typeface="Calibri"/>
                        </a:rPr>
                        <a:t>Chipper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u="sng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u="sng" strike="noStrike">
                          <a:solidFill>
                            <a:srgbClr val="FF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Sandy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Whiskers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46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Heidi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7" name="Table 4"/>
          <p:cNvGraphicFramePr/>
          <p:nvPr/>
        </p:nvGraphicFramePr>
        <p:xfrm>
          <a:off x="6233400" y="1722960"/>
          <a:ext cx="2453040" cy="2326680"/>
        </p:xfrm>
        <a:graphic>
          <a:graphicData uri="http://schemas.openxmlformats.org/drawingml/2006/table">
            <a:tbl>
              <a:tblPr/>
              <a:tblGrid>
                <a:gridCol w="1226520"/>
                <a:gridCol w="122652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u="sng" strike="noStrike">
                          <a:solidFill>
                            <a:srgbClr val="FF0000"/>
                          </a:solidFill>
                          <a:latin typeface="Calibri"/>
                        </a:rPr>
                        <a:t>37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u="sng" strike="noStrike">
                          <a:solidFill>
                            <a:srgbClr val="FF0000"/>
                          </a:solidFill>
                          <a:latin typeface="Calibri"/>
                        </a:rPr>
                        <a:t>Fish</a:t>
                      </a:r>
                      <a:endParaRPr/>
                    </a:p>
                  </a:txBody>
                  <a:tcPr/>
                </a:tc>
              </a:tr>
              <a:tr h="46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Hamster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25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Outer Join 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1470600" y="1283040"/>
            <a:ext cx="4099680" cy="2494440"/>
          </a:xfrm>
          <a:prstGeom prst="ellipse">
            <a:avLst/>
          </a:prstGeom>
          <a:noFill/>
          <a:ln w="57240">
            <a:solidFill>
              <a:srgbClr val="0000F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0" name="CustomShape 3"/>
          <p:cNvSpPr/>
          <p:nvPr/>
        </p:nvSpPr>
        <p:spPr>
          <a:xfrm>
            <a:off x="3231360" y="1283040"/>
            <a:ext cx="4099680" cy="2494440"/>
          </a:xfrm>
          <a:prstGeom prst="ellipse">
            <a:avLst/>
          </a:prstGeom>
          <a:noFill/>
          <a:ln w="57240">
            <a:solidFill>
              <a:srgbClr val="0000F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1" name="CustomShape 4"/>
          <p:cNvSpPr/>
          <p:nvPr/>
        </p:nvSpPr>
        <p:spPr>
          <a:xfrm>
            <a:off x="3856320" y="2158200"/>
            <a:ext cx="127224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FF0000"/>
                </a:solidFill>
                <a:latin typeface="Calibri"/>
              </a:rPr>
              <a:t>Related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FF0000"/>
                </a:solidFill>
                <a:latin typeface="Calibri"/>
              </a:rPr>
              <a:t>Rows</a:t>
            </a:r>
            <a:endParaRPr/>
          </a:p>
        </p:txBody>
      </p:sp>
      <p:sp>
        <p:nvSpPr>
          <p:cNvPr id="222" name="CustomShape 5"/>
          <p:cNvSpPr/>
          <p:nvPr/>
        </p:nvSpPr>
        <p:spPr>
          <a:xfrm>
            <a:off x="1729080" y="2280240"/>
            <a:ext cx="14932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FF0000"/>
                </a:solidFill>
                <a:latin typeface="Calibri"/>
              </a:rPr>
              <a:t>Animals</a:t>
            </a:r>
            <a:endParaRPr/>
          </a:p>
        </p:txBody>
      </p:sp>
      <p:sp>
        <p:nvSpPr>
          <p:cNvPr id="223" name="CustomShape 6"/>
          <p:cNvSpPr/>
          <p:nvPr/>
        </p:nvSpPr>
        <p:spPr>
          <a:xfrm>
            <a:off x="5707800" y="2280240"/>
            <a:ext cx="140940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FF0000"/>
                </a:solidFill>
                <a:latin typeface="Calibri"/>
              </a:rPr>
              <a:t>Species</a:t>
            </a:r>
            <a:endParaRPr/>
          </a:p>
        </p:txBody>
      </p:sp>
      <p:graphicFrame>
        <p:nvGraphicFramePr>
          <p:cNvPr id="224" name="Table 7"/>
          <p:cNvGraphicFramePr/>
          <p:nvPr/>
        </p:nvGraphicFramePr>
        <p:xfrm>
          <a:off x="2733120" y="4025880"/>
          <a:ext cx="3617280" cy="2667960"/>
        </p:xfrm>
        <a:graphic>
          <a:graphicData uri="http://schemas.openxmlformats.org/drawingml/2006/table">
            <a:tbl>
              <a:tblPr/>
              <a:tblGrid>
                <a:gridCol w="1808640"/>
                <a:gridCol w="1808640"/>
              </a:tblGrid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</a:t>
                      </a:r>
                      <a:endParaRPr/>
                    </a:p>
                  </a:txBody>
                  <a:tcPr/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Suzy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Sandy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  <a:endParaRPr/>
                    </a:p>
                  </a:txBody>
                  <a:tcPr/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Whiskers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Hamster</a:t>
                      </a:r>
                      <a:endParaRPr/>
                    </a:p>
                  </a:txBody>
                  <a:tcPr/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&lt;null&gt;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Fish</a:t>
                      </a:r>
                      <a:endParaRPr/>
                    </a:p>
                  </a:txBody>
                  <a:tcPr/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Chipper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&lt;null&gt;</a:t>
                      </a:r>
                      <a:endParaRPr/>
                    </a:p>
                  </a:txBody>
                  <a:tcPr/>
                </a:tc>
              </a:tr>
              <a:tr h="38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Heidi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008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Left Outer Join </a:t>
            </a:r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1470600" y="1283040"/>
            <a:ext cx="4099680" cy="2494440"/>
          </a:xfrm>
          <a:prstGeom prst="ellipse">
            <a:avLst/>
          </a:prstGeom>
          <a:noFill/>
          <a:ln w="57240">
            <a:solidFill>
              <a:srgbClr val="0000F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7" name="CustomShape 3"/>
          <p:cNvSpPr/>
          <p:nvPr/>
        </p:nvSpPr>
        <p:spPr>
          <a:xfrm>
            <a:off x="3231360" y="1283040"/>
            <a:ext cx="4099680" cy="2494440"/>
          </a:xfrm>
          <a:prstGeom prst="ellipse">
            <a:avLst/>
          </a:prstGeom>
          <a:noFill/>
          <a:ln w="57240">
            <a:solidFill>
              <a:srgbClr val="0000F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8" name="CustomShape 4"/>
          <p:cNvSpPr/>
          <p:nvPr/>
        </p:nvSpPr>
        <p:spPr>
          <a:xfrm>
            <a:off x="3856320" y="2158200"/>
            <a:ext cx="127224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FF0000"/>
                </a:solidFill>
                <a:latin typeface="Calibri"/>
              </a:rPr>
              <a:t>Related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FF0000"/>
                </a:solidFill>
                <a:latin typeface="Calibri"/>
              </a:rPr>
              <a:t>Rows</a:t>
            </a:r>
            <a:endParaRPr/>
          </a:p>
        </p:txBody>
      </p:sp>
      <p:sp>
        <p:nvSpPr>
          <p:cNvPr id="229" name="CustomShape 5"/>
          <p:cNvSpPr/>
          <p:nvPr/>
        </p:nvSpPr>
        <p:spPr>
          <a:xfrm>
            <a:off x="1729080" y="2280240"/>
            <a:ext cx="14932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FF0000"/>
                </a:solidFill>
                <a:latin typeface="Calibri"/>
              </a:rPr>
              <a:t>Animals</a:t>
            </a:r>
            <a:endParaRPr/>
          </a:p>
        </p:txBody>
      </p:sp>
      <p:sp>
        <p:nvSpPr>
          <p:cNvPr id="230" name="CustomShape 6"/>
          <p:cNvSpPr/>
          <p:nvPr/>
        </p:nvSpPr>
        <p:spPr>
          <a:xfrm>
            <a:off x="5705640" y="2280240"/>
            <a:ext cx="79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Calibri"/>
              </a:rPr>
              <a:t>Species</a:t>
            </a:r>
            <a:endParaRPr/>
          </a:p>
        </p:txBody>
      </p:sp>
      <p:graphicFrame>
        <p:nvGraphicFramePr>
          <p:cNvPr id="231" name="Table 7"/>
          <p:cNvGraphicFramePr/>
          <p:nvPr/>
        </p:nvGraphicFramePr>
        <p:xfrm>
          <a:off x="2733120" y="4025880"/>
          <a:ext cx="3617280" cy="2286720"/>
        </p:xfrm>
        <a:graphic>
          <a:graphicData uri="http://schemas.openxmlformats.org/drawingml/2006/table">
            <a:tbl>
              <a:tblPr/>
              <a:tblGrid>
                <a:gridCol w="1808640"/>
                <a:gridCol w="1808640"/>
              </a:tblGrid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</a:t>
                      </a:r>
                      <a:endParaRPr/>
                    </a:p>
                  </a:txBody>
                  <a:tcPr/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Suzy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Sandy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  <a:endParaRPr/>
                    </a:p>
                  </a:txBody>
                  <a:tcPr/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Whiskers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Hamster</a:t>
                      </a:r>
                      <a:endParaRPr/>
                    </a:p>
                  </a:txBody>
                  <a:tcPr/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Chipper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&lt;null&gt;</a:t>
                      </a:r>
                      <a:endParaRPr/>
                    </a:p>
                  </a:txBody>
                  <a:tcPr/>
                </a:tc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Heidi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13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Right Outer Join 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1470600" y="1283040"/>
            <a:ext cx="4099680" cy="2494440"/>
          </a:xfrm>
          <a:prstGeom prst="ellipse">
            <a:avLst/>
          </a:prstGeom>
          <a:noFill/>
          <a:ln w="57240">
            <a:solidFill>
              <a:srgbClr val="0000F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4" name="CustomShape 3"/>
          <p:cNvSpPr/>
          <p:nvPr/>
        </p:nvSpPr>
        <p:spPr>
          <a:xfrm>
            <a:off x="3231360" y="1283040"/>
            <a:ext cx="4099680" cy="2494440"/>
          </a:xfrm>
          <a:prstGeom prst="ellipse">
            <a:avLst/>
          </a:prstGeom>
          <a:noFill/>
          <a:ln w="57240">
            <a:solidFill>
              <a:srgbClr val="0000F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5" name="CustomShape 4"/>
          <p:cNvSpPr/>
          <p:nvPr/>
        </p:nvSpPr>
        <p:spPr>
          <a:xfrm>
            <a:off x="3856320" y="2158200"/>
            <a:ext cx="127224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FF0000"/>
                </a:solidFill>
                <a:latin typeface="Calibri"/>
              </a:rPr>
              <a:t>Related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FF0000"/>
                </a:solidFill>
                <a:latin typeface="Calibri"/>
              </a:rPr>
              <a:t>Rows</a:t>
            </a:r>
            <a:endParaRPr/>
          </a:p>
        </p:txBody>
      </p:sp>
      <p:sp>
        <p:nvSpPr>
          <p:cNvPr id="236" name="CustomShape 5"/>
          <p:cNvSpPr/>
          <p:nvPr/>
        </p:nvSpPr>
        <p:spPr>
          <a:xfrm>
            <a:off x="1725840" y="2280240"/>
            <a:ext cx="8362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Calibri"/>
              </a:rPr>
              <a:t>Animals</a:t>
            </a:r>
            <a:endParaRPr/>
          </a:p>
        </p:txBody>
      </p:sp>
      <p:sp>
        <p:nvSpPr>
          <p:cNvPr id="237" name="CustomShape 6"/>
          <p:cNvSpPr/>
          <p:nvPr/>
        </p:nvSpPr>
        <p:spPr>
          <a:xfrm>
            <a:off x="5707800" y="2280240"/>
            <a:ext cx="140940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FF0000"/>
                </a:solidFill>
                <a:latin typeface="Calibri"/>
              </a:rPr>
              <a:t>Species</a:t>
            </a:r>
            <a:endParaRPr/>
          </a:p>
        </p:txBody>
      </p:sp>
      <p:graphicFrame>
        <p:nvGraphicFramePr>
          <p:cNvPr id="238" name="Table 7"/>
          <p:cNvGraphicFramePr/>
          <p:nvPr/>
        </p:nvGraphicFramePr>
        <p:xfrm>
          <a:off x="2733120" y="4025880"/>
          <a:ext cx="3617280" cy="2286720"/>
        </p:xfrm>
        <a:graphic>
          <a:graphicData uri="http://schemas.openxmlformats.org/drawingml/2006/table">
            <a:tbl>
              <a:tblPr/>
              <a:tblGrid>
                <a:gridCol w="1808640"/>
                <a:gridCol w="1808640"/>
              </a:tblGrid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</a:t>
                      </a:r>
                      <a:endParaRPr/>
                    </a:p>
                  </a:txBody>
                  <a:tcPr/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Suzy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Sandy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  <a:endParaRPr/>
                    </a:p>
                  </a:txBody>
                  <a:tcPr/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Whiskers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Hamster</a:t>
                      </a:r>
                      <a:endParaRPr/>
                    </a:p>
                  </a:txBody>
                  <a:tcPr/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&lt;null&gt;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Fish</a:t>
                      </a:r>
                      <a:endParaRPr/>
                    </a:p>
                  </a:txBody>
                  <a:tcPr/>
                </a:tc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Heidi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053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(Full) Outer Join 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1470600" y="1283040"/>
            <a:ext cx="4099680" cy="2494440"/>
          </a:xfrm>
          <a:prstGeom prst="ellipse">
            <a:avLst/>
          </a:prstGeom>
          <a:noFill/>
          <a:ln w="57240">
            <a:solidFill>
              <a:srgbClr val="0000F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1" name="CustomShape 3"/>
          <p:cNvSpPr/>
          <p:nvPr/>
        </p:nvSpPr>
        <p:spPr>
          <a:xfrm>
            <a:off x="3231360" y="1283040"/>
            <a:ext cx="4099680" cy="2494440"/>
          </a:xfrm>
          <a:prstGeom prst="ellipse">
            <a:avLst/>
          </a:prstGeom>
          <a:noFill/>
          <a:ln w="57240">
            <a:solidFill>
              <a:srgbClr val="0000F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3856320" y="2158200"/>
            <a:ext cx="127224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FF0000"/>
                </a:solidFill>
                <a:latin typeface="Calibri"/>
              </a:rPr>
              <a:t>Related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FF0000"/>
                </a:solidFill>
                <a:latin typeface="Calibri"/>
              </a:rPr>
              <a:t>Rows</a:t>
            </a:r>
            <a:endParaRPr/>
          </a:p>
        </p:txBody>
      </p:sp>
      <p:sp>
        <p:nvSpPr>
          <p:cNvPr id="243" name="CustomShape 5"/>
          <p:cNvSpPr/>
          <p:nvPr/>
        </p:nvSpPr>
        <p:spPr>
          <a:xfrm>
            <a:off x="1729080" y="2280240"/>
            <a:ext cx="14932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FF0000"/>
                </a:solidFill>
                <a:latin typeface="Calibri"/>
              </a:rPr>
              <a:t>Animals</a:t>
            </a:r>
            <a:endParaRPr/>
          </a:p>
        </p:txBody>
      </p:sp>
      <p:sp>
        <p:nvSpPr>
          <p:cNvPr id="244" name="CustomShape 6"/>
          <p:cNvSpPr/>
          <p:nvPr/>
        </p:nvSpPr>
        <p:spPr>
          <a:xfrm>
            <a:off x="5707800" y="2280240"/>
            <a:ext cx="140940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FF0000"/>
                </a:solidFill>
                <a:latin typeface="Calibri"/>
              </a:rPr>
              <a:t>Species</a:t>
            </a:r>
            <a:endParaRPr/>
          </a:p>
        </p:txBody>
      </p:sp>
      <p:graphicFrame>
        <p:nvGraphicFramePr>
          <p:cNvPr id="245" name="Table 7"/>
          <p:cNvGraphicFramePr/>
          <p:nvPr/>
        </p:nvGraphicFramePr>
        <p:xfrm>
          <a:off x="2733120" y="4025880"/>
          <a:ext cx="3617280" cy="2667960"/>
        </p:xfrm>
        <a:graphic>
          <a:graphicData uri="http://schemas.openxmlformats.org/drawingml/2006/table">
            <a:tbl>
              <a:tblPr/>
              <a:tblGrid>
                <a:gridCol w="1808640"/>
                <a:gridCol w="1808640"/>
              </a:tblGrid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</a:t>
                      </a:r>
                      <a:endParaRPr/>
                    </a:p>
                  </a:txBody>
                  <a:tcPr/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Suzy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Sandy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  <a:endParaRPr/>
                    </a:p>
                  </a:txBody>
                  <a:tcPr/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Whiskers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Hamster</a:t>
                      </a:r>
                      <a:endParaRPr/>
                    </a:p>
                  </a:txBody>
                  <a:tcPr/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&lt;null&gt;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Fish</a:t>
                      </a:r>
                      <a:endParaRPr/>
                    </a:p>
                  </a:txBody>
                  <a:tcPr/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Chipper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&lt;null&gt;</a:t>
                      </a:r>
                      <a:endParaRPr/>
                    </a:p>
                  </a:txBody>
                  <a:tcPr/>
                </a:tc>
              </a:tr>
              <a:tr h="38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Heidi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661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93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Query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Tables </a:t>
            </a:r>
            <a:r>
              <a:rPr lang="en-US" dirty="0" err="1" smtClean="0"/>
              <a:t>vs</a:t>
            </a:r>
            <a:r>
              <a:rPr lang="en-US" dirty="0" smtClean="0"/>
              <a:t> Indices</a:t>
            </a:r>
          </a:p>
          <a:p>
            <a:r>
              <a:rPr lang="en-US" dirty="0" smtClean="0"/>
              <a:t>A table is a set of records</a:t>
            </a:r>
          </a:p>
          <a:p>
            <a:r>
              <a:rPr lang="en-US" dirty="0" smtClean="0"/>
              <a:t>An index is a tree (usually) that can be searched</a:t>
            </a:r>
          </a:p>
          <a:p>
            <a:pPr lvl="1"/>
            <a:r>
              <a:rPr lang="en-US" dirty="0" smtClean="0"/>
              <a:t>For a single field</a:t>
            </a:r>
          </a:p>
          <a:p>
            <a:pPr lvl="1"/>
            <a:r>
              <a:rPr lang="en-US" dirty="0" smtClean="0"/>
              <a:t>For multiple fields</a:t>
            </a:r>
          </a:p>
          <a:p>
            <a:r>
              <a:rPr lang="en-US" dirty="0" smtClean="0"/>
              <a:t>The tree result is an index (i.e. row number)</a:t>
            </a:r>
          </a:p>
          <a:p>
            <a:r>
              <a:rPr lang="en-US" dirty="0" smtClean="0"/>
              <a:t>It matters a great deal if indices are created</a:t>
            </a:r>
            <a:endParaRPr lang="en-US" dirty="0"/>
          </a:p>
          <a:p>
            <a:r>
              <a:rPr lang="en-US" dirty="0" smtClean="0"/>
              <a:t>Good examples online for </a:t>
            </a:r>
            <a:r>
              <a:rPr lang="en-US" dirty="0" err="1" smtClean="0"/>
              <a:t>SQLIte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115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 Strategies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15" y="1637046"/>
            <a:ext cx="8755477" cy="365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8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Table Scan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00" y="1455886"/>
            <a:ext cx="5600700" cy="495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760" y="2006599"/>
            <a:ext cx="7485255" cy="43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15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Number Fetch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178" y="1417638"/>
            <a:ext cx="6077602" cy="50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58" y="2110203"/>
            <a:ext cx="7989769" cy="33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4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Select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For a single table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Returns a subset of columns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Returns a subset of rows (based on where)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Orders rows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Groups rows</a:t>
            </a:r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6913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Index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0" y="1417638"/>
            <a:ext cx="4826000" cy="546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554" y="1963738"/>
            <a:ext cx="6319133" cy="326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92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Index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287" y="1417638"/>
            <a:ext cx="6121400" cy="40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36800"/>
            <a:ext cx="9144000" cy="265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6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Index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1968500"/>
            <a:ext cx="91059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0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2004234"/>
            <a:ext cx="8470900" cy="327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6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Alternate Index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35" y="1417637"/>
            <a:ext cx="7283068" cy="410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07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Alternate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1744143"/>
            <a:ext cx="8356600" cy="328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3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Multiple Column Index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663" y="1417638"/>
            <a:ext cx="5798914" cy="39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5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</a:t>
            </a:r>
            <a:r>
              <a:rPr lang="en-US" dirty="0"/>
              <a:t>Multiple </a:t>
            </a:r>
            <a:r>
              <a:rPr lang="en-US" dirty="0" smtClean="0"/>
              <a:t>Column Index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1555334"/>
            <a:ext cx="9118600" cy="383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21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</a:t>
            </a:r>
            <a:r>
              <a:rPr lang="en-US" dirty="0"/>
              <a:t>Multiple </a:t>
            </a:r>
            <a:r>
              <a:rPr lang="en-US" dirty="0" smtClean="0"/>
              <a:t>Column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07" y="1606447"/>
            <a:ext cx="8828424" cy="374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17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Index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clause can search using: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&gt; create index </a:t>
            </a:r>
            <a:r>
              <a:rPr lang="en-US" i="1" dirty="0" err="1" smtClean="0"/>
              <a:t>myindex</a:t>
            </a:r>
            <a:r>
              <a:rPr lang="en-US" i="1" dirty="0" smtClean="0"/>
              <a:t> </a:t>
            </a:r>
            <a:r>
              <a:rPr lang="en-US" dirty="0" smtClean="0"/>
              <a:t>on </a:t>
            </a:r>
            <a:r>
              <a:rPr lang="en-US" i="1" dirty="0" err="1" smtClean="0"/>
              <a:t>mytable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…)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00" y="2258893"/>
            <a:ext cx="33147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7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Select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For a multiple tables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Creates a larger view onto both tables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“where” defines connection between tables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Returns a subset of columns and rows as before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Orders rows, groups rows</a:t>
            </a:r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149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Covering Index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4" y="1417638"/>
            <a:ext cx="7818588" cy="407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2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Covering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17638"/>
            <a:ext cx="7162800" cy="437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26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OR search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9390"/>
            <a:ext cx="9144000" cy="423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3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293459"/>
            <a:ext cx="5016500" cy="66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28" y="1981199"/>
            <a:ext cx="7803288" cy="383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1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37" y="1540034"/>
            <a:ext cx="7359570" cy="48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3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739900"/>
            <a:ext cx="86106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8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56" y="1364005"/>
            <a:ext cx="7949810" cy="426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1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Sorting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1667851"/>
            <a:ext cx="5283200" cy="431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2264390"/>
            <a:ext cx="6718300" cy="391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6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508931" cy="5085681"/>
          </a:xfrm>
        </p:spPr>
        <p:txBody>
          <a:bodyPr>
            <a:normAutofit/>
          </a:bodyPr>
          <a:lstStyle/>
          <a:p>
            <a:r>
              <a:rPr lang="en-US" dirty="0" smtClean="0"/>
              <a:t>SQLite uses query strategies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www.sqlite.org</a:t>
            </a:r>
            <a:r>
              <a:rPr lang="en-US" dirty="0"/>
              <a:t>/</a:t>
            </a:r>
            <a:r>
              <a:rPr lang="en-US" dirty="0" err="1" smtClean="0"/>
              <a:t>queryplanner.html</a:t>
            </a:r>
            <a:endParaRPr lang="en-US" dirty="0" smtClean="0"/>
          </a:p>
          <a:p>
            <a:r>
              <a:rPr lang="en-US" dirty="0" smtClean="0"/>
              <a:t>SQLite planner does optimization</a:t>
            </a:r>
          </a:p>
          <a:p>
            <a:pPr lvl="1"/>
            <a:r>
              <a:rPr lang="en-US" dirty="0" smtClean="0"/>
              <a:t>Uses strategies to decide how to search</a:t>
            </a:r>
          </a:p>
          <a:p>
            <a:pPr lvl="1"/>
            <a:r>
              <a:rPr lang="en-US" dirty="0" err="1"/>
              <a:t>ttps</a:t>
            </a:r>
            <a:r>
              <a:rPr lang="en-US" dirty="0"/>
              <a:t>://</a:t>
            </a:r>
            <a:r>
              <a:rPr lang="en-US" dirty="0" err="1"/>
              <a:t>www.sqlite.org</a:t>
            </a:r>
            <a:r>
              <a:rPr lang="en-US" dirty="0"/>
              <a:t>/</a:t>
            </a:r>
            <a:r>
              <a:rPr lang="en-US" dirty="0" err="1" smtClean="0"/>
              <a:t>optoverview.html</a:t>
            </a:r>
            <a:endParaRPr lang="en-US" dirty="0" smtClean="0"/>
          </a:p>
          <a:p>
            <a:r>
              <a:rPr lang="en-US" dirty="0" smtClean="0"/>
              <a:t>Query plans come with explanations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www.sqlite.org</a:t>
            </a:r>
            <a:r>
              <a:rPr lang="en-US" dirty="0"/>
              <a:t>/</a:t>
            </a:r>
            <a:r>
              <a:rPr lang="en-US" dirty="0" err="1"/>
              <a:t>eqp.html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9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MAPPING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6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Select Example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3665160"/>
            <a:ext cx="8229240" cy="1544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This is a “flat file”</a:t>
            </a:r>
            <a:endParaRPr/>
          </a:p>
        </p:txBody>
      </p:sp>
      <p:graphicFrame>
        <p:nvGraphicFramePr>
          <p:cNvPr id="98" name="Table 3"/>
          <p:cNvGraphicFramePr/>
          <p:nvPr/>
        </p:nvGraphicFramePr>
        <p:xfrm>
          <a:off x="1508040" y="1501200"/>
          <a:ext cx="6406920" cy="1861200"/>
        </p:xfrm>
        <a:graphic>
          <a:graphicData uri="http://schemas.openxmlformats.org/drawingml/2006/table">
            <a:tbl>
              <a:tblPr/>
              <a:tblGrid>
                <a:gridCol w="1601640"/>
                <a:gridCol w="1601640"/>
                <a:gridCol w="1601640"/>
                <a:gridCol w="160200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Age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Suzy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Sandy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Whiskers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Hamster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13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Mapper - Review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Creates a map between data and objects</a:t>
            </a:r>
          </a:p>
          <a:p>
            <a:pPr marL="457200" lvl="1" indent="0">
              <a:buNone/>
            </a:pPr>
            <a:r>
              <a:rPr lang="en-US" dirty="0" smtClean="0"/>
              <a:t>Program in terms of your application objects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Data:</a:t>
            </a:r>
          </a:p>
          <a:p>
            <a:pPr marL="457200" lvl="1" indent="0">
              <a:buNone/>
            </a:pPr>
            <a:r>
              <a:rPr lang="en-US" dirty="0" smtClean="0"/>
              <a:t>		&lt;name&gt;	&lt;address&gt;	&lt;phone&gt;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Object:</a:t>
            </a:r>
          </a:p>
          <a:p>
            <a:pPr marL="2686050" lvl="6" indent="0">
              <a:buNone/>
            </a:pPr>
            <a:r>
              <a:rPr lang="en-US" sz="2400" dirty="0" smtClean="0"/>
              <a:t>Class Person:</a:t>
            </a:r>
          </a:p>
          <a:p>
            <a:pPr marL="3143250" lvl="7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name = ‘ ‘</a:t>
            </a:r>
          </a:p>
          <a:p>
            <a:pPr marL="3143250" lvl="7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address = ‘ ‘</a:t>
            </a:r>
          </a:p>
          <a:p>
            <a:pPr marL="3143250" lvl="7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phone = ‘ ‘</a:t>
            </a:r>
          </a:p>
          <a:p>
            <a:pPr marL="2686050" lvl="6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2846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/>
              <a:t>Creates a map between operations: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sz="2400" dirty="0" smtClean="0"/>
              <a:t>Create table -&gt; Object class initialization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Create record -&gt; Object initialization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Update, Delete record -&gt; Object methods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Searches -&gt; Class methods using object descriptions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Key enforcement -&gt; Relationship management</a:t>
            </a:r>
          </a:p>
        </p:txBody>
      </p:sp>
    </p:spTree>
    <p:extLst>
      <p:ext uri="{BB962C8B-B14F-4D97-AF65-F5344CB8AC3E}">
        <p14:creationId xmlns:p14="http://schemas.microsoft.com/office/powerpoint/2010/main" val="288011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ACID CRITERIA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712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Calibri"/>
              </a:rPr>
              <a:t>ACID CRITERIA</a:t>
            </a:r>
            <a:endParaRPr dirty="0"/>
          </a:p>
        </p:txBody>
      </p:sp>
      <p:sp>
        <p:nvSpPr>
          <p:cNvPr id="247" name="TextShape 2"/>
          <p:cNvSpPr txBox="1"/>
          <p:nvPr/>
        </p:nvSpPr>
        <p:spPr>
          <a:xfrm>
            <a:off x="710779" y="1211692"/>
            <a:ext cx="7573877" cy="58068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</a:rPr>
              <a:t>Common properties of relational databases</a:t>
            </a:r>
          </a:p>
          <a:p>
            <a:pPr>
              <a:lnSpc>
                <a:spcPct val="100000"/>
              </a:lnSpc>
            </a:pPr>
            <a:endParaRPr lang="en-US" sz="32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</a:rPr>
              <a:t>Atomic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</a:rPr>
              <a:t>Consistent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</a:rPr>
              <a:t>Isolated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</a:rPr>
              <a:t>Durable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z="3200" dirty="0"/>
              <a:t>https://</a:t>
            </a:r>
            <a:r>
              <a:rPr lang="en-US" sz="3200" dirty="0" err="1"/>
              <a:t>en.wikipedia.org</a:t>
            </a:r>
            <a:r>
              <a:rPr lang="en-US" sz="3200" dirty="0"/>
              <a:t>/wiki/ACID</a:t>
            </a:r>
            <a:endParaRPr sz="3200" dirty="0"/>
          </a:p>
          <a:p>
            <a:pPr>
              <a:lnSpc>
                <a:spcPct val="100000"/>
              </a:lnSpc>
            </a:pP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420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Atomic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2813400" y="2702160"/>
            <a:ext cx="435672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All or nothing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No partial transactions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330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Consistent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2379600" y="2702160"/>
            <a:ext cx="551412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All data meets constraints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No violation states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9624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Isolated</a:t>
            </a:r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2379600" y="2702160"/>
            <a:ext cx="551412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Concurrent transactions cant see each other’s stats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There must be a sequential equivalent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290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Durable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2379600" y="2702160"/>
            <a:ext cx="551412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Any committed transaction must be permanent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No excuses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Not even power outages or crashes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2389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CHINOOK EXAMPLE DATABASE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675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84" y="1423341"/>
            <a:ext cx="8887496" cy="4525963"/>
          </a:xfrm>
        </p:spPr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en-US" sz="2400" dirty="0"/>
              <a:t>	</a:t>
            </a:r>
          </a:p>
          <a:p>
            <a:r>
              <a:rPr lang="en-US" sz="3600" dirty="0" smtClean="0"/>
              <a:t>Chinook – Music Store </a:t>
            </a:r>
            <a:r>
              <a:rPr lang="en-US" sz="3600" dirty="0" smtClean="0"/>
              <a:t>database</a:t>
            </a:r>
          </a:p>
          <a:p>
            <a:pPr lvl="1"/>
            <a:r>
              <a:rPr lang="en-US" sz="3600" dirty="0" smtClean="0"/>
              <a:t>Reasonable example of a relational databases</a:t>
            </a:r>
          </a:p>
          <a:p>
            <a:pPr lvl="1"/>
            <a:r>
              <a:rPr lang="en-US" sz="3600" dirty="0" smtClean="0"/>
              <a:t>Tunes, tracks, albums, artists, genres, customers</a:t>
            </a:r>
          </a:p>
          <a:p>
            <a:pPr lvl="1"/>
            <a:r>
              <a:rPr lang="en-US" sz="3600" dirty="0" smtClean="0"/>
              <a:t>Available in lots of formats</a:t>
            </a:r>
          </a:p>
          <a:p>
            <a:pPr lvl="1"/>
            <a:endParaRPr lang="en-US" sz="3600" dirty="0"/>
          </a:p>
          <a:p>
            <a:r>
              <a:rPr lang="en-US" sz="3200" dirty="0" smtClean="0"/>
              <a:t>https</a:t>
            </a:r>
            <a:r>
              <a:rPr lang="en-US" sz="3200" dirty="0"/>
              <a:t>://</a:t>
            </a:r>
            <a:r>
              <a:rPr lang="en-US" sz="3200" dirty="0" err="1"/>
              <a:t>chinookdatabase.codeplex.com</a:t>
            </a:r>
            <a:r>
              <a:rPr lang="en-US" sz="3200" dirty="0"/>
              <a:t>/</a:t>
            </a:r>
            <a:endParaRPr lang="en-US" sz="32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37835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Select Example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3665160"/>
            <a:ext cx="8229240" cy="1544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select name,kind from animals</a:t>
            </a:r>
            <a:endParaRPr/>
          </a:p>
        </p:txBody>
      </p:sp>
      <p:graphicFrame>
        <p:nvGraphicFramePr>
          <p:cNvPr id="101" name="Table 3"/>
          <p:cNvGraphicFramePr/>
          <p:nvPr/>
        </p:nvGraphicFramePr>
        <p:xfrm>
          <a:off x="1508040" y="1501200"/>
          <a:ext cx="6406920" cy="1861200"/>
        </p:xfrm>
        <a:graphic>
          <a:graphicData uri="http://schemas.openxmlformats.org/drawingml/2006/table">
            <a:tbl>
              <a:tblPr/>
              <a:tblGrid>
                <a:gridCol w="1601640"/>
                <a:gridCol w="1601640"/>
                <a:gridCol w="1601640"/>
                <a:gridCol w="160200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Age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Suzy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Sandy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Whiskers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Hamster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" name="Table 4"/>
          <p:cNvGraphicFramePr/>
          <p:nvPr/>
        </p:nvGraphicFramePr>
        <p:xfrm>
          <a:off x="2890440" y="4514760"/>
          <a:ext cx="3203280" cy="1861200"/>
        </p:xfrm>
        <a:graphic>
          <a:graphicData uri="http://schemas.openxmlformats.org/drawingml/2006/table">
            <a:tbl>
              <a:tblPr/>
              <a:tblGrid>
                <a:gridCol w="1601640"/>
                <a:gridCol w="160164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Suzy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Sandy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  <a:endParaRPr/>
                    </a:p>
                  </a:txBody>
                  <a:tcPr/>
                </a:tc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Whiskers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Hamster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805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serious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45" y="1600200"/>
            <a:ext cx="8887496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8900"/>
            <a:ext cx="82296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2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Select Example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3665160"/>
            <a:ext cx="8229240" cy="1544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select name,kind from animals where age &gt; 10</a:t>
            </a:r>
            <a:endParaRPr/>
          </a:p>
        </p:txBody>
      </p:sp>
      <p:graphicFrame>
        <p:nvGraphicFramePr>
          <p:cNvPr id="105" name="Table 3"/>
          <p:cNvGraphicFramePr/>
          <p:nvPr/>
        </p:nvGraphicFramePr>
        <p:xfrm>
          <a:off x="1508040" y="1501200"/>
          <a:ext cx="6406920" cy="1861200"/>
        </p:xfrm>
        <a:graphic>
          <a:graphicData uri="http://schemas.openxmlformats.org/drawingml/2006/table">
            <a:tbl>
              <a:tblPr/>
              <a:tblGrid>
                <a:gridCol w="1601640"/>
                <a:gridCol w="1601640"/>
                <a:gridCol w="1601640"/>
                <a:gridCol w="160200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Age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Suzy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Sandy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Whiskers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Hamster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6" name="Table 4"/>
          <p:cNvGraphicFramePr/>
          <p:nvPr/>
        </p:nvGraphicFramePr>
        <p:xfrm>
          <a:off x="2890440" y="4980240"/>
          <a:ext cx="3203280" cy="930600"/>
        </p:xfrm>
        <a:graphic>
          <a:graphicData uri="http://schemas.openxmlformats.org/drawingml/2006/table">
            <a:tbl>
              <a:tblPr/>
              <a:tblGrid>
                <a:gridCol w="1601640"/>
                <a:gridCol w="160164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</a:t>
                      </a:r>
                      <a:endParaRPr/>
                    </a:p>
                  </a:txBody>
                  <a:tcPr/>
                </a:tc>
              </a:tr>
              <a:tr h="46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Suzy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506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Select Example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4581360"/>
            <a:ext cx="4896360" cy="1544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This is relational data</a:t>
            </a:r>
            <a:endParaRPr/>
          </a:p>
        </p:txBody>
      </p:sp>
      <p:graphicFrame>
        <p:nvGraphicFramePr>
          <p:cNvPr id="109" name="Table 3"/>
          <p:cNvGraphicFramePr/>
          <p:nvPr/>
        </p:nvGraphicFramePr>
        <p:xfrm>
          <a:off x="575280" y="1722960"/>
          <a:ext cx="4906440" cy="2326680"/>
        </p:xfrm>
        <a:graphic>
          <a:graphicData uri="http://schemas.openxmlformats.org/drawingml/2006/table">
            <a:tbl>
              <a:tblPr/>
              <a:tblGrid>
                <a:gridCol w="1226520"/>
                <a:gridCol w="1226520"/>
                <a:gridCol w="1226520"/>
                <a:gridCol w="122688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Age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Suzy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Sandy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Whiskers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46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Heidi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0" name="Table 4"/>
          <p:cNvGraphicFramePr/>
          <p:nvPr/>
        </p:nvGraphicFramePr>
        <p:xfrm>
          <a:off x="6233400" y="2009520"/>
          <a:ext cx="2453040" cy="1861200"/>
        </p:xfrm>
        <a:graphic>
          <a:graphicData uri="http://schemas.openxmlformats.org/drawingml/2006/table">
            <a:tbl>
              <a:tblPr/>
              <a:tblGrid>
                <a:gridCol w="1226520"/>
                <a:gridCol w="1226520"/>
              </a:tblGrid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Kind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Dog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  <a:endParaRPr/>
                    </a:p>
                  </a:txBody>
                  <a:tcPr/>
                </a:tc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Hamster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96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4882</TotalTime>
  <Words>1264</Words>
  <Application>Microsoft Macintosh PowerPoint</Application>
  <PresentationFormat>On-screen Show (4:3)</PresentationFormat>
  <Paragraphs>828</Paragraphs>
  <Slides>70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Advanced Database Design SQL Basics</vt:lpstr>
      <vt:lpstr>Topics</vt:lpstr>
      <vt:lpstr>SQL STATEMENTS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JOINS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 Optimization</vt:lpstr>
      <vt:lpstr>Looking at Query Optimization</vt:lpstr>
      <vt:lpstr>Optimizer Strategies</vt:lpstr>
      <vt:lpstr>Full Table Scan</vt:lpstr>
      <vt:lpstr>Row Number Fetch</vt:lpstr>
      <vt:lpstr>Create an Index</vt:lpstr>
      <vt:lpstr>Using an Index</vt:lpstr>
      <vt:lpstr>Using an Index</vt:lpstr>
      <vt:lpstr>Using an Index</vt:lpstr>
      <vt:lpstr>Creating an Alternate Index</vt:lpstr>
      <vt:lpstr>Using an Alternate Index</vt:lpstr>
      <vt:lpstr>Creating a Multiple Column Index</vt:lpstr>
      <vt:lpstr>Using a Multiple Column Index</vt:lpstr>
      <vt:lpstr>Using a Multiple Column Index</vt:lpstr>
      <vt:lpstr>Using Index Values</vt:lpstr>
      <vt:lpstr>Creating a Covering Index</vt:lpstr>
      <vt:lpstr>Using a Covering Index</vt:lpstr>
      <vt:lpstr>Using an OR search</vt:lpstr>
      <vt:lpstr>Sorting</vt:lpstr>
      <vt:lpstr>Sorting</vt:lpstr>
      <vt:lpstr>Sorting</vt:lpstr>
      <vt:lpstr>Sorting</vt:lpstr>
      <vt:lpstr>Partial Sorting</vt:lpstr>
      <vt:lpstr>Optimizer Strategies</vt:lpstr>
      <vt:lpstr>OBJECT RELATIONAL MAPPING </vt:lpstr>
      <vt:lpstr>Object Relational Mapper - Review </vt:lpstr>
      <vt:lpstr>Object Relational Mapper </vt:lpstr>
      <vt:lpstr>ACID CRITERIA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CHINOOK EXAMPLE DATABASE </vt:lpstr>
      <vt:lpstr>An Example Database</vt:lpstr>
      <vt:lpstr>Get a serious database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Database Design</dc:title>
  <dc:creator>Greg DeLozier</dc:creator>
  <cp:lastModifiedBy>Greg DeLozier</cp:lastModifiedBy>
  <cp:revision>57</cp:revision>
  <dcterms:created xsi:type="dcterms:W3CDTF">2014-08-28T04:09:37Z</dcterms:created>
  <dcterms:modified xsi:type="dcterms:W3CDTF">2017-10-25T02:00:25Z</dcterms:modified>
</cp:coreProperties>
</file>