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6"/>
  </p:notesMasterIdLst>
  <p:sldIdLst>
    <p:sldId id="256" r:id="rId3"/>
    <p:sldId id="265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77" r:id="rId14"/>
    <p:sldId id="278" r:id="rId15"/>
    <p:sldId id="281" r:id="rId16"/>
    <p:sldId id="282" r:id="rId17"/>
    <p:sldId id="284" r:id="rId18"/>
    <p:sldId id="285" r:id="rId19"/>
    <p:sldId id="286" r:id="rId20"/>
    <p:sldId id="260" r:id="rId21"/>
    <p:sldId id="261" r:id="rId22"/>
    <p:sldId id="262" r:id="rId23"/>
    <p:sldId id="263" r:id="rId24"/>
    <p:sldId id="26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6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1" d="100"/>
        <a:sy n="171" d="100"/>
      </p:scale>
      <p:origin x="0" y="53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40B8EAA-A8F7-4BE4-B27D-B9D535A23951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0867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1ACAAC9-E27B-479E-A214-8A1C51823B5B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1735560" y="1599840"/>
            <a:ext cx="5672160" cy="4525560"/>
          </a:xfrm>
          <a:prstGeom prst="rect">
            <a:avLst/>
          </a:prstGeom>
          <a:ln>
            <a:noFill/>
          </a:ln>
        </p:spPr>
      </p:pic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1735560" y="1599840"/>
            <a:ext cx="567216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1735560" y="1599840"/>
            <a:ext cx="5672160" cy="4525560"/>
          </a:xfrm>
          <a:prstGeom prst="rect">
            <a:avLst/>
          </a:prstGeom>
          <a:ln>
            <a:noFill/>
          </a:ln>
        </p:spPr>
      </p:pic>
      <p:pic>
        <p:nvPicPr>
          <p:cNvPr id="78" name="Picture 77"/>
          <p:cNvPicPr/>
          <p:nvPr/>
        </p:nvPicPr>
        <p:blipFill>
          <a:blip r:embed="rId2"/>
          <a:stretch/>
        </p:blipFill>
        <p:spPr>
          <a:xfrm>
            <a:off x="1735560" y="1599840"/>
            <a:ext cx="567216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B5CE3-4627-F041-8CDF-D40BE03EF90A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E1E3B-2C3C-404C-925D-C86A8D609A7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9/14/15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6C20BBD-10B6-48C9-A474-DA8387191AC6}" type="slidenum">
              <a:rPr lang="en-US" sz="1200" strike="noStrike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bottlepy.org/docs/dev/tutorial_app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 dirty="0">
                <a:solidFill>
                  <a:srgbClr val="000000"/>
                </a:solidFill>
                <a:latin typeface="Calibri"/>
              </a:rPr>
              <a:t>Advanced Database Design
</a:t>
            </a:r>
            <a:r>
              <a:rPr lang="en-US" sz="4400" strike="noStrike" dirty="0" smtClean="0">
                <a:solidFill>
                  <a:srgbClr val="000000"/>
                </a:solidFill>
                <a:latin typeface="Calibri"/>
              </a:rPr>
              <a:t>Web App Basics</a:t>
            </a:r>
            <a:endParaRPr dirty="0"/>
          </a:p>
        </p:txBody>
      </p:sp>
      <p:sp>
        <p:nvSpPr>
          <p:cNvPr id="85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8B8B8B"/>
                </a:solidFill>
                <a:latin typeface="Calibri"/>
              </a:rPr>
              <a:t>Gregory S. DeLozier, Ph.D.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u="sng" strike="noStrike">
                <a:solidFill>
                  <a:srgbClr val="8B8BFF"/>
                </a:solidFill>
                <a:latin typeface="Calibri"/>
              </a:rPr>
              <a:t>gdelozie@kent.edu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URLs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sz="2800" strike="noStrike">
                <a:solidFill>
                  <a:srgbClr val="000000"/>
                </a:solidFill>
                <a:latin typeface="Calibri"/>
              </a:rPr>
              <a:t>Parts of URL</a:t>
            </a:r>
            <a:endParaRPr/>
          </a:p>
          <a:p>
            <a:endParaRPr/>
          </a:p>
          <a:p>
            <a:r>
              <a:rPr lang="en-US" sz="2800" strike="noStrike">
                <a:solidFill>
                  <a:srgbClr val="000000"/>
                </a:solidFill>
                <a:latin typeface="Calibri"/>
              </a:rPr>
              <a:t>&lt;protocol&gt;&lt;address&gt;&lt;route&gt;</a:t>
            </a:r>
            <a:r>
              <a:rPr lang="en-US" sz="2800" strike="noStrike">
                <a:solidFill>
                  <a:srgbClr val="FF0000"/>
                </a:solidFill>
                <a:latin typeface="Calibri"/>
              </a:rPr>
              <a:t>&lt;query&gt;</a:t>
            </a:r>
            <a:endParaRPr/>
          </a:p>
          <a:p>
            <a:endParaRPr/>
          </a:p>
          <a:p>
            <a:r>
              <a:rPr lang="en-US" sz="2800" strike="noStrike">
                <a:solidFill>
                  <a:srgbClr val="000000"/>
                </a:solidFill>
                <a:latin typeface="Calibri"/>
              </a:rPr>
              <a:t>?name=greg&amp;county=medina</a:t>
            </a:r>
            <a:endParaRPr/>
          </a:p>
          <a:p>
            <a:r>
              <a:rPr lang="en-US" sz="2800" strike="noStrike">
                <a:solidFill>
                  <a:srgbClr val="000000"/>
                </a:solidFill>
                <a:latin typeface="Calibri"/>
              </a:rPr>
              <a:t>?id=1232451</a:t>
            </a:r>
            <a:endParaRPr/>
          </a:p>
          <a:p>
            <a:endParaRPr/>
          </a:p>
          <a:p>
            <a:r>
              <a:rPr lang="en-US" sz="2800" strike="noStrike">
                <a:solidFill>
                  <a:srgbClr val="000000"/>
                </a:solidFill>
                <a:latin typeface="Calibri"/>
              </a:rPr>
              <a:t>--or, if you have a route manager—</a:t>
            </a:r>
            <a:endParaRPr/>
          </a:p>
          <a:p>
            <a:endParaRPr/>
          </a:p>
          <a:p>
            <a:r>
              <a:rPr lang="en-US" sz="2800" strike="noStrike">
                <a:solidFill>
                  <a:srgbClr val="000000"/>
                </a:solidFill>
                <a:latin typeface="Calibri"/>
              </a:rPr>
              <a:t>/person/greg/medina</a:t>
            </a:r>
            <a:endParaRPr/>
          </a:p>
          <a:p>
            <a:r>
              <a:rPr lang="en-US" sz="2800" strike="noStrike">
                <a:solidFill>
                  <a:srgbClr val="000000"/>
                </a:solidFill>
                <a:latin typeface="Calibri"/>
              </a:rPr>
              <a:t>/case/1232451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2708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URLs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sz="2800" strike="noStrike">
                <a:solidFill>
                  <a:srgbClr val="000000"/>
                </a:solidFill>
                <a:latin typeface="Calibri"/>
              </a:rPr>
              <a:t>Parts of URL</a:t>
            </a:r>
            <a:endParaRPr/>
          </a:p>
          <a:p>
            <a:endParaRPr/>
          </a:p>
          <a:p>
            <a:r>
              <a:rPr lang="en-US" sz="2800" strike="noStrike">
                <a:solidFill>
                  <a:srgbClr val="000000"/>
                </a:solidFill>
                <a:latin typeface="Calibri"/>
              </a:rPr>
              <a:t>&lt;protocol&gt;&lt;address&gt;&lt;route&gt;</a:t>
            </a:r>
            <a:r>
              <a:rPr lang="en-US" sz="2800" strike="noStrike">
                <a:solidFill>
                  <a:srgbClr val="FF0000"/>
                </a:solidFill>
                <a:latin typeface="Calibri"/>
              </a:rPr>
              <a:t>&lt;query&gt;</a:t>
            </a:r>
            <a:endParaRPr/>
          </a:p>
          <a:p>
            <a:endParaRPr/>
          </a:p>
          <a:p>
            <a:r>
              <a:rPr lang="en-US" sz="2800" u="sng" strike="noStrike">
                <a:solidFill>
                  <a:srgbClr val="0000FF"/>
                </a:solidFill>
                <a:latin typeface="Calibri"/>
              </a:rPr>
              <a:t>http://www.mysite.com/person?name=greg</a:t>
            </a:r>
            <a:endParaRPr/>
          </a:p>
          <a:p>
            <a:endParaRPr/>
          </a:p>
          <a:p>
            <a:r>
              <a:rPr lang="en-US" sz="2800" strike="noStrike">
                <a:solidFill>
                  <a:srgbClr val="000000"/>
                </a:solidFill>
                <a:latin typeface="Calibri"/>
              </a:rPr>
              <a:t>https://learn.kent.edu/webapps/blackboard/execute/content/file?cmd=view&amp;mode=designer&amp;content_id=_3682168_1&amp;course_id=_106379_1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8434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Static Web Server</a:t>
            </a:r>
            <a:endParaRPr/>
          </a:p>
        </p:txBody>
      </p:sp>
      <p:sp>
        <p:nvSpPr>
          <p:cNvPr id="29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  <a:p>
            <a:r>
              <a:rPr lang="en-US" sz="2800" strike="noStrike">
                <a:solidFill>
                  <a:srgbClr val="000000"/>
                </a:solidFill>
                <a:latin typeface="Calibri"/>
              </a:rPr>
              <a:t>python -m SimpleHTTPServer 8000</a:t>
            </a:r>
            <a:endParaRPr/>
          </a:p>
          <a:p>
            <a:endParaRPr/>
          </a:p>
          <a:p>
            <a:r>
              <a:rPr lang="en-US" sz="2800" strike="noStrike">
                <a:solidFill>
                  <a:srgbClr val="000000"/>
                </a:solidFill>
                <a:latin typeface="Calibri"/>
              </a:rPr>
              <a:t>Index.txt</a:t>
            </a:r>
            <a:endParaRPr/>
          </a:p>
          <a:p>
            <a:r>
              <a:rPr lang="en-US" sz="2800" strike="noStrike">
                <a:solidFill>
                  <a:srgbClr val="000000"/>
                </a:solidFill>
                <a:latin typeface="Calibri"/>
              </a:rPr>
              <a:t>	Hello, world.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55226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Common Gateway Interface (CGI)</a:t>
            </a:r>
            <a:endParaRPr/>
          </a:p>
        </p:txBody>
      </p:sp>
      <p:sp>
        <p:nvSpPr>
          <p:cNvPr id="29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sz="2800" strike="noStrike">
                <a:solidFill>
                  <a:srgbClr val="000000"/>
                </a:solidFill>
                <a:latin typeface="Calibri"/>
              </a:rPr>
              <a:t>python -m CGIHTTPServer 8000</a:t>
            </a:r>
            <a:endParaRPr/>
          </a:p>
          <a:p>
            <a:r>
              <a:rPr lang="en-US" sz="2800" strike="noStrike">
                <a:solidFill>
                  <a:srgbClr val="000000"/>
                </a:solidFill>
                <a:latin typeface="Calibri"/>
              </a:rPr>
              <a:t>cgi-bin/hello.py</a:t>
            </a:r>
            <a:endParaRPr/>
          </a:p>
          <a:p>
            <a:endParaRPr/>
          </a:p>
          <a:p>
            <a:r>
              <a:rPr lang="en-US" sz="2000" strike="noStrike">
                <a:solidFill>
                  <a:srgbClr val="000000"/>
                </a:solidFill>
                <a:latin typeface="Calibri"/>
              </a:rPr>
              <a:t>#!/usr/bin/env python</a:t>
            </a:r>
            <a:endParaRPr/>
          </a:p>
          <a:p>
            <a:r>
              <a:rPr lang="en-US" sz="2000" strike="noStrike">
                <a:solidFill>
                  <a:srgbClr val="000000"/>
                </a:solidFill>
                <a:latin typeface="Calibri"/>
              </a:rPr>
              <a:t>print """Content-Type: text/text</a:t>
            </a:r>
            <a:endParaRPr/>
          </a:p>
          <a:p>
            <a:endParaRPr/>
          </a:p>
          <a:p>
            <a:r>
              <a:rPr lang="en-US" sz="2000" strike="noStrike">
                <a:solidFill>
                  <a:srgbClr val="000000"/>
                </a:solidFill>
                <a:latin typeface="Calibri"/>
              </a:rPr>
              <a:t>hello</a:t>
            </a:r>
            <a:endParaRPr/>
          </a:p>
          <a:p>
            <a:r>
              <a:rPr lang="en-US" sz="2000" strike="noStrike">
                <a:solidFill>
                  <a:srgbClr val="000000"/>
                </a:solidFill>
                <a:latin typeface="Calibri"/>
              </a:rPr>
              <a:t>"""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7181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Web Frameworks</a:t>
            </a:r>
            <a:endParaRPr/>
          </a:p>
        </p:txBody>
      </p:sp>
      <p:sp>
        <p:nvSpPr>
          <p:cNvPr id="29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sz="2800" strike="noStrike">
                <a:solidFill>
                  <a:srgbClr val="000000"/>
                </a:solidFill>
                <a:latin typeface="Calibri"/>
              </a:rPr>
              <a:t>Programs to serve web pages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Route manager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Allows assigning functions to URLs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Template framework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Allows mixing code and content to create pages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Requests, sessions, cookies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Allows continuity between pages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7064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Bottle.py</a:t>
            </a:r>
            <a:endParaRPr/>
          </a:p>
        </p:txBody>
      </p:sp>
      <p:sp>
        <p:nvSpPr>
          <p:cNvPr id="30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sz="2800" strike="noStrike" dirty="0">
                <a:solidFill>
                  <a:srgbClr val="000000"/>
                </a:solidFill>
                <a:latin typeface="Calibri"/>
              </a:rPr>
              <a:t>My favorite framework…</a:t>
            </a:r>
            <a:endParaRPr dirty="0"/>
          </a:p>
          <a:p>
            <a:endParaRPr dirty="0"/>
          </a:p>
          <a:p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http://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b</a:t>
            </a:r>
            <a:r>
              <a:rPr lang="en-US" sz="2800" strike="noStrike" dirty="0" err="1" smtClean="0">
                <a:solidFill>
                  <a:srgbClr val="000000"/>
                </a:solidFill>
                <a:latin typeface="Calibri"/>
              </a:rPr>
              <a:t>ottlepy.org</a:t>
            </a:r>
            <a:endParaRPr dirty="0"/>
          </a:p>
          <a:p>
            <a:endParaRPr dirty="0"/>
          </a:p>
          <a:p>
            <a:r>
              <a:rPr lang="en-US" sz="2800" strike="noStrike" dirty="0">
                <a:solidFill>
                  <a:srgbClr val="000000"/>
                </a:solidFill>
                <a:latin typeface="Calibri"/>
              </a:rPr>
              <a:t>Easy to create simple things</a:t>
            </a:r>
            <a:endParaRPr dirty="0"/>
          </a:p>
          <a:p>
            <a:endParaRPr dirty="0"/>
          </a:p>
          <a:p>
            <a:r>
              <a:rPr lang="en-US" sz="2800" strike="noStrike" dirty="0">
                <a:solidFill>
                  <a:srgbClr val="000000"/>
                </a:solidFill>
                <a:latin typeface="Calibri"/>
              </a:rPr>
              <a:t>Hard things are definitely possible</a:t>
            </a:r>
            <a:endParaRPr dirty="0"/>
          </a:p>
          <a:p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8703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Simple Bottle Example</a:t>
            </a:r>
            <a:endParaRPr/>
          </a:p>
        </p:txBody>
      </p:sp>
      <p:sp>
        <p:nvSpPr>
          <p:cNvPr id="30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from bottle import route, run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@route('/hello')   				# define the route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def hello():							# create response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    return "Hello, world!"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run(host='localhost', port=8080)	# run server</a:t>
            </a:r>
            <a:endParaRPr/>
          </a:p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8612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Another Bottle Example</a:t>
            </a:r>
            <a:endParaRPr/>
          </a:p>
        </p:txBody>
      </p:sp>
      <p:sp>
        <p:nvSpPr>
          <p:cNvPr id="307" name="TextShape 2"/>
          <p:cNvSpPr txBox="1"/>
          <p:nvPr/>
        </p:nvSpPr>
        <p:spPr>
          <a:xfrm>
            <a:off x="457200" y="1600200"/>
            <a:ext cx="880452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strike="noStrike" dirty="0" smtClean="0">
                <a:solidFill>
                  <a:srgbClr val="000000"/>
                </a:solidFill>
                <a:latin typeface="Calibri"/>
              </a:rPr>
              <a:t># in this case a “template” allows mixing of 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#   html presentation information</a:t>
            </a:r>
          </a:p>
          <a:p>
            <a:pPr>
              <a:lnSpc>
                <a:spcPct val="100000"/>
              </a:lnSpc>
            </a:pPr>
            <a:r>
              <a:rPr lang="en-US" sz="2800" strike="noStrike" dirty="0" smtClean="0">
                <a:solidFill>
                  <a:srgbClr val="000000"/>
                </a:solidFill>
                <a:latin typeface="Calibri"/>
              </a:rPr>
              <a:t>#   python variable contents</a:t>
            </a:r>
            <a:endParaRPr lang="en-US" sz="28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800" strike="noStrike" dirty="0" smtClean="0">
                <a:solidFill>
                  <a:srgbClr val="000000"/>
                </a:solidFill>
                <a:latin typeface="Calibri"/>
              </a:rPr>
              <a:t>from </a:t>
            </a:r>
            <a:r>
              <a:rPr lang="en-US" sz="2800" strike="noStrike" dirty="0">
                <a:solidFill>
                  <a:srgbClr val="000000"/>
                </a:solidFill>
                <a:latin typeface="Calibri"/>
              </a:rPr>
              <a:t>bottle import route, run, template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800" strike="noStrike" dirty="0">
                <a:solidFill>
                  <a:srgbClr val="000000"/>
                </a:solidFill>
                <a:latin typeface="Calibri"/>
              </a:rPr>
              <a:t>@route('/hello/&lt;name&gt;')   				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strike="noStrike" dirty="0" err="1">
                <a:solidFill>
                  <a:srgbClr val="000000"/>
                </a:solidFill>
                <a:latin typeface="Calibri"/>
              </a:rPr>
              <a:t>def</a:t>
            </a:r>
            <a:r>
              <a:rPr lang="en-US" sz="2800" strike="noStrike" dirty="0">
                <a:solidFill>
                  <a:srgbClr val="000000"/>
                </a:solidFill>
                <a:latin typeface="Calibri"/>
              </a:rPr>
              <a:t> hello():					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strike="noStrike" dirty="0">
                <a:solidFill>
                  <a:srgbClr val="000000"/>
                </a:solidFill>
                <a:latin typeface="Calibri"/>
              </a:rPr>
              <a:t>    return template('&lt;b&gt;Hello {{name}}&lt;/b&gt;!', name=name)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strike="noStrike" dirty="0">
                <a:solidFill>
                  <a:srgbClr val="000000"/>
                </a:solidFill>
                <a:latin typeface="Calibri"/>
              </a:rPr>
              <a:t>run(host='</a:t>
            </a:r>
            <a:r>
              <a:rPr lang="en-US" sz="2800" strike="noStrike" dirty="0" err="1">
                <a:solidFill>
                  <a:srgbClr val="000000"/>
                </a:solidFill>
                <a:latin typeface="Calibri"/>
              </a:rPr>
              <a:t>localhost</a:t>
            </a:r>
            <a:r>
              <a:rPr lang="en-US" sz="2800" strike="noStrike" dirty="0">
                <a:solidFill>
                  <a:srgbClr val="000000"/>
                </a:solidFill>
                <a:latin typeface="Calibri"/>
              </a:rPr>
              <a:t>', port=8080)	</a:t>
            </a:r>
            <a:endParaRPr lang="en-US" sz="28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8151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Database Bottle Example</a:t>
            </a:r>
            <a:endParaRPr/>
          </a:p>
        </p:txBody>
      </p:sp>
      <p:sp>
        <p:nvSpPr>
          <p:cNvPr id="309" name="TextShape 2"/>
          <p:cNvSpPr txBox="1"/>
          <p:nvPr/>
        </p:nvSpPr>
        <p:spPr>
          <a:xfrm>
            <a:off x="457200" y="1301040"/>
            <a:ext cx="8804520" cy="4824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from bottle import route, run, template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import sqlite3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connection = sqlite3.connect("pets.db”)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@route('/animals')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def animals():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    c = connection.cursor()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    c.execute("select * from animals")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    s = ""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    for x in c.fetchall():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        s = s + str(x)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    return s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run(host='localhost', port=8080)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826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A Complete Web App (*)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  <a:p>
            <a:r>
              <a:rPr lang="en-US" sz="2800" strike="noStrike">
                <a:solidFill>
                  <a:srgbClr val="000000"/>
                </a:solidFill>
                <a:latin typeface="Calibri"/>
              </a:rPr>
              <a:t>A “todo” list manager</a:t>
            </a:r>
            <a:endParaRPr/>
          </a:p>
          <a:p>
            <a:endParaRPr/>
          </a:p>
          <a:p>
            <a:r>
              <a:rPr lang="en-US" sz="2800" strike="noStrike">
                <a:solidFill>
                  <a:srgbClr val="000000"/>
                </a:solidFill>
                <a:latin typeface="Calibri"/>
              </a:rPr>
              <a:t>	Add items to the list</a:t>
            </a:r>
            <a:endParaRPr/>
          </a:p>
          <a:p>
            <a:r>
              <a:rPr lang="en-US" sz="2800" strike="noStrike">
                <a:solidFill>
                  <a:srgbClr val="000000"/>
                </a:solidFill>
                <a:latin typeface="Calibri"/>
              </a:rPr>
              <a:t>	View current items</a:t>
            </a:r>
            <a:endParaRPr/>
          </a:p>
          <a:p>
            <a:r>
              <a:rPr lang="en-US" sz="2800" strike="noStrike">
                <a:solidFill>
                  <a:srgbClr val="000000"/>
                </a:solidFill>
                <a:latin typeface="Calibri"/>
              </a:rPr>
              <a:t>	Check off items when done</a:t>
            </a:r>
            <a:endParaRPr/>
          </a:p>
          <a:p>
            <a:r>
              <a:rPr lang="en-US" sz="2800" strike="noStrike">
                <a:solidFill>
                  <a:srgbClr val="000000"/>
                </a:solidFill>
                <a:latin typeface="Calibri"/>
              </a:rPr>
              <a:t>	Delete items</a:t>
            </a:r>
            <a:endParaRPr/>
          </a:p>
          <a:p>
            <a:endParaRPr/>
          </a:p>
          <a:p>
            <a:r>
              <a:rPr lang="en-US" sz="2800" strike="noStrike">
                <a:solidFill>
                  <a:srgbClr val="000000"/>
                </a:solidFill>
                <a:latin typeface="Calibri"/>
              </a:rPr>
              <a:t>(*) Sort of. There’s no UI here to speak of.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Web Concepts</a:t>
            </a:r>
            <a:endParaRPr/>
          </a:p>
        </p:txBody>
      </p:sp>
      <p:sp>
        <p:nvSpPr>
          <p:cNvPr id="26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Web server 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Conversation in HTTP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Responds to requests for content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GET request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Additional info (queries) in URL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POST request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Additional info in body content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Web server returns whatever it wants to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8625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Tutorial Time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387446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dirty="0"/>
          </a:p>
          <a:p>
            <a:endParaRPr dirty="0"/>
          </a:p>
          <a:p>
            <a:r>
              <a:rPr lang="en-US" sz="2800" u="sng" strike="noStrike" dirty="0">
                <a:solidFill>
                  <a:srgbClr val="0000FF"/>
                </a:solidFill>
                <a:latin typeface="Calibri"/>
                <a:hlinkClick r:id="rId2"/>
              </a:rPr>
              <a:t>http://</a:t>
            </a:r>
            <a:r>
              <a:rPr lang="en-US" sz="2800" u="sng" strike="noStrike" dirty="0" err="1">
                <a:solidFill>
                  <a:srgbClr val="0000FF"/>
                </a:solidFill>
                <a:latin typeface="Calibri"/>
                <a:hlinkClick r:id="rId2"/>
              </a:rPr>
              <a:t>bottlepy.org</a:t>
            </a:r>
            <a:r>
              <a:rPr lang="en-US" sz="2800" u="sng" strike="noStrike" dirty="0">
                <a:solidFill>
                  <a:srgbClr val="0000FF"/>
                </a:solidFill>
                <a:latin typeface="Calibri"/>
                <a:hlinkClick r:id="rId2"/>
              </a:rPr>
              <a:t>/docs/</a:t>
            </a:r>
            <a:r>
              <a:rPr lang="en-US" sz="2800" u="sng" strike="noStrike" dirty="0" err="1">
                <a:solidFill>
                  <a:srgbClr val="0000FF"/>
                </a:solidFill>
                <a:latin typeface="Calibri"/>
                <a:hlinkClick r:id="rId2"/>
              </a:rPr>
              <a:t>dev</a:t>
            </a:r>
            <a:r>
              <a:rPr lang="en-US" sz="2800" u="sng" strike="noStrike" dirty="0">
                <a:solidFill>
                  <a:srgbClr val="0000FF"/>
                </a:solidFill>
                <a:latin typeface="Calibri"/>
                <a:hlinkClick r:id="rId2"/>
              </a:rPr>
              <a:t>/</a:t>
            </a:r>
            <a:r>
              <a:rPr lang="en-US" sz="2800" u="sng" strike="noStrike" dirty="0" err="1">
                <a:solidFill>
                  <a:srgbClr val="0000FF"/>
                </a:solidFill>
                <a:latin typeface="Calibri"/>
                <a:hlinkClick r:id="rId2"/>
              </a:rPr>
              <a:t>tutorial_app.html</a:t>
            </a:r>
            <a:endParaRPr dirty="0"/>
          </a:p>
          <a:p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Things to note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Use GET for requests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Create a URL in your code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Request the URL with arguments in URL parameters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Get the values from request or from URL route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Use POST for submissions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Wrap a post form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Create a submit button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Get data from the request body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(These rules change later for RESTful APIs)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Git &amp; GitHub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457200" y="1600200"/>
            <a:ext cx="86864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  <a:p>
            <a:r>
              <a:rPr lang="en-US" sz="2800" strike="noStrike">
                <a:solidFill>
                  <a:srgbClr val="000000"/>
                </a:solidFill>
                <a:latin typeface="Calibri"/>
              </a:rPr>
              <a:t>Basic Source Control</a:t>
            </a:r>
            <a:endParaRPr/>
          </a:p>
          <a:p>
            <a:endParaRPr/>
          </a:p>
          <a:p>
            <a:r>
              <a:rPr lang="en-US" sz="2800" strike="noStrike">
                <a:solidFill>
                  <a:srgbClr val="000000"/>
                </a:solidFill>
                <a:latin typeface="Calibri"/>
              </a:rPr>
              <a:t>% git init 					Create repository</a:t>
            </a:r>
            <a:endParaRPr/>
          </a:p>
          <a:p>
            <a:r>
              <a:rPr lang="en-US" sz="2800" strike="noStrike">
                <a:solidFill>
                  <a:srgbClr val="000000"/>
                </a:solidFill>
                <a:latin typeface="Calibri"/>
              </a:rPr>
              <a:t>% git clone				Copy repository</a:t>
            </a:r>
            <a:endParaRPr/>
          </a:p>
          <a:p>
            <a:r>
              <a:rPr lang="en-US" sz="2800" strike="noStrike">
                <a:solidFill>
                  <a:srgbClr val="000000"/>
                </a:solidFill>
                <a:latin typeface="Calibri"/>
              </a:rPr>
              <a:t>% git add --all  			“Stage” files and directories</a:t>
            </a:r>
            <a:endParaRPr/>
          </a:p>
          <a:p>
            <a:r>
              <a:rPr lang="en-US" sz="2800" strike="noStrike">
                <a:solidFill>
                  <a:srgbClr val="000000"/>
                </a:solidFill>
                <a:latin typeface="Calibri"/>
              </a:rPr>
              <a:t>% git commit -m”My message”</a:t>
            </a:r>
            <a:endParaRPr/>
          </a:p>
          <a:p>
            <a:r>
              <a:rPr lang="en-US" sz="2800" strike="noStrike">
                <a:solidFill>
                  <a:srgbClr val="000000"/>
                </a:solidFill>
                <a:latin typeface="Calibri"/>
              </a:rPr>
              <a:t>							Commit staged content to local</a:t>
            </a:r>
            <a:endParaRPr/>
          </a:p>
          <a:p>
            <a:r>
              <a:rPr lang="en-US" sz="2800" strike="noStrike">
                <a:solidFill>
                  <a:srgbClr val="000000"/>
                </a:solidFill>
                <a:latin typeface="Calibri"/>
              </a:rPr>
              <a:t>% git push origin master</a:t>
            </a:r>
            <a:endParaRPr/>
          </a:p>
          <a:p>
            <a:r>
              <a:rPr lang="en-US" sz="2800" strike="noStrike">
                <a:solidFill>
                  <a:srgbClr val="000000"/>
                </a:solidFill>
                <a:latin typeface="Calibri"/>
              </a:rPr>
              <a:t>							Send commited content to origin</a:t>
            </a:r>
            <a:endParaRPr/>
          </a:p>
          <a:p>
            <a:endParaRPr/>
          </a:p>
          <a:p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Git &amp; GitHub</a:t>
            </a:r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  <a:p>
            <a:r>
              <a:rPr lang="en-US" sz="2800" strike="noStrike">
                <a:solidFill>
                  <a:srgbClr val="000000"/>
                </a:solidFill>
                <a:latin typeface="Calibri"/>
              </a:rPr>
              <a:t>Demo Time…</a:t>
            </a:r>
            <a:endParaRPr/>
          </a:p>
          <a:p>
            <a:endParaRPr/>
          </a:p>
          <a:p>
            <a:r>
              <a:rPr lang="en-US" sz="2800" u="sng" strike="noStrike">
                <a:solidFill>
                  <a:srgbClr val="0000FF"/>
                </a:solidFill>
                <a:latin typeface="Calibri"/>
              </a:rPr>
              <a:t>www.github.com</a:t>
            </a:r>
            <a:endParaRPr/>
          </a:p>
          <a:p>
            <a:endParaRPr/>
          </a:p>
          <a:p>
            <a:r>
              <a:rPr lang="en-US" sz="2800" u="sng" strike="noStrike">
                <a:solidFill>
                  <a:srgbClr val="0000FF"/>
                </a:solidFill>
                <a:latin typeface="Calibri"/>
              </a:rPr>
              <a:t>try.github.com</a:t>
            </a:r>
            <a:endParaRPr/>
          </a:p>
          <a:p>
            <a:endParaRPr/>
          </a:p>
          <a:p>
            <a:r>
              <a:rPr lang="en-US" sz="2800" u="sng" strike="noStrike">
                <a:solidFill>
                  <a:srgbClr val="0000FF"/>
                </a:solidFill>
                <a:latin typeface="Calibri"/>
              </a:rPr>
              <a:t>https://github.com/gregdelozier/kent_adb_class.git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URLs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sz="2800" strike="noStrike">
                <a:solidFill>
                  <a:srgbClr val="000000"/>
                </a:solidFill>
                <a:latin typeface="Calibri"/>
              </a:rPr>
              <a:t>Parts of URL</a:t>
            </a:r>
            <a:endParaRPr/>
          </a:p>
          <a:p>
            <a:endParaRPr/>
          </a:p>
          <a:p>
            <a:r>
              <a:rPr lang="en-US" sz="2800" strike="noStrike">
                <a:solidFill>
                  <a:srgbClr val="000000"/>
                </a:solidFill>
                <a:latin typeface="Calibri"/>
              </a:rPr>
              <a:t>&lt;protocol&gt;&lt;address&gt;&lt;route&gt;&lt;query&gt;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0339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URLs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sz="2800" strike="noStrike">
                <a:solidFill>
                  <a:srgbClr val="000000"/>
                </a:solidFill>
                <a:latin typeface="Calibri"/>
              </a:rPr>
              <a:t>Parts of URL</a:t>
            </a:r>
            <a:endParaRPr/>
          </a:p>
          <a:p>
            <a:endParaRPr/>
          </a:p>
          <a:p>
            <a:r>
              <a:rPr lang="en-US" sz="2800" strike="noStrike">
                <a:solidFill>
                  <a:srgbClr val="FF0000"/>
                </a:solidFill>
                <a:latin typeface="Calibri"/>
              </a:rPr>
              <a:t>&lt;protocol&gt;</a:t>
            </a:r>
            <a:r>
              <a:rPr lang="en-US" sz="2800" strike="noStrike">
                <a:solidFill>
                  <a:srgbClr val="000000"/>
                </a:solidFill>
                <a:latin typeface="Calibri"/>
              </a:rPr>
              <a:t>&lt;address&gt;&lt;route&gt;&lt;query&gt;</a:t>
            </a:r>
            <a:endParaRPr/>
          </a:p>
          <a:p>
            <a:endParaRPr/>
          </a:p>
          <a:p>
            <a:r>
              <a:rPr lang="en-US" sz="2800" strike="noStrike">
                <a:solidFill>
                  <a:srgbClr val="000000"/>
                </a:solidFill>
                <a:latin typeface="Calibri"/>
              </a:rPr>
              <a:t>http://</a:t>
            </a:r>
            <a:endParaRPr/>
          </a:p>
          <a:p>
            <a:r>
              <a:rPr lang="en-US" sz="2800" strike="noStrike">
                <a:solidFill>
                  <a:srgbClr val="000000"/>
                </a:solidFill>
                <a:latin typeface="Calibri"/>
              </a:rPr>
              <a:t>ftp://</a:t>
            </a:r>
            <a:endParaRPr/>
          </a:p>
          <a:p>
            <a:endParaRPr/>
          </a:p>
          <a:p>
            <a:r>
              <a:rPr lang="en-US" sz="2800" strike="noStrike">
                <a:solidFill>
                  <a:srgbClr val="000000"/>
                </a:solidFill>
                <a:latin typeface="Calibri"/>
              </a:rPr>
              <a:t>https://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994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URLs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sz="2800" strike="noStrike">
                <a:solidFill>
                  <a:srgbClr val="000000"/>
                </a:solidFill>
                <a:latin typeface="Calibri"/>
              </a:rPr>
              <a:t>Parts of URL</a:t>
            </a:r>
            <a:endParaRPr/>
          </a:p>
          <a:p>
            <a:endParaRPr/>
          </a:p>
          <a:p>
            <a:r>
              <a:rPr lang="en-US" sz="2800" strike="noStrike">
                <a:solidFill>
                  <a:srgbClr val="000000"/>
                </a:solidFill>
                <a:latin typeface="Calibri"/>
              </a:rPr>
              <a:t>&lt;protocol&gt;</a:t>
            </a:r>
            <a:r>
              <a:rPr lang="en-US" sz="2800" strike="noStrike">
                <a:solidFill>
                  <a:srgbClr val="FF0000"/>
                </a:solidFill>
                <a:latin typeface="Calibri"/>
              </a:rPr>
              <a:t>&lt;address&gt;</a:t>
            </a:r>
            <a:r>
              <a:rPr lang="en-US" sz="2800" strike="noStrike">
                <a:solidFill>
                  <a:srgbClr val="000000"/>
                </a:solidFill>
                <a:latin typeface="Calibri"/>
              </a:rPr>
              <a:t>&lt;route&gt;&lt;query&gt;</a:t>
            </a:r>
            <a:endParaRPr/>
          </a:p>
          <a:p>
            <a:endParaRPr/>
          </a:p>
          <a:p>
            <a:r>
              <a:rPr lang="en-US" sz="2800" u="sng" strike="noStrike">
                <a:solidFill>
                  <a:srgbClr val="0000FF"/>
                </a:solidFill>
                <a:latin typeface="Calibri"/>
              </a:rPr>
              <a:t>www.google.com</a:t>
            </a:r>
            <a:endParaRPr/>
          </a:p>
          <a:p>
            <a:r>
              <a:rPr lang="en-US" sz="2800" strike="noStrike">
                <a:solidFill>
                  <a:srgbClr val="000000"/>
                </a:solidFill>
                <a:latin typeface="Calibri"/>
              </a:rPr>
              <a:t>121.32.45.111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4337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URLs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sz="2800" strike="noStrike">
                <a:solidFill>
                  <a:srgbClr val="000000"/>
                </a:solidFill>
                <a:latin typeface="Calibri"/>
              </a:rPr>
              <a:t>Parts of URL</a:t>
            </a:r>
            <a:endParaRPr/>
          </a:p>
          <a:p>
            <a:endParaRPr/>
          </a:p>
          <a:p>
            <a:r>
              <a:rPr lang="en-US" sz="2800" strike="noStrike">
                <a:solidFill>
                  <a:srgbClr val="000000"/>
                </a:solidFill>
                <a:latin typeface="Calibri"/>
              </a:rPr>
              <a:t>&lt;protocol&gt;</a:t>
            </a:r>
            <a:r>
              <a:rPr lang="en-US" sz="2800" strike="noStrike">
                <a:solidFill>
                  <a:srgbClr val="FF0000"/>
                </a:solidFill>
                <a:latin typeface="Calibri"/>
              </a:rPr>
              <a:t>&lt;address&gt;</a:t>
            </a:r>
            <a:r>
              <a:rPr lang="en-US" sz="2800" strike="noStrike">
                <a:solidFill>
                  <a:srgbClr val="000000"/>
                </a:solidFill>
                <a:latin typeface="Calibri"/>
              </a:rPr>
              <a:t>&lt;route&gt;&lt;query&gt;</a:t>
            </a:r>
            <a:endParaRPr/>
          </a:p>
          <a:p>
            <a:endParaRPr/>
          </a:p>
          <a:p>
            <a:r>
              <a:rPr lang="en-US" sz="2800" u="sng" strike="noStrike">
                <a:solidFill>
                  <a:srgbClr val="0000FF"/>
                </a:solidFill>
                <a:latin typeface="Calibri"/>
              </a:rPr>
              <a:t>www.google.com</a:t>
            </a:r>
            <a:endParaRPr/>
          </a:p>
          <a:p>
            <a:r>
              <a:rPr lang="en-US" sz="2800" strike="noStrike">
                <a:solidFill>
                  <a:srgbClr val="000000"/>
                </a:solidFill>
                <a:latin typeface="Calibri"/>
              </a:rPr>
              <a:t>121.32.45.111</a:t>
            </a:r>
            <a:endParaRPr/>
          </a:p>
          <a:p>
            <a:endParaRPr/>
          </a:p>
          <a:p>
            <a:r>
              <a:rPr lang="en-US" sz="2800" strike="noStrike">
                <a:solidFill>
                  <a:srgbClr val="000000"/>
                </a:solidFill>
                <a:latin typeface="Calibri"/>
              </a:rPr>
              <a:t>127.0.0.1</a:t>
            </a:r>
            <a:endParaRPr/>
          </a:p>
          <a:p>
            <a:r>
              <a:rPr lang="en-US" sz="2800" strike="noStrike">
                <a:solidFill>
                  <a:srgbClr val="000000"/>
                </a:solidFill>
                <a:latin typeface="Calibri"/>
              </a:rPr>
              <a:t>localhost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2915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URLs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sz="2800" strike="noStrike">
                <a:solidFill>
                  <a:srgbClr val="000000"/>
                </a:solidFill>
                <a:latin typeface="Calibri"/>
              </a:rPr>
              <a:t>Parts of URL</a:t>
            </a:r>
            <a:endParaRPr/>
          </a:p>
          <a:p>
            <a:endParaRPr/>
          </a:p>
          <a:p>
            <a:r>
              <a:rPr lang="en-US" sz="2800" strike="noStrike">
                <a:solidFill>
                  <a:srgbClr val="000000"/>
                </a:solidFill>
                <a:latin typeface="Calibri"/>
              </a:rPr>
              <a:t>&lt;protocol&gt;</a:t>
            </a:r>
            <a:r>
              <a:rPr lang="en-US" sz="2800" strike="noStrike">
                <a:solidFill>
                  <a:srgbClr val="FF0000"/>
                </a:solidFill>
                <a:latin typeface="Calibri"/>
              </a:rPr>
              <a:t>&lt;address:port&gt;</a:t>
            </a:r>
            <a:r>
              <a:rPr lang="en-US" sz="2800" strike="noStrike">
                <a:solidFill>
                  <a:srgbClr val="000000"/>
                </a:solidFill>
                <a:latin typeface="Calibri"/>
              </a:rPr>
              <a:t>&lt;route&gt;&lt;query&gt;</a:t>
            </a:r>
            <a:endParaRPr/>
          </a:p>
          <a:p>
            <a:endParaRPr/>
          </a:p>
          <a:p>
            <a:r>
              <a:rPr lang="en-US" sz="2800" strike="noStrike">
                <a:solidFill>
                  <a:srgbClr val="000000"/>
                </a:solidFill>
                <a:latin typeface="Calibri"/>
              </a:rPr>
              <a:t>127.0.0.1:80</a:t>
            </a:r>
            <a:endParaRPr/>
          </a:p>
          <a:p>
            <a:r>
              <a:rPr lang="en-US" sz="2800" strike="noStrike">
                <a:solidFill>
                  <a:srgbClr val="000000"/>
                </a:solidFill>
                <a:latin typeface="Calibri"/>
              </a:rPr>
              <a:t>Localhost:3000</a:t>
            </a:r>
            <a:endParaRPr/>
          </a:p>
          <a:p>
            <a:endParaRPr/>
          </a:p>
          <a:p>
            <a:r>
              <a:rPr lang="en-US" sz="2800" strike="noStrike">
                <a:solidFill>
                  <a:srgbClr val="000000"/>
                </a:solidFill>
                <a:latin typeface="Calibri"/>
              </a:rPr>
              <a:t>Normal HTTP: 80</a:t>
            </a:r>
            <a:endParaRPr/>
          </a:p>
          <a:p>
            <a:r>
              <a:rPr lang="en-US" sz="2800" strike="noStrike">
                <a:solidFill>
                  <a:srgbClr val="000000"/>
                </a:solidFill>
                <a:latin typeface="Calibri"/>
              </a:rPr>
              <a:t>Normal HTTPS: 443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0087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URLs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sz="2800" strike="noStrike">
                <a:solidFill>
                  <a:srgbClr val="000000"/>
                </a:solidFill>
                <a:latin typeface="Calibri"/>
              </a:rPr>
              <a:t>Parts of URL</a:t>
            </a:r>
            <a:endParaRPr/>
          </a:p>
          <a:p>
            <a:endParaRPr/>
          </a:p>
          <a:p>
            <a:r>
              <a:rPr lang="en-US" sz="2800" strike="noStrike">
                <a:solidFill>
                  <a:srgbClr val="000000"/>
                </a:solidFill>
                <a:latin typeface="Calibri"/>
              </a:rPr>
              <a:t>&lt;protocol&gt;&lt;address&gt;</a:t>
            </a:r>
            <a:r>
              <a:rPr lang="en-US" sz="2800" strike="noStrike">
                <a:solidFill>
                  <a:srgbClr val="FF0000"/>
                </a:solidFill>
                <a:latin typeface="Calibri"/>
              </a:rPr>
              <a:t>&lt;route&gt;</a:t>
            </a:r>
            <a:r>
              <a:rPr lang="en-US" sz="2800" strike="noStrike">
                <a:solidFill>
                  <a:srgbClr val="000000"/>
                </a:solidFill>
                <a:latin typeface="Calibri"/>
              </a:rPr>
              <a:t>&lt;query&gt;</a:t>
            </a:r>
            <a:endParaRPr/>
          </a:p>
          <a:p>
            <a:endParaRPr/>
          </a:p>
          <a:p>
            <a:r>
              <a:rPr lang="en-US" sz="2800" strike="noStrike">
                <a:solidFill>
                  <a:srgbClr val="000000"/>
                </a:solidFill>
                <a:latin typeface="Calibri"/>
              </a:rPr>
              <a:t>/</a:t>
            </a:r>
            <a:endParaRPr/>
          </a:p>
          <a:p>
            <a:r>
              <a:rPr lang="en-US" sz="2800" strike="noStrike">
                <a:solidFill>
                  <a:srgbClr val="000000"/>
                </a:solidFill>
                <a:latin typeface="Calibri"/>
              </a:rPr>
              <a:t>/index</a:t>
            </a:r>
            <a:endParaRPr/>
          </a:p>
          <a:p>
            <a:r>
              <a:rPr lang="en-US" sz="2800" strike="noStrike">
                <a:solidFill>
                  <a:srgbClr val="000000"/>
                </a:solidFill>
                <a:latin typeface="Calibri"/>
              </a:rPr>
              <a:t>/hello</a:t>
            </a:r>
            <a:endParaRPr/>
          </a:p>
          <a:p>
            <a:r>
              <a:rPr lang="en-US" sz="2800" strike="noStrike">
                <a:solidFill>
                  <a:srgbClr val="000000"/>
                </a:solidFill>
                <a:latin typeface="Calibri"/>
              </a:rPr>
              <a:t>/hello/whatever</a:t>
            </a:r>
            <a:endParaRPr/>
          </a:p>
          <a:p>
            <a:r>
              <a:rPr lang="en-US" sz="2800" strike="noStrike">
                <a:solidFill>
                  <a:srgbClr val="000000"/>
                </a:solidFill>
                <a:latin typeface="Calibri"/>
              </a:rPr>
              <a:t>/hello/name            &lt;- more on this later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5746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URLs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sz="2800" strike="noStrike">
                <a:solidFill>
                  <a:srgbClr val="000000"/>
                </a:solidFill>
                <a:latin typeface="Calibri"/>
              </a:rPr>
              <a:t>Parts of URL</a:t>
            </a:r>
            <a:endParaRPr/>
          </a:p>
          <a:p>
            <a:endParaRPr/>
          </a:p>
          <a:p>
            <a:r>
              <a:rPr lang="en-US" sz="2800" strike="noStrike">
                <a:solidFill>
                  <a:srgbClr val="000000"/>
                </a:solidFill>
                <a:latin typeface="Calibri"/>
              </a:rPr>
              <a:t>&lt;protocol&gt;&lt;address&gt;&lt;route&gt;</a:t>
            </a:r>
            <a:r>
              <a:rPr lang="en-US" sz="2800" strike="noStrike">
                <a:solidFill>
                  <a:srgbClr val="FF0000"/>
                </a:solidFill>
                <a:latin typeface="Calibri"/>
              </a:rPr>
              <a:t>&lt;query&gt;</a:t>
            </a:r>
            <a:endParaRPr/>
          </a:p>
          <a:p>
            <a:endParaRPr/>
          </a:p>
          <a:p>
            <a:r>
              <a:rPr lang="en-US" sz="2800" strike="noStrike">
                <a:solidFill>
                  <a:srgbClr val="000000"/>
                </a:solidFill>
                <a:latin typeface="Calibri"/>
              </a:rPr>
              <a:t>?name=greg&amp;county=medina</a:t>
            </a:r>
            <a:endParaRPr/>
          </a:p>
          <a:p>
            <a:r>
              <a:rPr lang="en-US" sz="2800" strike="noStrike">
                <a:solidFill>
                  <a:srgbClr val="000000"/>
                </a:solidFill>
                <a:latin typeface="Calibri"/>
              </a:rPr>
              <a:t>?id=1232451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2953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690</Words>
  <Application>Microsoft Macintosh PowerPoint</Application>
  <PresentationFormat>On-screen Show (4:3)</PresentationFormat>
  <Paragraphs>217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Database Design</dc:title>
  <dc:creator>Greg DeLozier</dc:creator>
  <cp:lastModifiedBy>Greg DeLozier</cp:lastModifiedBy>
  <cp:revision>48</cp:revision>
  <dcterms:created xsi:type="dcterms:W3CDTF">2014-08-28T04:09:37Z</dcterms:created>
  <dcterms:modified xsi:type="dcterms:W3CDTF">2017-10-25T02:00:30Z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22</vt:i4>
  </property>
</Properties>
</file>