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94" r:id="rId3"/>
    <p:sldId id="262" r:id="rId4"/>
    <p:sldId id="263" r:id="rId5"/>
    <p:sldId id="292" r:id="rId6"/>
    <p:sldId id="293" r:id="rId7"/>
    <p:sldId id="264" r:id="rId8"/>
    <p:sldId id="273" r:id="rId9"/>
    <p:sldId id="276" r:id="rId10"/>
    <p:sldId id="277" r:id="rId11"/>
    <p:sldId id="278" r:id="rId12"/>
    <p:sldId id="295" r:id="rId13"/>
    <p:sldId id="279" r:id="rId14"/>
    <p:sldId id="280" r:id="rId15"/>
    <p:sldId id="281" r:id="rId16"/>
    <p:sldId id="282" r:id="rId17"/>
    <p:sldId id="296" r:id="rId18"/>
    <p:sldId id="297" r:id="rId19"/>
    <p:sldId id="298" r:id="rId20"/>
    <p:sldId id="299" r:id="rId21"/>
    <p:sldId id="300" r:id="rId22"/>
    <p:sldId id="302" r:id="rId23"/>
    <p:sldId id="301" r:id="rId24"/>
    <p:sldId id="305" r:id="rId25"/>
    <p:sldId id="306" r:id="rId26"/>
    <p:sldId id="307" r:id="rId27"/>
    <p:sldId id="308" r:id="rId28"/>
    <p:sldId id="303" r:id="rId29"/>
    <p:sldId id="304" r:id="rId30"/>
    <p:sldId id="283" r:id="rId31"/>
    <p:sldId id="310" r:id="rId32"/>
    <p:sldId id="309" r:id="rId33"/>
    <p:sldId id="258" r:id="rId34"/>
    <p:sldId id="25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35"/>
    <p:restoredTop sz="94570"/>
  </p:normalViewPr>
  <p:slideViewPr>
    <p:cSldViewPr snapToGrid="0" snapToObjects="1">
      <p:cViewPr>
        <p:scale>
          <a:sx n="82" d="100"/>
          <a:sy n="82" d="100"/>
        </p:scale>
        <p:origin x="31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DA4AF-AA1A-3E46-826F-D34AD797E40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209F9-9D5F-4248-9089-40C76695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50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D38-8E7B-264B-83AA-89F2C4354A4C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84A5-A63A-AC4D-A2DB-3D2A43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4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D38-8E7B-264B-83AA-89F2C4354A4C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84A5-A63A-AC4D-A2DB-3D2A43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D38-8E7B-264B-83AA-89F2C4354A4C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84A5-A63A-AC4D-A2DB-3D2A43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1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D38-8E7B-264B-83AA-89F2C4354A4C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84A5-A63A-AC4D-A2DB-3D2A43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7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D38-8E7B-264B-83AA-89F2C4354A4C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84A5-A63A-AC4D-A2DB-3D2A43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3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D38-8E7B-264B-83AA-89F2C4354A4C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84A5-A63A-AC4D-A2DB-3D2A43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0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D38-8E7B-264B-83AA-89F2C4354A4C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84A5-A63A-AC4D-A2DB-3D2A43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D38-8E7B-264B-83AA-89F2C4354A4C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84A5-A63A-AC4D-A2DB-3D2A43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0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D38-8E7B-264B-83AA-89F2C4354A4C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84A5-A63A-AC4D-A2DB-3D2A43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7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D38-8E7B-264B-83AA-89F2C4354A4C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84A5-A63A-AC4D-A2DB-3D2A43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8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D38-8E7B-264B-83AA-89F2C4354A4C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84A5-A63A-AC4D-A2DB-3D2A43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5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24D38-8E7B-264B-83AA-89F2C4354A4C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84A5-A63A-AC4D-A2DB-3D2A43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abfile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ython-Yarn/Yarn" TargetMode="Externa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jwp/book-example.git" TargetMode="External"/><Relationship Id="rId3" Type="http://schemas.openxmlformats.org/officeDocument/2006/relationships/hyperlink" Target="https://github.com/hjwp/book-example/archive/chapter_07.zip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aramiko.org/" TargetMode="External"/><Relationship Id="rId3" Type="http://schemas.openxmlformats.org/officeDocument/2006/relationships/hyperlink" Target="http://jessenoller.com/blog/2009/02/05/ssh-programming-with-paramiko-completely-differ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Testing Methodology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Gregory S. </a:t>
            </a:r>
            <a:r>
              <a:rPr lang="en-US" dirty="0" err="1" smtClean="0"/>
              <a:t>DeLozier</a:t>
            </a:r>
            <a:r>
              <a:rPr lang="en-US" dirty="0" smtClean="0"/>
              <a:t>, Ph.D.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Paramiko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paramiko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paramiko.SSHClient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dirty="0" err="1" smtClean="0"/>
              <a:t>ssh.connect</a:t>
            </a:r>
            <a:r>
              <a:rPr lang="en-US" dirty="0"/>
              <a:t>('127.0.0.1', username='</a:t>
            </a:r>
            <a:r>
              <a:rPr lang="en-US" dirty="0" err="1"/>
              <a:t>jesse</a:t>
            </a:r>
            <a:r>
              <a:rPr lang="en-US" dirty="0"/>
              <a:t>', password='</a:t>
            </a:r>
            <a:r>
              <a:rPr lang="en-US" dirty="0" err="1"/>
              <a:t>lol</a:t>
            </a:r>
            <a:r>
              <a:rPr lang="en-US" dirty="0" smtClean="0"/>
              <a:t>')</a:t>
            </a:r>
          </a:p>
          <a:p>
            <a:endParaRPr lang="en-US" dirty="0"/>
          </a:p>
          <a:p>
            <a:r>
              <a:rPr lang="en-US" dirty="0" err="1"/>
              <a:t>ssh.set_missing_host_key_policy</a:t>
            </a:r>
            <a:r>
              <a:rPr lang="en-US" dirty="0"/>
              <a:t>( </a:t>
            </a:r>
            <a:r>
              <a:rPr lang="en-US" dirty="0" err="1"/>
              <a:t>paramiko.AutoAddPolicy</a:t>
            </a:r>
            <a:r>
              <a:rPr lang="en-US" dirty="0" smtClean="0"/>
              <a:t>()) &lt;- add</a:t>
            </a:r>
          </a:p>
          <a:p>
            <a:endParaRPr lang="en-US" dirty="0"/>
          </a:p>
          <a:p>
            <a:r>
              <a:rPr lang="en-US" dirty="0" err="1" smtClean="0"/>
              <a:t>stdin</a:t>
            </a:r>
            <a:r>
              <a:rPr lang="en-US" dirty="0"/>
              <a:t>, </a:t>
            </a:r>
            <a:r>
              <a:rPr lang="en-US" dirty="0" err="1"/>
              <a:t>stdout</a:t>
            </a:r>
            <a:r>
              <a:rPr lang="en-US" dirty="0"/>
              <a:t>, </a:t>
            </a:r>
            <a:r>
              <a:rPr lang="en-US" dirty="0" err="1"/>
              <a:t>stderr</a:t>
            </a:r>
            <a:r>
              <a:rPr lang="en-US" dirty="0"/>
              <a:t> = </a:t>
            </a:r>
            <a:r>
              <a:rPr lang="en-US" dirty="0" err="1" smtClean="0"/>
              <a:t>ssh.exec_command</a:t>
            </a:r>
            <a:r>
              <a:rPr lang="en-US" dirty="0"/>
              <a:t>("uptime") </a:t>
            </a:r>
            <a:endParaRPr lang="en-US" dirty="0" smtClean="0"/>
          </a:p>
          <a:p>
            <a:r>
              <a:rPr lang="en-US" dirty="0" smtClean="0"/>
              <a:t>type(</a:t>
            </a:r>
            <a:r>
              <a:rPr lang="en-US" dirty="0" err="1" smtClean="0"/>
              <a:t>stdin</a:t>
            </a:r>
            <a:r>
              <a:rPr lang="en-US" dirty="0"/>
              <a:t>) </a:t>
            </a:r>
          </a:p>
          <a:p>
            <a:r>
              <a:rPr lang="en-US" dirty="0" err="1" smtClean="0"/>
              <a:t>stdout.readlines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[</a:t>
            </a:r>
            <a:r>
              <a:rPr lang="en-US" dirty="0"/>
              <a:t>'13:35 up 11 days, 3:13, 4 users, load averages: 0.14 0.18 0.16\n']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Paramiko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4600" y="2312194"/>
            <a:ext cx="4622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Paramiko</a:t>
            </a:r>
            <a:r>
              <a:rPr lang="en-US" dirty="0" smtClean="0"/>
              <a:t> is a challenging installation on Windows</a:t>
            </a:r>
          </a:p>
          <a:p>
            <a:r>
              <a:rPr lang="en-US" dirty="0" smtClean="0"/>
              <a:t>You can install Vagrant and use it there</a:t>
            </a:r>
          </a:p>
          <a:p>
            <a:r>
              <a:rPr lang="en-US" dirty="0" smtClean="0"/>
              <a:t>You can use it on </a:t>
            </a:r>
            <a:r>
              <a:rPr lang="en-US" dirty="0" err="1" smtClean="0"/>
              <a:t>PythonAnywhere</a:t>
            </a:r>
            <a:r>
              <a:rPr lang="en-US" dirty="0" smtClean="0"/>
              <a:t> (already installed)</a:t>
            </a:r>
          </a:p>
          <a:p>
            <a:r>
              <a:rPr lang="en-US" dirty="0" smtClean="0"/>
              <a:t>You can use it on </a:t>
            </a:r>
            <a:r>
              <a:rPr lang="en-US" dirty="0" err="1" smtClean="0"/>
              <a:t>Codio</a:t>
            </a:r>
            <a:r>
              <a:rPr lang="en-US" dirty="0" smtClean="0"/>
              <a:t> (easy to install)</a:t>
            </a:r>
          </a:p>
          <a:p>
            <a:r>
              <a:rPr lang="en-US" dirty="0" smtClean="0"/>
              <a:t>You can use it from any Ubuntu/Linux box</a:t>
            </a:r>
          </a:p>
          <a:p>
            <a:endParaRPr lang="en-US" dirty="0"/>
          </a:p>
          <a:p>
            <a:r>
              <a:rPr lang="en-US" dirty="0" smtClean="0"/>
              <a:t>If you really want to install it on windows, I can try to help.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4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 – a Python 2.7 remote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816" y="1825625"/>
            <a:ext cx="79583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7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http://www.fabfile.org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Only Python 2.7 at this time</a:t>
            </a:r>
          </a:p>
          <a:p>
            <a:r>
              <a:rPr lang="en-US" dirty="0" smtClean="0"/>
              <a:t>Author is not porting</a:t>
            </a:r>
          </a:p>
          <a:p>
            <a:r>
              <a:rPr lang="en-US" dirty="0" smtClean="0"/>
              <a:t>Ports are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– a Fabric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github.com/Python-Yarn/Yarn</a:t>
            </a:r>
            <a:endParaRPr lang="en-US" dirty="0" smtClean="0"/>
          </a:p>
          <a:p>
            <a:r>
              <a:rPr lang="en-US" dirty="0" smtClean="0"/>
              <a:t>Written in Python 3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Paramiko</a:t>
            </a:r>
            <a:endParaRPr lang="en-US" dirty="0" smtClean="0"/>
          </a:p>
          <a:p>
            <a:r>
              <a:rPr lang="en-US" dirty="0" smtClean="0"/>
              <a:t>Very easy to use 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223" y="2651945"/>
            <a:ext cx="5191072" cy="352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6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9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is-IS" dirty="0" smtClean="0"/>
              <a:t>… About Yarn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Turns out that Yarn code is broken for use with passwords.</a:t>
            </a:r>
          </a:p>
          <a:p>
            <a:endParaRPr lang="en-US" dirty="0"/>
          </a:p>
          <a:p>
            <a:r>
              <a:rPr lang="en-US" dirty="0" smtClean="0"/>
              <a:t>Oops. </a:t>
            </a:r>
            <a:r>
              <a:rPr lang="en-US" dirty="0" smtClean="0">
                <a:sym typeface="Wingdings"/>
              </a:rPr>
              <a:t>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I wrote a simple replacement module – </a:t>
            </a:r>
            <a:r>
              <a:rPr lang="en-US" dirty="0" err="1" smtClean="0">
                <a:sym typeface="Wingdings"/>
              </a:rPr>
              <a:t>remote_api.py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Uses </a:t>
            </a:r>
            <a:r>
              <a:rPr lang="en-US" dirty="0" err="1" smtClean="0">
                <a:sym typeface="Wingdings"/>
              </a:rPr>
              <a:t>paramiko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Implements </a:t>
            </a:r>
            <a:r>
              <a:rPr lang="en-US" dirty="0" err="1" smtClean="0">
                <a:sym typeface="Wingdings"/>
              </a:rPr>
              <a:t>env</a:t>
            </a:r>
            <a:r>
              <a:rPr lang="en-US" dirty="0" smtClean="0">
                <a:sym typeface="Wingdings"/>
              </a:rPr>
              <a:t>/cd/run commands like Yarn &amp; Fabric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Someday Fabric will be ported.</a:t>
            </a:r>
          </a:p>
        </p:txBody>
      </p:sp>
    </p:spTree>
    <p:extLst>
      <p:ext uri="{BB962C8B-B14F-4D97-AF65-F5344CB8AC3E}">
        <p14:creationId xmlns:p14="http://schemas.microsoft.com/office/powerpoint/2010/main" val="53126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Design a test to verify some aspect of infrastructure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Watch the test fail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Fix the problem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Probably a dependency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Ideally, with automation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 smtClean="0"/>
              <a:t>Run the test again</a:t>
            </a:r>
          </a:p>
        </p:txBody>
      </p:sp>
    </p:spTree>
    <p:extLst>
      <p:ext uri="{BB962C8B-B14F-4D97-AF65-F5344CB8AC3E}">
        <p14:creationId xmlns:p14="http://schemas.microsoft.com/office/powerpoint/2010/main" val="62545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the “</a:t>
            </a:r>
            <a:r>
              <a:rPr lang="en-US" dirty="0" err="1" smtClean="0"/>
              <a:t>private.py</a:t>
            </a:r>
            <a:r>
              <a:rPr lang="en-US" dirty="0" smtClean="0"/>
              <a:t>”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 private credentials file that doesn’t check in</a:t>
            </a:r>
          </a:p>
          <a:p>
            <a:endParaRPr lang="en-US" dirty="0"/>
          </a:p>
          <a:p>
            <a:pPr marL="0" indent="0">
              <a:buNone/>
            </a:pPr>
            <a:r>
              <a:rPr lang="is-IS" dirty="0" smtClean="0">
                <a:latin typeface="Andale Mono" charset="0"/>
                <a:ea typeface="Andale Mono" charset="0"/>
                <a:cs typeface="Andale Mono" charset="0"/>
              </a:rPr>
              <a:t>       user=</a:t>
            </a:r>
            <a:r>
              <a:rPr lang="is-IS" b="1" dirty="0" smtClean="0">
                <a:latin typeface="Andale Mono" charset="0"/>
                <a:ea typeface="Andale Mono" charset="0"/>
                <a:cs typeface="Andale Mono" charset="0"/>
              </a:rPr>
              <a:t>”myusername"</a:t>
            </a:r>
            <a:r>
              <a:rPr lang="is-IS" dirty="0">
                <a:latin typeface="Andale Mono" charset="0"/>
                <a:ea typeface="Andale Mono" charset="0"/>
                <a:cs typeface="Andale Mono" charset="0"/>
              </a:rPr>
              <a:t>  </a:t>
            </a:r>
          </a:p>
          <a:p>
            <a:pPr marL="0" indent="0">
              <a:buNone/>
            </a:pPr>
            <a:r>
              <a:rPr lang="is-IS" dirty="0" smtClean="0">
                <a:latin typeface="Andale Mono" charset="0"/>
                <a:ea typeface="Andale Mono" charset="0"/>
                <a:cs typeface="Andale Mono" charset="0"/>
              </a:rPr>
              <a:t>       password=</a:t>
            </a:r>
            <a:r>
              <a:rPr lang="is-IS" b="1" dirty="0" smtClean="0">
                <a:latin typeface="Andale Mono" charset="0"/>
                <a:ea typeface="Andale Mono" charset="0"/>
                <a:cs typeface="Andale Mono" charset="0"/>
              </a:rPr>
              <a:t>”MyPa$$w0rd"</a:t>
            </a:r>
            <a:r>
              <a:rPr lang="is-IS" dirty="0">
                <a:latin typeface="Andale Mono" charset="0"/>
                <a:ea typeface="Andale Mono" charset="0"/>
                <a:cs typeface="Andale Mono" charset="0"/>
              </a:rPr>
              <a:t> 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“</a:t>
            </a:r>
            <a:r>
              <a:rPr lang="en-US" dirty="0" err="1" smtClean="0"/>
              <a:t>private.py</a:t>
            </a:r>
            <a:r>
              <a:rPr lang="en-US" dirty="0" smtClean="0"/>
              <a:t>” to .</a:t>
            </a:r>
            <a:r>
              <a:rPr lang="en-US" dirty="0" err="1" smtClean="0"/>
              <a:t>gitignore</a:t>
            </a:r>
            <a:endParaRPr lang="en-US" dirty="0" smtClean="0"/>
          </a:p>
          <a:p>
            <a:r>
              <a:rPr lang="en-US" dirty="0" smtClean="0"/>
              <a:t>Then use this to get user and password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from private import user, password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where were we?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Example of a Remote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46" y="1825625"/>
            <a:ext cx="9044553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s-IS" dirty="0">
                <a:latin typeface="Andale Mono" charset="0"/>
                <a:ea typeface="Andale Mono" charset="0"/>
                <a:cs typeface="Andale Mono" charset="0"/>
              </a:rPr>
              <a:t>from remote_api import </a:t>
            </a:r>
            <a:r>
              <a:rPr lang="is-IS" dirty="0" smtClean="0">
                <a:latin typeface="Andale Mono" charset="0"/>
                <a:ea typeface="Andale Mono" charset="0"/>
                <a:cs typeface="Andale Mono" charset="0"/>
              </a:rPr>
              <a:t>env,cd,run</a:t>
            </a:r>
            <a:r>
              <a:rPr lang="is-IS" dirty="0">
                <a:latin typeface="Andale Mono" charset="0"/>
                <a:ea typeface="Andale Mono" charset="0"/>
                <a:cs typeface="Andale Mono" charset="0"/>
              </a:rPr>
              <a:t>             </a:t>
            </a:r>
          </a:p>
          <a:p>
            <a:pPr marL="0" indent="0">
              <a:buNone/>
            </a:pPr>
            <a:r>
              <a:rPr lang="is-IS" dirty="0">
                <a:latin typeface="Andale Mono" charset="0"/>
                <a:ea typeface="Andale Mono" charset="0"/>
                <a:cs typeface="Andale Mono" charset="0"/>
              </a:rPr>
              <a:t>from private import user, password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is-IS" dirty="0">
                <a:latin typeface="Andale Mono" charset="0"/>
                <a:ea typeface="Andale Mono" charset="0"/>
                <a:cs typeface="Andale Mono" charset="0"/>
              </a:rPr>
              <a:t>env.host_string = </a:t>
            </a:r>
            <a:r>
              <a:rPr lang="is-IS" dirty="0" smtClean="0">
                <a:latin typeface="Andale Mono" charset="0"/>
                <a:ea typeface="Andale Mono" charset="0"/>
                <a:cs typeface="Andale Mono" charset="0"/>
              </a:rPr>
              <a:t>'ssh.pythonanywhere.com’</a:t>
            </a:r>
            <a:r>
              <a:rPr lang="is-IS" dirty="0">
                <a:latin typeface="Andale Mono" charset="0"/>
                <a:ea typeface="Andale Mono" charset="0"/>
                <a:cs typeface="Andale Mono" charset="0"/>
              </a:rPr>
              <a:t>                                    </a:t>
            </a:r>
          </a:p>
          <a:p>
            <a:pPr marL="0" indent="0">
              <a:buNone/>
            </a:pPr>
            <a:r>
              <a:rPr lang="is-IS" dirty="0">
                <a:latin typeface="Andale Mono" charset="0"/>
                <a:ea typeface="Andale Mono" charset="0"/>
                <a:cs typeface="Andale Mono" charset="0"/>
              </a:rPr>
              <a:t>env.user = user                     </a:t>
            </a:r>
          </a:p>
          <a:p>
            <a:pPr marL="0" indent="0">
              <a:buNone/>
            </a:pPr>
            <a:r>
              <a:rPr lang="is-IS" dirty="0">
                <a:latin typeface="Andale Mono" charset="0"/>
                <a:ea typeface="Andale Mono" charset="0"/>
                <a:cs typeface="Andale Mono" charset="0"/>
              </a:rPr>
              <a:t>env.password = password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r>
              <a:rPr lang="is-IS" dirty="0" smtClean="0">
                <a:latin typeface="Andale Mono" charset="0"/>
                <a:ea typeface="Andale Mono" charset="0"/>
                <a:cs typeface="Andale Mono" charset="0"/>
              </a:rPr>
              <a:t>            </a:t>
            </a:r>
          </a:p>
          <a:p>
            <a:pPr marL="0" indent="0">
              <a:buNone/>
            </a:pPr>
            <a:r>
              <a:rPr lang="is-IS" dirty="0" smtClean="0">
                <a:latin typeface="Andale Mono" charset="0"/>
                <a:ea typeface="Andale Mono" charset="0"/>
                <a:cs typeface="Andale Mono" charset="0"/>
              </a:rPr>
              <a:t>with cd("~"):                             </a:t>
            </a:r>
          </a:p>
          <a:p>
            <a:pPr marL="0" indent="0">
              <a:buNone/>
            </a:pPr>
            <a:r>
              <a:rPr lang="is-IS" dirty="0">
                <a:latin typeface="Andale Mono" charset="0"/>
                <a:ea typeface="Andale Mono" charset="0"/>
                <a:cs typeface="Andale Mono" charset="0"/>
              </a:rPr>
              <a:t>    print(run("ls -l"))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2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Unit Tests to Verify Requirements</a:t>
            </a:r>
          </a:p>
          <a:p>
            <a:pPr lvl="1"/>
            <a:r>
              <a:rPr lang="en-US" dirty="0" smtClean="0"/>
              <a:t>These will eventually become regression tests for the environment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Write Remote Methods to Set Up Environment</a:t>
            </a:r>
          </a:p>
          <a:p>
            <a:pPr lvl="1"/>
            <a:r>
              <a:rPr lang="en-US" dirty="0" smtClean="0"/>
              <a:t>These will make the tests pass</a:t>
            </a:r>
          </a:p>
          <a:p>
            <a:pPr lvl="1"/>
            <a:r>
              <a:rPr lang="en-US" dirty="0" smtClean="0"/>
              <a:t>These will become the basis for automated deployment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</a:t>
            </a:r>
            <a:r>
              <a:rPr lang="en-US" dirty="0" err="1" smtClean="0"/>
              <a:t>RemoteAPI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 machine</a:t>
            </a:r>
          </a:p>
          <a:p>
            <a:pPr lvl="1"/>
            <a:r>
              <a:rPr lang="en-US" dirty="0" smtClean="0"/>
              <a:t>Python3</a:t>
            </a:r>
          </a:p>
          <a:p>
            <a:pPr lvl="1"/>
            <a:r>
              <a:rPr lang="en-US" dirty="0" err="1" smtClean="0"/>
              <a:t>Paramiko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emote_api.py</a:t>
            </a:r>
            <a:endParaRPr lang="en-US" dirty="0" smtClean="0"/>
          </a:p>
          <a:p>
            <a:pPr lvl="1"/>
            <a:r>
              <a:rPr lang="en-US" dirty="0" smtClean="0"/>
              <a:t>Access to target machine</a:t>
            </a:r>
          </a:p>
          <a:p>
            <a:r>
              <a:rPr lang="en-US" dirty="0" smtClean="0"/>
              <a:t>Target machine</a:t>
            </a:r>
          </a:p>
          <a:p>
            <a:pPr lvl="1"/>
            <a:r>
              <a:rPr lang="en-US" dirty="0" smtClean="0"/>
              <a:t>SSH login capability</a:t>
            </a:r>
          </a:p>
          <a:p>
            <a:pPr lvl="1"/>
            <a:r>
              <a:rPr lang="en-US" dirty="0" smtClean="0"/>
              <a:t>Bash shell</a:t>
            </a:r>
          </a:p>
          <a:p>
            <a:pPr lvl="1"/>
            <a:r>
              <a:rPr lang="en-US" dirty="0" smtClean="0"/>
              <a:t>Credentials for login account (password or possibly key file)</a:t>
            </a:r>
          </a:p>
        </p:txBody>
      </p:sp>
    </p:spTree>
    <p:extLst>
      <p:ext uri="{BB962C8B-B14F-4D97-AF65-F5344CB8AC3E}">
        <p14:creationId xmlns:p14="http://schemas.microsoft.com/office/powerpoint/2010/main" val="655706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Possibilities for Homework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</a:t>
            </a:r>
            <a:r>
              <a:rPr lang="en-US" dirty="0" err="1" smtClean="0"/>
              <a:t>Codio</a:t>
            </a:r>
            <a:r>
              <a:rPr lang="en-US" dirty="0" smtClean="0"/>
              <a:t> -&gt; PA (paid, since </a:t>
            </a:r>
            <a:r>
              <a:rPr lang="en-US" dirty="0" err="1" smtClean="0"/>
              <a:t>Codio</a:t>
            </a:r>
            <a:r>
              <a:rPr lang="en-US" dirty="0" smtClean="0"/>
              <a:t> and PA </a:t>
            </a:r>
            <a:r>
              <a:rPr lang="en-US" dirty="0" err="1" smtClean="0"/>
              <a:t>ssh</a:t>
            </a:r>
            <a:r>
              <a:rPr lang="en-US" dirty="0" smtClean="0"/>
              <a:t> cost money)</a:t>
            </a:r>
          </a:p>
          <a:p>
            <a:r>
              <a:rPr lang="en-US" dirty="0" smtClean="0"/>
              <a:t>You can use </a:t>
            </a:r>
            <a:r>
              <a:rPr lang="en-US" dirty="0" err="1" smtClean="0"/>
              <a:t>Codio</a:t>
            </a:r>
            <a:r>
              <a:rPr lang="en-US" dirty="0" smtClean="0"/>
              <a:t> -&gt; </a:t>
            </a:r>
            <a:r>
              <a:rPr lang="en-US" dirty="0" err="1" smtClean="0"/>
              <a:t>Codio</a:t>
            </a:r>
            <a:r>
              <a:rPr lang="en-US" dirty="0" smtClean="0"/>
              <a:t> (paid since </a:t>
            </a:r>
            <a:r>
              <a:rPr lang="en-US" dirty="0" err="1" smtClean="0"/>
              <a:t>Codio</a:t>
            </a:r>
            <a:r>
              <a:rPr lang="en-US" dirty="0" smtClean="0"/>
              <a:t> costs money)</a:t>
            </a:r>
          </a:p>
          <a:p>
            <a:r>
              <a:rPr lang="en-US" dirty="0" smtClean="0"/>
              <a:t>You can use your machine to </a:t>
            </a:r>
            <a:r>
              <a:rPr lang="en-US" dirty="0" err="1" smtClean="0"/>
              <a:t>ssh</a:t>
            </a:r>
            <a:r>
              <a:rPr lang="en-US" dirty="0" smtClean="0"/>
              <a:t> into KSU computer (free-</a:t>
            </a:r>
            <a:r>
              <a:rPr lang="en-US" dirty="0" err="1" smtClean="0"/>
              <a:t>ish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 )</a:t>
            </a:r>
          </a:p>
          <a:p>
            <a:r>
              <a:rPr lang="en-US" dirty="0" smtClean="0">
                <a:sym typeface="Wingdings"/>
              </a:rPr>
              <a:t>You can use Vagrant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You can use your machine to SSH into a raspberry pi</a:t>
            </a:r>
          </a:p>
          <a:p>
            <a:r>
              <a:rPr lang="is-IS" dirty="0" smtClean="0">
                <a:sym typeface="Wingdings"/>
              </a:rPr>
              <a:t>…etc</a:t>
            </a:r>
          </a:p>
          <a:p>
            <a:endParaRPr lang="is-IS" dirty="0">
              <a:sym typeface="Wingdings"/>
            </a:endParaRPr>
          </a:p>
          <a:p>
            <a:r>
              <a:rPr lang="is-IS" dirty="0" smtClean="0">
                <a:sym typeface="Wingdings"/>
              </a:rPr>
              <a:t>(In the future, I will be requiring a paid cloud account...)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39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this either is already in the repo or will be put there</a:t>
            </a:r>
          </a:p>
          <a:p>
            <a:r>
              <a:rPr lang="en-US" dirty="0" smtClean="0"/>
              <a:t>(Remind me to put it there!)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Mission: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Verify that the server is available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Set up the requirements for the </a:t>
            </a:r>
            <a:r>
              <a:rPr lang="en-US" dirty="0" err="1" smtClean="0"/>
              <a:t>Django</a:t>
            </a:r>
            <a:r>
              <a:rPr lang="en-US" dirty="0" smtClean="0"/>
              <a:t> application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Verify that the </a:t>
            </a:r>
            <a:r>
              <a:rPr lang="en-US" dirty="0" err="1" smtClean="0"/>
              <a:t>Django</a:t>
            </a:r>
            <a:r>
              <a:rPr lang="en-US" dirty="0" smtClean="0"/>
              <a:t> (</a:t>
            </a:r>
            <a:r>
              <a:rPr lang="en-US" dirty="0" err="1" smtClean="0"/>
              <a:t>superlist</a:t>
            </a:r>
            <a:r>
              <a:rPr lang="en-US" dirty="0" smtClean="0"/>
              <a:t>) application is installed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4. Verify that the </a:t>
            </a:r>
            <a:r>
              <a:rPr lang="en-US" dirty="0" err="1" smtClean="0"/>
              <a:t>Django</a:t>
            </a:r>
            <a:r>
              <a:rPr lang="en-US" dirty="0" smtClean="0"/>
              <a:t> application is running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55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Quick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a server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–global </a:t>
            </a:r>
            <a:r>
              <a:rPr lang="en-US" dirty="0" err="1" smtClean="0"/>
              <a:t>user.username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Python3</a:t>
            </a:r>
          </a:p>
          <a:p>
            <a:r>
              <a:rPr lang="en-US" dirty="0"/>
              <a:t>p</a:t>
            </a:r>
            <a:r>
              <a:rPr lang="en-US" dirty="0" smtClean="0"/>
              <a:t>ip3 (pip3 install --upgrade pip)</a:t>
            </a:r>
          </a:p>
          <a:p>
            <a:r>
              <a:rPr lang="en-US" dirty="0" smtClean="0"/>
              <a:t>pip3 install </a:t>
            </a:r>
            <a:r>
              <a:rPr lang="en-US" dirty="0" err="1" smtClean="0"/>
              <a:t>django</a:t>
            </a:r>
            <a:endParaRPr lang="en-US" dirty="0" smtClean="0"/>
          </a:p>
          <a:p>
            <a:r>
              <a:rPr lang="en-US" dirty="0" smtClean="0"/>
              <a:t>(pip3 install -- upgrade selenium)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8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the repository or get the files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github.com/hjwp/book-example.git</a:t>
            </a:r>
            <a:endParaRPr lang="en-US" dirty="0" smtClean="0"/>
          </a:p>
          <a:p>
            <a:pPr lvl="2"/>
            <a:r>
              <a:rPr lang="en-US" dirty="0" smtClean="0"/>
              <a:t>(then use branch command, or</a:t>
            </a:r>
            <a:r>
              <a:rPr lang="is-IS" dirty="0" smtClean="0"/>
              <a:t>…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wget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https://github.com/hjwp/book-example/archive/chapter_07.zip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Unzip the zip file</a:t>
            </a:r>
          </a:p>
          <a:p>
            <a:pPr lvl="1"/>
            <a:r>
              <a:rPr lang="en-US" dirty="0" smtClean="0"/>
              <a:t>$ unzip *.zip</a:t>
            </a:r>
          </a:p>
          <a:p>
            <a:pPr lvl="1"/>
            <a:r>
              <a:rPr lang="en-US" dirty="0" smtClean="0"/>
              <a:t>$ cd book*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1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s-IS" dirty="0" smtClean="0"/>
              <a:t>…In the source directory</a:t>
            </a:r>
          </a:p>
          <a:p>
            <a:pPr lvl="1"/>
            <a:r>
              <a:rPr lang="is-IS" dirty="0" smtClean="0"/>
              <a:t>$ cd book-example-chapter_07</a:t>
            </a:r>
          </a:p>
          <a:p>
            <a:endParaRPr lang="is-IS" dirty="0" smtClean="0"/>
          </a:p>
          <a:p>
            <a:r>
              <a:rPr lang="is-IS" dirty="0" smtClean="0"/>
              <a:t>...run the data migrations</a:t>
            </a:r>
          </a:p>
          <a:p>
            <a:pPr lvl="1"/>
            <a:r>
              <a:rPr lang="is-IS" dirty="0" smtClean="0"/>
              <a:t>“python3 manage.py migrate”</a:t>
            </a:r>
          </a:p>
          <a:p>
            <a:pPr lvl="1"/>
            <a:endParaRPr lang="is-IS" dirty="0"/>
          </a:p>
          <a:p>
            <a:r>
              <a:rPr lang="is-IS" dirty="0" smtClean="0"/>
              <a:t>…start the application</a:t>
            </a:r>
          </a:p>
          <a:p>
            <a:pPr lvl="1"/>
            <a:r>
              <a:rPr lang="is-IS" dirty="0" smtClean="0"/>
              <a:t>“python3 manage.py runserver”</a:t>
            </a:r>
          </a:p>
          <a:p>
            <a:pPr lvl="1"/>
            <a:r>
              <a:rPr lang="is-IS" dirty="0" smtClean="0"/>
              <a:t>This will terminate with logout, of course. </a:t>
            </a:r>
          </a:p>
          <a:p>
            <a:pPr lvl="1"/>
            <a:r>
              <a:rPr lang="is-IS" dirty="0" smtClean="0"/>
              <a:t>You can sleep and while sleeping run your webdriver tests</a:t>
            </a:r>
          </a:p>
          <a:p>
            <a:pPr lvl="1"/>
            <a:endParaRPr lang="is-I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99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Limits?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Obtaining servers from the cloud and verifying</a:t>
            </a:r>
          </a:p>
          <a:p>
            <a:pPr lvl="1"/>
            <a:r>
              <a:rPr lang="en-US" dirty="0" err="1" smtClean="0"/>
              <a:t>Linode</a:t>
            </a:r>
            <a:r>
              <a:rPr lang="en-US" dirty="0" smtClean="0"/>
              <a:t>, </a:t>
            </a:r>
            <a:r>
              <a:rPr lang="en-US" dirty="0" err="1" smtClean="0"/>
              <a:t>DigitalOcean</a:t>
            </a:r>
            <a:r>
              <a:rPr lang="en-US" dirty="0" smtClean="0"/>
              <a:t>, Amazon, and Azure all have APIs</a:t>
            </a:r>
          </a:p>
          <a:p>
            <a:pPr lvl="1"/>
            <a:r>
              <a:rPr lang="en-US" dirty="0" smtClean="0"/>
              <a:t>All are accessible from Python</a:t>
            </a:r>
          </a:p>
          <a:p>
            <a:r>
              <a:rPr lang="en-US" dirty="0" smtClean="0"/>
              <a:t>Initial configuration</a:t>
            </a:r>
          </a:p>
          <a:p>
            <a:pPr lvl="1"/>
            <a:r>
              <a:rPr lang="en-US" dirty="0" smtClean="0"/>
              <a:t>Start with root account</a:t>
            </a:r>
          </a:p>
          <a:p>
            <a:pPr lvl="1"/>
            <a:r>
              <a:rPr lang="en-US" dirty="0" smtClean="0"/>
              <a:t>Possible to change to user account for later setup</a:t>
            </a:r>
          </a:p>
          <a:p>
            <a:r>
              <a:rPr lang="en-US" dirty="0" smtClean="0"/>
              <a:t>Package installation</a:t>
            </a:r>
          </a:p>
          <a:p>
            <a:pPr lvl="1"/>
            <a:r>
              <a:rPr lang="en-US" dirty="0" smtClean="0"/>
              <a:t>Remote operation of </a:t>
            </a:r>
            <a:r>
              <a:rPr lang="en-US" dirty="0" err="1" smtClean="0"/>
              <a:t>Git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Application configuration</a:t>
            </a:r>
          </a:p>
          <a:p>
            <a:pPr lvl="1"/>
            <a:r>
              <a:rPr lang="en-US" dirty="0" smtClean="0"/>
              <a:t>External configuration</a:t>
            </a:r>
          </a:p>
          <a:p>
            <a:pPr lvl="1"/>
            <a:r>
              <a:rPr lang="en-US" dirty="0" smtClean="0"/>
              <a:t>Internal work via </a:t>
            </a:r>
            <a:r>
              <a:rPr lang="en-US" dirty="0" err="1" smtClean="0"/>
              <a:t>WebDriver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5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TDD work here?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0158"/>
          </a:xfrm>
        </p:spPr>
        <p:txBody>
          <a:bodyPr>
            <a:normAutofit/>
          </a:bodyPr>
          <a:lstStyle/>
          <a:p>
            <a:r>
              <a:rPr lang="en-US" dirty="0" smtClean="0"/>
              <a:t>I claim that it does</a:t>
            </a:r>
          </a:p>
          <a:p>
            <a:r>
              <a:rPr lang="en-US" dirty="0" smtClean="0"/>
              <a:t>I claim that simple tools are better</a:t>
            </a:r>
          </a:p>
          <a:p>
            <a:pPr lvl="1"/>
            <a:r>
              <a:rPr lang="en-US" dirty="0" smtClean="0"/>
              <a:t>(until they become inadequate)</a:t>
            </a:r>
          </a:p>
          <a:p>
            <a:r>
              <a:rPr lang="en-US" dirty="0" smtClean="0"/>
              <a:t>I claim that reliable setup leads to reliable environments</a:t>
            </a:r>
          </a:p>
          <a:p>
            <a:r>
              <a:rPr lang="en-US" dirty="0" smtClean="0"/>
              <a:t>I claim that this approach creates </a:t>
            </a:r>
          </a:p>
          <a:p>
            <a:pPr lvl="1"/>
            <a:r>
              <a:rPr lang="en-US" dirty="0" smtClean="0"/>
              <a:t>reusable deployment assets</a:t>
            </a:r>
          </a:p>
          <a:p>
            <a:pPr lvl="1"/>
            <a:r>
              <a:rPr lang="en-US" dirty="0" smtClean="0"/>
              <a:t>Useful regression tests for the environment and application</a:t>
            </a:r>
          </a:p>
          <a:p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This definitely works</a:t>
            </a:r>
          </a:p>
          <a:p>
            <a:pPr lvl="1"/>
            <a:r>
              <a:rPr lang="en-US" dirty="0" smtClean="0"/>
              <a:t>It’s malpractice _not_ to use these kinds of tools.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requirements</a:t>
            </a:r>
          </a:p>
          <a:p>
            <a:r>
              <a:rPr lang="en-US" dirty="0" smtClean="0"/>
              <a:t>Defective code</a:t>
            </a:r>
          </a:p>
          <a:p>
            <a:r>
              <a:rPr lang="en-US" dirty="0" smtClean="0"/>
              <a:t>Defective tools</a:t>
            </a:r>
          </a:p>
          <a:p>
            <a:endParaRPr lang="en-US" dirty="0"/>
          </a:p>
          <a:p>
            <a:r>
              <a:rPr lang="en-US" dirty="0" smtClean="0"/>
              <a:t>Problem in execution environment</a:t>
            </a:r>
          </a:p>
          <a:p>
            <a:pPr lvl="1"/>
            <a:r>
              <a:rPr lang="en-US" dirty="0" smtClean="0"/>
              <a:t>This probably is the most common reason for outage</a:t>
            </a:r>
          </a:p>
          <a:p>
            <a:pPr lvl="1"/>
            <a:r>
              <a:rPr lang="en-US" dirty="0" smtClean="0"/>
              <a:t>Really expensive</a:t>
            </a:r>
          </a:p>
          <a:p>
            <a:pPr lvl="1"/>
            <a:r>
              <a:rPr lang="en-US" dirty="0" smtClean="0"/>
              <a:t>Sophisticate software architectures are making it worse</a:t>
            </a:r>
          </a:p>
        </p:txBody>
      </p:sp>
    </p:spTree>
    <p:extLst>
      <p:ext uri="{BB962C8B-B14F-4D97-AF65-F5344CB8AC3E}">
        <p14:creationId xmlns:p14="http://schemas.microsoft.com/office/powerpoint/2010/main" val="3949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– last week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 remote computer running</a:t>
            </a:r>
          </a:p>
          <a:p>
            <a:pPr lvl="1"/>
            <a:r>
              <a:rPr lang="en-US" dirty="0" smtClean="0"/>
              <a:t>Vagrant or cloud computer</a:t>
            </a:r>
          </a:p>
          <a:p>
            <a:r>
              <a:rPr lang="en-US" dirty="0" smtClean="0"/>
              <a:t>Execute some </a:t>
            </a:r>
            <a:r>
              <a:rPr lang="en-US" strike="sngStrike" dirty="0" smtClean="0"/>
              <a:t>yarn</a:t>
            </a:r>
            <a:r>
              <a:rPr lang="en-US" dirty="0" smtClean="0"/>
              <a:t> </a:t>
            </a:r>
            <a:r>
              <a:rPr lang="en-US" b="1" i="1" u="sng" dirty="0" err="1" smtClean="0"/>
              <a:t>remote_api</a:t>
            </a:r>
            <a:r>
              <a:rPr lang="en-US" dirty="0" smtClean="0"/>
              <a:t> commands </a:t>
            </a:r>
            <a:r>
              <a:rPr lang="en-US" dirty="0" smtClean="0"/>
              <a:t>against it</a:t>
            </a:r>
          </a:p>
          <a:p>
            <a:r>
              <a:rPr lang="en-US" dirty="0" smtClean="0"/>
              <a:t>Use python </a:t>
            </a:r>
            <a:r>
              <a:rPr lang="en-US" dirty="0" err="1" smtClean="0"/>
              <a:t>unittest</a:t>
            </a:r>
            <a:r>
              <a:rPr lang="en-US" dirty="0" smtClean="0"/>
              <a:t> framework to test some setup parameters</a:t>
            </a:r>
          </a:p>
          <a:p>
            <a:pPr lvl="1"/>
            <a:r>
              <a:rPr lang="en-US" dirty="0" smtClean="0"/>
              <a:t>Is &lt;?&gt; installed? </a:t>
            </a:r>
          </a:p>
          <a:p>
            <a:pPr lvl="1"/>
            <a:r>
              <a:rPr lang="en-US" dirty="0" smtClean="0"/>
              <a:t>Is &lt;?&gt; directory created? </a:t>
            </a:r>
          </a:p>
          <a:p>
            <a:pPr lvl="1"/>
            <a:r>
              <a:rPr lang="en-US" dirty="0" smtClean="0"/>
              <a:t>Does this directory have the right permissions? </a:t>
            </a:r>
          </a:p>
          <a:p>
            <a:pPr lvl="1"/>
            <a:r>
              <a:rPr lang="en-US" dirty="0" smtClean="0"/>
              <a:t>…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As always, send me something showing that you did this.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91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– Last two weeks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6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the remote API methods to test an application in all phases:</a:t>
            </a:r>
          </a:p>
          <a:p>
            <a:pPr lvl="1"/>
            <a:r>
              <a:rPr lang="en-US" dirty="0" smtClean="0"/>
              <a:t>Test the environment, packages, etc. </a:t>
            </a:r>
          </a:p>
          <a:p>
            <a:pPr lvl="1"/>
            <a:r>
              <a:rPr lang="en-US" dirty="0" smtClean="0"/>
              <a:t>Test that the application is installed correctly.</a:t>
            </a:r>
          </a:p>
          <a:p>
            <a:pPr lvl="1"/>
            <a:r>
              <a:rPr lang="en-US" dirty="0" smtClean="0"/>
              <a:t>Test that the application is running.</a:t>
            </a:r>
          </a:p>
          <a:p>
            <a:pPr lvl="1"/>
            <a:r>
              <a:rPr lang="en-US" dirty="0" smtClean="0"/>
              <a:t>Test that the application is working correctly, using the tests previously written for the application. </a:t>
            </a:r>
          </a:p>
          <a:p>
            <a:r>
              <a:rPr lang="en-US" dirty="0" smtClean="0"/>
              <a:t>You have to have a running application to do this. If time allows, automate the installation of the application. </a:t>
            </a:r>
            <a:endParaRPr lang="en-US" dirty="0"/>
          </a:p>
          <a:p>
            <a:r>
              <a:rPr lang="en-US" dirty="0" smtClean="0"/>
              <a:t>For what it’s worth, at the end of this lecture, the application was up and running and we could have opened it in a web browser. </a:t>
            </a:r>
          </a:p>
          <a:p>
            <a:r>
              <a:rPr lang="en-US" dirty="0" smtClean="0"/>
              <a:t>I’m having a difficult time finding a way to have </a:t>
            </a:r>
            <a:r>
              <a:rPr lang="en-US" dirty="0" err="1" smtClean="0"/>
              <a:t>remote_api</a:t>
            </a:r>
            <a:r>
              <a:rPr lang="en-US" dirty="0" smtClean="0"/>
              <a:t> start the </a:t>
            </a:r>
            <a:r>
              <a:rPr lang="en-US" dirty="0" err="1" smtClean="0"/>
              <a:t>django</a:t>
            </a:r>
            <a:r>
              <a:rPr lang="en-US" dirty="0" smtClean="0"/>
              <a:t> app and leave it running. It’s not something we normally do with the </a:t>
            </a:r>
            <a:r>
              <a:rPr lang="en-US" dirty="0" err="1" smtClean="0"/>
              <a:t>django</a:t>
            </a:r>
            <a:r>
              <a:rPr lang="en-US" dirty="0" smtClean="0"/>
              <a:t> development server. You may either start the server manually, or wait for me to post something, or you can try out </a:t>
            </a:r>
            <a:r>
              <a:rPr lang="en-US" dirty="0" err="1" smtClean="0"/>
              <a:t>nginx</a:t>
            </a:r>
            <a:r>
              <a:rPr lang="en-US" dirty="0" smtClean="0"/>
              <a:t> per the book instructions.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17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 the subject line:</a:t>
            </a:r>
          </a:p>
          <a:p>
            <a:pPr lvl="1"/>
            <a:r>
              <a:rPr lang="en-US" dirty="0" smtClean="0"/>
              <a:t>“Testing” or “STM”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HWn</a:t>
            </a:r>
            <a:r>
              <a:rPr lang="en-US" dirty="0" smtClean="0"/>
              <a:t>” where n is a number</a:t>
            </a:r>
          </a:p>
          <a:p>
            <a:pPr lvl="1"/>
            <a:r>
              <a:rPr lang="en-US" dirty="0" smtClean="0"/>
              <a:t>A phrase describing the work</a:t>
            </a:r>
          </a:p>
          <a:p>
            <a:pPr lvl="2"/>
            <a:r>
              <a:rPr lang="en-US" dirty="0" smtClean="0"/>
              <a:t>(NYPL, Calculator,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the body of the email:</a:t>
            </a:r>
          </a:p>
          <a:p>
            <a:pPr lvl="1"/>
            <a:r>
              <a:rPr lang="en-US" dirty="0" smtClean="0"/>
              <a:t>Your Kent State email address as text (e.g. </a:t>
            </a:r>
            <a:r>
              <a:rPr lang="en-US" dirty="0" err="1" smtClean="0"/>
              <a:t>gdelozie@kent.edu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Email text – whatever you want to say</a:t>
            </a:r>
          </a:p>
          <a:p>
            <a:pPr lvl="1"/>
            <a:r>
              <a:rPr lang="en-US" dirty="0" smtClean="0"/>
              <a:t>PDFs</a:t>
            </a:r>
          </a:p>
          <a:p>
            <a:pPr lvl="1"/>
            <a:r>
              <a:rPr lang="en-US" dirty="0" smtClean="0"/>
              <a:t>Images (jpg, </a:t>
            </a:r>
            <a:r>
              <a:rPr lang="en-US" dirty="0" err="1" smtClean="0"/>
              <a:t>png</a:t>
            </a:r>
            <a:r>
              <a:rPr lang="en-US" dirty="0" smtClean="0"/>
              <a:t>)</a:t>
            </a:r>
          </a:p>
          <a:p>
            <a:pPr lvl="1"/>
            <a:r>
              <a:rPr lang="en-US" b="1" i="1" u="sng" dirty="0" smtClean="0"/>
              <a:t>NOTHING ELSE</a:t>
            </a:r>
          </a:p>
          <a:p>
            <a:r>
              <a:rPr lang="en-US" b="1" i="1" u="sng" dirty="0" smtClean="0"/>
              <a:t>All homework is due before the class session in finals week</a:t>
            </a:r>
          </a:p>
        </p:txBody>
      </p:sp>
    </p:spTree>
    <p:extLst>
      <p:ext uri="{BB962C8B-B14F-4D97-AF65-F5344CB8AC3E}">
        <p14:creationId xmlns:p14="http://schemas.microsoft.com/office/powerpoint/2010/main" val="97422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will cover in “lightning talks”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cover the following additional chapters: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11 </a:t>
            </a:r>
            <a:r>
              <a:rPr lang="en-US" dirty="0" smtClean="0"/>
              <a:t>– Forms</a:t>
            </a:r>
          </a:p>
          <a:p>
            <a:pPr lvl="1"/>
            <a:r>
              <a:rPr lang="en-US" dirty="0" smtClean="0"/>
              <a:t>13 –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15,16 – Mocking</a:t>
            </a:r>
          </a:p>
          <a:p>
            <a:pPr lvl="1"/>
            <a:r>
              <a:rPr lang="en-US" dirty="0" smtClean="0"/>
              <a:t>17 – Logging</a:t>
            </a:r>
          </a:p>
          <a:p>
            <a:pPr lvl="1"/>
            <a:r>
              <a:rPr lang="en-US" dirty="0" smtClean="0"/>
              <a:t>18 – Outside-In</a:t>
            </a:r>
          </a:p>
          <a:p>
            <a:pPr lvl="1"/>
            <a:r>
              <a:rPr lang="en-US" dirty="0" smtClean="0"/>
              <a:t>19 – Test Isolation</a:t>
            </a:r>
          </a:p>
          <a:p>
            <a:pPr lvl="1"/>
            <a:r>
              <a:rPr lang="en-US" dirty="0" smtClean="0"/>
              <a:t>22 – Test Architecture and Topics</a:t>
            </a:r>
          </a:p>
        </p:txBody>
      </p:sp>
    </p:spTree>
    <p:extLst>
      <p:ext uri="{BB962C8B-B14F-4D97-AF65-F5344CB8AC3E}">
        <p14:creationId xmlns:p14="http://schemas.microsoft.com/office/powerpoint/2010/main" val="1457976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Regarding Software Engineering (Spring 16)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using this book for some topics in SWE</a:t>
            </a:r>
          </a:p>
          <a:p>
            <a:endParaRPr lang="en-US" dirty="0"/>
          </a:p>
          <a:p>
            <a:pPr lvl="1"/>
            <a:r>
              <a:rPr lang="en-US" dirty="0" smtClean="0"/>
              <a:t>Continuous Integration</a:t>
            </a:r>
          </a:p>
          <a:p>
            <a:pPr lvl="1"/>
            <a:r>
              <a:rPr lang="en-US" dirty="0" smtClean="0"/>
              <a:t>Deployment preparation</a:t>
            </a:r>
          </a:p>
          <a:p>
            <a:pPr lvl="1"/>
            <a:r>
              <a:rPr lang="en-US" dirty="0" smtClean="0"/>
              <a:t>Deployment management and </a:t>
            </a:r>
            <a:r>
              <a:rPr lang="en-US" dirty="0" err="1" smtClean="0"/>
              <a:t>DevOps</a:t>
            </a:r>
            <a:endParaRPr lang="en-US" dirty="0" smtClean="0"/>
          </a:p>
          <a:p>
            <a:pPr lvl="1"/>
            <a:r>
              <a:rPr lang="en-US" dirty="0" smtClean="0"/>
              <a:t>Environment validation and testing</a:t>
            </a:r>
          </a:p>
          <a:p>
            <a:pPr lvl="1"/>
            <a:r>
              <a:rPr lang="en-US" dirty="0" smtClean="0"/>
              <a:t>Authentication and Security</a:t>
            </a:r>
          </a:p>
          <a:p>
            <a:pPr lvl="1"/>
            <a:r>
              <a:rPr lang="en-US" dirty="0" smtClean="0"/>
              <a:t>Database migration</a:t>
            </a:r>
          </a:p>
          <a:p>
            <a:pPr lvl="1"/>
            <a:r>
              <a:rPr lang="en-US" dirty="0" smtClean="0"/>
              <a:t>A few other things here and there.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3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Environmental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dependencies</a:t>
            </a:r>
          </a:p>
          <a:p>
            <a:pPr lvl="1"/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Volumes</a:t>
            </a:r>
          </a:p>
          <a:p>
            <a:pPr lvl="1"/>
            <a:r>
              <a:rPr lang="en-US" dirty="0" smtClean="0"/>
              <a:t>Ports</a:t>
            </a:r>
          </a:p>
          <a:p>
            <a:pPr lvl="1"/>
            <a:r>
              <a:rPr lang="en-US" dirty="0" smtClean="0"/>
              <a:t>Connections</a:t>
            </a:r>
          </a:p>
          <a:p>
            <a:pPr lvl="1"/>
            <a:r>
              <a:rPr lang="en-US" dirty="0" smtClean="0"/>
              <a:t>Credentials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3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Environmental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capacity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Disk space</a:t>
            </a:r>
          </a:p>
          <a:p>
            <a:pPr lvl="1"/>
            <a:r>
              <a:rPr lang="en-US" dirty="0" smtClean="0"/>
              <a:t>CPU speed</a:t>
            </a:r>
          </a:p>
          <a:p>
            <a:pPr lvl="1"/>
            <a:r>
              <a:rPr lang="en-US" dirty="0" smtClean="0"/>
              <a:t>Network Bandwidth</a:t>
            </a:r>
          </a:p>
          <a:p>
            <a:pPr lvl="1"/>
            <a:r>
              <a:rPr lang="en-US" dirty="0" smtClean="0"/>
              <a:t>Parallel capacity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734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Environmental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in the environment</a:t>
            </a:r>
          </a:p>
          <a:p>
            <a:pPr lvl="1"/>
            <a:r>
              <a:rPr lang="en-US" dirty="0" smtClean="0"/>
              <a:t>Additional activity</a:t>
            </a:r>
          </a:p>
          <a:p>
            <a:pPr lvl="1"/>
            <a:r>
              <a:rPr lang="en-US" dirty="0" smtClean="0"/>
              <a:t>Capacity consumption</a:t>
            </a:r>
          </a:p>
          <a:p>
            <a:pPr lvl="1"/>
            <a:r>
              <a:rPr lang="en-US" dirty="0" smtClean="0"/>
              <a:t>Connectivity issues</a:t>
            </a:r>
          </a:p>
          <a:p>
            <a:pPr lvl="1"/>
            <a:r>
              <a:rPr lang="en-US" dirty="0" smtClean="0"/>
              <a:t>Patches</a:t>
            </a:r>
          </a:p>
          <a:p>
            <a:pPr lvl="1"/>
            <a:r>
              <a:rPr lang="en-US" dirty="0" smtClean="0"/>
              <a:t>Interference – side effects from other work</a:t>
            </a:r>
          </a:p>
          <a:p>
            <a:pPr lvl="1"/>
            <a:r>
              <a:rPr lang="en-US" dirty="0" smtClean="0"/>
              <a:t>Malware</a:t>
            </a:r>
          </a:p>
          <a:p>
            <a:pPr lvl="1"/>
            <a:r>
              <a:rPr lang="en-US" dirty="0" smtClean="0"/>
              <a:t>Credentialing issues</a:t>
            </a:r>
          </a:p>
          <a:p>
            <a:pPr lvl="1"/>
            <a:r>
              <a:rPr lang="en-US" dirty="0" smtClean="0"/>
              <a:t>Power failure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996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relate to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the environmental requirements</a:t>
            </a:r>
          </a:p>
          <a:p>
            <a:r>
              <a:rPr lang="en-US" dirty="0" smtClean="0"/>
              <a:t>Repeating that test on the target environments</a:t>
            </a:r>
          </a:p>
          <a:p>
            <a:r>
              <a:rPr lang="en-US" dirty="0" smtClean="0"/>
              <a:t>Periodically verifying the target environment</a:t>
            </a:r>
          </a:p>
          <a:p>
            <a:r>
              <a:rPr lang="en-US" dirty="0" smtClean="0"/>
              <a:t>Environmental assessment in case of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Programmatic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Remote control of machines</a:t>
            </a:r>
          </a:p>
          <a:p>
            <a:pPr lvl="1"/>
            <a:r>
              <a:rPr lang="en-US" dirty="0" smtClean="0"/>
              <a:t>Write function in, say, python</a:t>
            </a:r>
          </a:p>
          <a:p>
            <a:pPr lvl="1"/>
            <a:r>
              <a:rPr lang="en-US" dirty="0" smtClean="0"/>
              <a:t>Part of the function is executed remotely</a:t>
            </a:r>
          </a:p>
          <a:p>
            <a:pPr lvl="1"/>
            <a:endParaRPr lang="en-US" dirty="0"/>
          </a:p>
          <a:p>
            <a:r>
              <a:rPr lang="en-US" dirty="0" smtClean="0"/>
              <a:t>These allow you to program remote machines</a:t>
            </a:r>
          </a:p>
          <a:p>
            <a:pPr lvl="1"/>
            <a:r>
              <a:rPr lang="en-US" dirty="0" smtClean="0"/>
              <a:t>Functions to set things up – configuration</a:t>
            </a:r>
          </a:p>
          <a:p>
            <a:pPr lvl="1"/>
            <a:r>
              <a:rPr lang="en-US" dirty="0" smtClean="0"/>
              <a:t>Functions to return values – testing</a:t>
            </a:r>
          </a:p>
          <a:p>
            <a:pPr lvl="1"/>
            <a:endParaRPr lang="en-US" dirty="0"/>
          </a:p>
          <a:p>
            <a:r>
              <a:rPr lang="en-US" dirty="0" err="1" smtClean="0"/>
              <a:t>Paramiko</a:t>
            </a:r>
            <a:r>
              <a:rPr lang="en-US" dirty="0" smtClean="0"/>
              <a:t> – remote control</a:t>
            </a:r>
          </a:p>
          <a:p>
            <a:r>
              <a:rPr lang="en-US" dirty="0" smtClean="0"/>
              <a:t>Fabric – convenient configuration</a:t>
            </a:r>
          </a:p>
          <a:p>
            <a:r>
              <a:rPr lang="en-US" dirty="0" smtClean="0"/>
              <a:t>Yarn – alternative for Python 3.x</a:t>
            </a:r>
          </a:p>
        </p:txBody>
      </p:sp>
    </p:spTree>
    <p:extLst>
      <p:ext uri="{BB962C8B-B14F-4D97-AF65-F5344CB8AC3E}">
        <p14:creationId xmlns:p14="http://schemas.microsoft.com/office/powerpoint/2010/main" val="14206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Paramiko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www.paramiko.org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Implements SSH for remote login</a:t>
            </a:r>
          </a:p>
          <a:p>
            <a:endParaRPr lang="en-US" dirty="0"/>
          </a:p>
          <a:p>
            <a:r>
              <a:rPr lang="en-US" dirty="0" smtClean="0"/>
              <a:t>Very low-level</a:t>
            </a:r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jessenoller.com/blog/2009/02/05/ssh-programming-with-paramiko-completely-different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1276</Words>
  <Application>Microsoft Macintosh PowerPoint</Application>
  <PresentationFormat>Widescreen</PresentationFormat>
  <Paragraphs>274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Andale Mono</vt:lpstr>
      <vt:lpstr>Calibri</vt:lpstr>
      <vt:lpstr>Calibri Light</vt:lpstr>
      <vt:lpstr>Wingdings</vt:lpstr>
      <vt:lpstr>Arial</vt:lpstr>
      <vt:lpstr>Office Theme</vt:lpstr>
      <vt:lpstr>Software Testing Methodology</vt:lpstr>
      <vt:lpstr>A Brief Refresher</vt:lpstr>
      <vt:lpstr>Reasons For Failure</vt:lpstr>
      <vt:lpstr>Reasons for Environmental Failure</vt:lpstr>
      <vt:lpstr>Reasons for Environmental Failure</vt:lpstr>
      <vt:lpstr>Reasons for Environmental Failure</vt:lpstr>
      <vt:lpstr>How does this relate to testing?</vt:lpstr>
      <vt:lpstr>Programmatic Solutions</vt:lpstr>
      <vt:lpstr>Paramiko</vt:lpstr>
      <vt:lpstr>Paramiko Example</vt:lpstr>
      <vt:lpstr>More Paramiko</vt:lpstr>
      <vt:lpstr>Some Notes</vt:lpstr>
      <vt:lpstr>Fabric – a Python 2.7 remote solution</vt:lpstr>
      <vt:lpstr>Fabric Issues</vt:lpstr>
      <vt:lpstr>Yarn – a Fabric Replacement</vt:lpstr>
      <vt:lpstr>Yarn Demo</vt:lpstr>
      <vt:lpstr>So… About Yarn</vt:lpstr>
      <vt:lpstr>Test Driven Infrastructure</vt:lpstr>
      <vt:lpstr>Aside: the “private.py” file</vt:lpstr>
      <vt:lpstr>Basic Example of a Remote Query</vt:lpstr>
      <vt:lpstr>Basic Plan</vt:lpstr>
      <vt:lpstr>Requirements for RemoteAPI </vt:lpstr>
      <vt:lpstr>Possibilities for Homework Access</vt:lpstr>
      <vt:lpstr>Demo Time!</vt:lpstr>
      <vt:lpstr>Requirements Quick Reference</vt:lpstr>
      <vt:lpstr>Getting the Source</vt:lpstr>
      <vt:lpstr>Preparing the Application</vt:lpstr>
      <vt:lpstr>What Are The Limits?</vt:lpstr>
      <vt:lpstr>Does TDD work here? </vt:lpstr>
      <vt:lpstr>Homework – last week revisited</vt:lpstr>
      <vt:lpstr>Homework – Last two weeks</vt:lpstr>
      <vt:lpstr>Homework Rules</vt:lpstr>
      <vt:lpstr>Things we will cover in “lightning talks”</vt:lpstr>
      <vt:lpstr>Regarding Software Engineering (Spring 16)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Methodology</dc:title>
  <dc:creator>Delozier, Gregory</dc:creator>
  <cp:lastModifiedBy>Delozier, Gregory</cp:lastModifiedBy>
  <cp:revision>34</cp:revision>
  <dcterms:created xsi:type="dcterms:W3CDTF">2015-10-28T20:19:44Z</dcterms:created>
  <dcterms:modified xsi:type="dcterms:W3CDTF">2015-12-03T03:53:56Z</dcterms:modified>
</cp:coreProperties>
</file>