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73" r:id="rId4"/>
    <p:sldId id="271" r:id="rId5"/>
    <p:sldId id="270" r:id="rId6"/>
    <p:sldId id="274" r:id="rId7"/>
    <p:sldId id="276" r:id="rId8"/>
    <p:sldId id="277" r:id="rId9"/>
    <p:sldId id="264" r:id="rId10"/>
    <p:sldId id="281" r:id="rId11"/>
    <p:sldId id="280" r:id="rId12"/>
    <p:sldId id="258" r:id="rId13"/>
    <p:sldId id="278" r:id="rId14"/>
    <p:sldId id="259" r:id="rId15"/>
    <p:sldId id="263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898" autoAdjust="0"/>
  </p:normalViewPr>
  <p:slideViewPr>
    <p:cSldViewPr snapToGrid="0">
      <p:cViewPr>
        <p:scale>
          <a:sx n="90" d="100"/>
          <a:sy n="90" d="100"/>
        </p:scale>
        <p:origin x="200" y="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6D44B-B66B-4CBE-9A91-61D1418D4C2C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F247B-72BB-4631-9762-1AE6D6DEB9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84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Behavioral models: Data-driven modeling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 An activity model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F247B-72BB-4631-9762-1AE6D6DEB9F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294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F247B-72BB-4631-9762-1AE6D6DEB9F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987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F247B-72BB-4631-9762-1AE6D6DEB9F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607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網路的構成方式又稱為拓樸（</a:t>
            </a:r>
            <a:r>
              <a:rPr lang="en-US" altLang="zh-TW" dirty="0"/>
              <a:t>topology</a:t>
            </a:r>
            <a:r>
              <a:rPr lang="zh-TW" altLang="en-US" dirty="0"/>
              <a:t>）。</a:t>
            </a:r>
            <a:r>
              <a:rPr lang="en-US" altLang="zh-TW" dirty="0"/>
              <a:t>ZigBee</a:t>
            </a:r>
            <a:r>
              <a:rPr lang="zh-TW" altLang="en-US" dirty="0"/>
              <a:t>支援點對點（</a:t>
            </a:r>
            <a:r>
              <a:rPr lang="en-US" altLang="zh-TW" dirty="0"/>
              <a:t>point-to-point</a:t>
            </a:r>
            <a:r>
              <a:rPr lang="zh-TW" altLang="en-US" dirty="0"/>
              <a:t>）、單點對多點（</a:t>
            </a:r>
            <a:r>
              <a:rPr lang="en-US" altLang="zh-TW" dirty="0"/>
              <a:t>point-to-multipoint</a:t>
            </a:r>
            <a:r>
              <a:rPr lang="zh-TW" altLang="en-US" dirty="0"/>
              <a:t>）或者星狀（</a:t>
            </a:r>
            <a:r>
              <a:rPr lang="en-US" altLang="zh-TW" dirty="0"/>
              <a:t>star</a:t>
            </a:r>
            <a:r>
              <a:rPr lang="zh-TW" altLang="en-US" dirty="0"/>
              <a:t>）以及網狀（</a:t>
            </a:r>
            <a:r>
              <a:rPr lang="en-US" altLang="zh-TW" dirty="0"/>
              <a:t>Mesh</a:t>
            </a:r>
            <a:r>
              <a:rPr lang="zh-TW" altLang="en-US" dirty="0"/>
              <a:t>）架構，每個網路設備都稱作「節點」。</a:t>
            </a:r>
          </a:p>
          <a:p>
            <a:endParaRPr lang="zh-TW" altLang="en-US" dirty="0"/>
          </a:p>
          <a:p>
            <a:r>
              <a:rPr lang="zh-TW" altLang="en-US" dirty="0"/>
              <a:t>設置</a:t>
            </a:r>
            <a:r>
              <a:rPr lang="en-US" altLang="zh-TW" dirty="0"/>
              <a:t>ZigBee</a:t>
            </a:r>
            <a:r>
              <a:rPr lang="zh-TW" altLang="en-US" dirty="0"/>
              <a:t>網路時，要決定每個裝置（節點）的任務：</a:t>
            </a:r>
          </a:p>
          <a:p>
            <a:endParaRPr lang="zh-TW" altLang="en-US" dirty="0"/>
          </a:p>
          <a:p>
            <a:r>
              <a:rPr lang="zh-TW" altLang="en-US" dirty="0"/>
              <a:t>協調器（</a:t>
            </a:r>
            <a:r>
              <a:rPr lang="en-US" altLang="zh-TW" dirty="0"/>
              <a:t>Coordinator</a:t>
            </a:r>
            <a:r>
              <a:rPr lang="zh-TW" altLang="en-US" dirty="0"/>
              <a:t>）：</a:t>
            </a:r>
            <a:r>
              <a:rPr lang="en-US" altLang="zh-TW" dirty="0"/>
              <a:t>ZigBee</a:t>
            </a:r>
            <a:r>
              <a:rPr lang="zh-TW" altLang="en-US" dirty="0"/>
              <a:t>網路包含唯一的協調器，管理網路的設置。</a:t>
            </a:r>
          </a:p>
          <a:p>
            <a:r>
              <a:rPr lang="zh-TW" altLang="en-US" dirty="0"/>
              <a:t>路由器（</a:t>
            </a:r>
            <a:r>
              <a:rPr lang="en-US" altLang="zh-TW" dirty="0"/>
              <a:t>Router</a:t>
            </a:r>
            <a:r>
              <a:rPr lang="zh-TW" altLang="en-US" dirty="0"/>
              <a:t>）：同一個網路可以包含多個路由，負責轉發其他節點的訊號。</a:t>
            </a:r>
          </a:p>
          <a:p>
            <a:r>
              <a:rPr lang="zh-TW" altLang="en-US" dirty="0"/>
              <a:t>終端（</a:t>
            </a:r>
            <a:r>
              <a:rPr lang="en-US" altLang="zh-TW" dirty="0"/>
              <a:t>Endpoint</a:t>
            </a:r>
            <a:r>
              <a:rPr lang="zh-TW" altLang="en-US" dirty="0"/>
              <a:t>）：同一個網路可以包含多個終端，</a:t>
            </a:r>
            <a:r>
              <a:rPr lang="en-US" altLang="zh-TW" dirty="0"/>
              <a:t>ZigBee</a:t>
            </a:r>
            <a:r>
              <a:rPr lang="zh-TW" altLang="en-US" dirty="0"/>
              <a:t>的終端無法直接和其他終端通訊。</a:t>
            </a:r>
          </a:p>
          <a:p>
            <a:r>
              <a:rPr lang="zh-TW" altLang="en-US" dirty="0"/>
              <a:t>點對點（</a:t>
            </a:r>
            <a:r>
              <a:rPr lang="en-US" altLang="zh-TW" dirty="0"/>
              <a:t>point-to-point</a:t>
            </a:r>
            <a:r>
              <a:rPr lang="zh-TW" altLang="en-US" dirty="0"/>
              <a:t>）拓樸</a:t>
            </a:r>
          </a:p>
          <a:p>
            <a:endParaRPr lang="zh-TW" altLang="en-US" dirty="0"/>
          </a:p>
          <a:p>
            <a:r>
              <a:rPr lang="zh-TW" altLang="en-US" dirty="0"/>
              <a:t>點對點通訊，指的是兩個網路設備直接相連。像手機藍牙連接</a:t>
            </a:r>
            <a:r>
              <a:rPr lang="en-US" altLang="zh-TW" dirty="0"/>
              <a:t>Arduino</a:t>
            </a:r>
            <a:r>
              <a:rPr lang="zh-TW" altLang="en-US" dirty="0"/>
              <a:t>藍牙序列埠模組，或者手機畫面透過</a:t>
            </a:r>
            <a:r>
              <a:rPr lang="en-US" altLang="zh-TW" dirty="0"/>
              <a:t>Miracast/</a:t>
            </a:r>
            <a:r>
              <a:rPr lang="en-US" altLang="zh-TW" dirty="0" err="1"/>
              <a:t>WiFi</a:t>
            </a:r>
            <a:r>
              <a:rPr lang="en-US" altLang="zh-TW" dirty="0"/>
              <a:t>-Direct</a:t>
            </a:r>
            <a:r>
              <a:rPr lang="zh-TW" altLang="en-US" dirty="0"/>
              <a:t>技術投影到電視機，都是點對點連線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F247B-72BB-4631-9762-1AE6D6DEB9F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068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網路的構成方式又稱為拓樸（</a:t>
            </a:r>
            <a:r>
              <a:rPr lang="en-US" altLang="zh-TW" dirty="0"/>
              <a:t>topology</a:t>
            </a:r>
            <a:r>
              <a:rPr lang="zh-TW" altLang="en-US" dirty="0"/>
              <a:t>）。</a:t>
            </a:r>
            <a:r>
              <a:rPr lang="en-US" altLang="zh-TW" dirty="0"/>
              <a:t>ZigBee</a:t>
            </a:r>
            <a:r>
              <a:rPr lang="zh-TW" altLang="en-US" dirty="0"/>
              <a:t>支援點對點（</a:t>
            </a:r>
            <a:r>
              <a:rPr lang="en-US" altLang="zh-TW" dirty="0"/>
              <a:t>point-to-point</a:t>
            </a:r>
            <a:r>
              <a:rPr lang="zh-TW" altLang="en-US" dirty="0"/>
              <a:t>）、單點對多點（</a:t>
            </a:r>
            <a:r>
              <a:rPr lang="en-US" altLang="zh-TW" dirty="0"/>
              <a:t>point-to-multipoint</a:t>
            </a:r>
            <a:r>
              <a:rPr lang="zh-TW" altLang="en-US" dirty="0"/>
              <a:t>）或者星狀（</a:t>
            </a:r>
            <a:r>
              <a:rPr lang="en-US" altLang="zh-TW" dirty="0"/>
              <a:t>star</a:t>
            </a:r>
            <a:r>
              <a:rPr lang="zh-TW" altLang="en-US" dirty="0"/>
              <a:t>）以及網狀（</a:t>
            </a:r>
            <a:r>
              <a:rPr lang="en-US" altLang="zh-TW" dirty="0"/>
              <a:t>Mesh</a:t>
            </a:r>
            <a:r>
              <a:rPr lang="zh-TW" altLang="en-US" dirty="0"/>
              <a:t>）架構，每個網路設備都稱作「節點」。</a:t>
            </a:r>
          </a:p>
          <a:p>
            <a:endParaRPr lang="zh-TW" altLang="en-US" dirty="0"/>
          </a:p>
          <a:p>
            <a:r>
              <a:rPr lang="zh-TW" altLang="en-US" dirty="0"/>
              <a:t>設置</a:t>
            </a:r>
            <a:r>
              <a:rPr lang="en-US" altLang="zh-TW" dirty="0"/>
              <a:t>ZigBee</a:t>
            </a:r>
            <a:r>
              <a:rPr lang="zh-TW" altLang="en-US" dirty="0"/>
              <a:t>網路時，要決定每個裝置（節點）的任務：</a:t>
            </a:r>
          </a:p>
          <a:p>
            <a:endParaRPr lang="zh-TW" altLang="en-US" dirty="0"/>
          </a:p>
          <a:p>
            <a:r>
              <a:rPr lang="zh-TW" altLang="en-US" dirty="0"/>
              <a:t>協調器（</a:t>
            </a:r>
            <a:r>
              <a:rPr lang="en-US" altLang="zh-TW" dirty="0"/>
              <a:t>Coordinator</a:t>
            </a:r>
            <a:r>
              <a:rPr lang="zh-TW" altLang="en-US" dirty="0"/>
              <a:t>）：</a:t>
            </a:r>
            <a:r>
              <a:rPr lang="en-US" altLang="zh-TW" dirty="0"/>
              <a:t>ZigBee</a:t>
            </a:r>
            <a:r>
              <a:rPr lang="zh-TW" altLang="en-US" dirty="0"/>
              <a:t>網路包含唯一的協調器，管理網路的設置。</a:t>
            </a:r>
          </a:p>
          <a:p>
            <a:r>
              <a:rPr lang="zh-TW" altLang="en-US" dirty="0"/>
              <a:t>路由器（</a:t>
            </a:r>
            <a:r>
              <a:rPr lang="en-US" altLang="zh-TW" dirty="0"/>
              <a:t>Router</a:t>
            </a:r>
            <a:r>
              <a:rPr lang="zh-TW" altLang="en-US" dirty="0"/>
              <a:t>）：同一個網路可以包含多個路由，負責轉發其他節點的訊號。</a:t>
            </a:r>
          </a:p>
          <a:p>
            <a:r>
              <a:rPr lang="zh-TW" altLang="en-US" dirty="0"/>
              <a:t>終端（</a:t>
            </a:r>
            <a:r>
              <a:rPr lang="en-US" altLang="zh-TW" dirty="0"/>
              <a:t>Endpoint</a:t>
            </a:r>
            <a:r>
              <a:rPr lang="zh-TW" altLang="en-US" dirty="0"/>
              <a:t>）：同一個網路可以包含多個終端，</a:t>
            </a:r>
            <a:r>
              <a:rPr lang="en-US" altLang="zh-TW" dirty="0"/>
              <a:t>ZigBee</a:t>
            </a:r>
            <a:r>
              <a:rPr lang="zh-TW" altLang="en-US" dirty="0"/>
              <a:t>的終端無法直接和其他終端通訊。</a:t>
            </a:r>
          </a:p>
          <a:p>
            <a:r>
              <a:rPr lang="zh-TW" altLang="en-US" dirty="0"/>
              <a:t>點對點（</a:t>
            </a:r>
            <a:r>
              <a:rPr lang="en-US" altLang="zh-TW" dirty="0"/>
              <a:t>point-to-point</a:t>
            </a:r>
            <a:r>
              <a:rPr lang="zh-TW" altLang="en-US" dirty="0"/>
              <a:t>）拓樸</a:t>
            </a:r>
          </a:p>
          <a:p>
            <a:endParaRPr lang="zh-TW" altLang="en-US" dirty="0"/>
          </a:p>
          <a:p>
            <a:r>
              <a:rPr lang="zh-TW" altLang="en-US" dirty="0"/>
              <a:t>點對點通訊，指的是兩個網路設備直接相連。像手機藍牙連接</a:t>
            </a:r>
            <a:r>
              <a:rPr lang="en-US" altLang="zh-TW" dirty="0"/>
              <a:t>Arduino</a:t>
            </a:r>
            <a:r>
              <a:rPr lang="zh-TW" altLang="en-US" dirty="0"/>
              <a:t>藍牙序列埠模組，或者手機畫面透過</a:t>
            </a:r>
            <a:r>
              <a:rPr lang="en-US" altLang="zh-TW" dirty="0"/>
              <a:t>Miracast/</a:t>
            </a:r>
            <a:r>
              <a:rPr lang="en-US" altLang="zh-TW" dirty="0" err="1"/>
              <a:t>WiFi</a:t>
            </a:r>
            <a:r>
              <a:rPr lang="en-US" altLang="zh-TW" dirty="0"/>
              <a:t>-Direct</a:t>
            </a:r>
            <a:r>
              <a:rPr lang="zh-TW" altLang="en-US" dirty="0"/>
              <a:t>技術投影到電視機，都是點對點連線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F247B-72BB-4631-9762-1AE6D6DEB9F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483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工作電壓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2.8 ~ 3.4 V</a:t>
            </a:r>
          </a:p>
          <a:p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個針腳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：含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個數位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個類比輸入腳（與數位腳共用）；針腳間距為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2.0mm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內建鞭形天線</a:t>
            </a:r>
          </a:p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室內傳輸距離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公尺</a:t>
            </a:r>
          </a:p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室外傳送距離（無遮蔽物）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公尺</a:t>
            </a:r>
          </a:p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無線工作頻率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2.4GHz</a:t>
            </a:r>
          </a:p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無線傳輸資料速率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250Kbps</a:t>
            </a:r>
          </a:p>
          <a:p>
            <a:r>
              <a:rPr lang="en-US" altLang="zh-TW" dirty="0"/>
              <a:t>This is the very popular 2.4GHz </a:t>
            </a:r>
            <a:r>
              <a:rPr lang="en-US" altLang="zh-TW" dirty="0" err="1"/>
              <a:t>XBee</a:t>
            </a:r>
            <a:r>
              <a:rPr lang="en-US" altLang="zh-TW" dirty="0"/>
              <a:t> module from Digi. These modules take the 802.15.4 stack (the basis for Zigbee) and wrap it into a simple to use serial command set. These modules </a:t>
            </a:r>
          </a:p>
          <a:p>
            <a:r>
              <a:rPr lang="en-US" altLang="zh-TW" b="1" dirty="0"/>
              <a:t>Features:</a:t>
            </a:r>
            <a:br>
              <a:rPr lang="en-US" altLang="zh-TW" sz="1400" dirty="0"/>
            </a:br>
            <a:br>
              <a:rPr lang="en-US" altLang="zh-TW" sz="1400" dirty="0"/>
            </a:br>
            <a:br>
              <a:rPr lang="en-US" altLang="zh-TW" sz="1400" dirty="0"/>
            </a:br>
            <a:r>
              <a:rPr lang="en-US" altLang="zh-TW" dirty="0"/>
              <a:t>3.3V @ 50mA</a:t>
            </a:r>
            <a:br>
              <a:rPr lang="en-US" altLang="zh-TW" sz="1400" dirty="0"/>
            </a:br>
            <a:r>
              <a:rPr lang="en-US" altLang="zh-TW" dirty="0"/>
              <a:t>250kbps Max data rate</a:t>
            </a:r>
            <a:br>
              <a:rPr lang="en-US" altLang="zh-TW" sz="1400" dirty="0"/>
            </a:br>
            <a:r>
              <a:rPr lang="en-US" altLang="zh-TW" dirty="0"/>
              <a:t>1mW output (+0dBm)</a:t>
            </a:r>
            <a:br>
              <a:rPr lang="en-US" altLang="zh-TW" sz="1400" dirty="0"/>
            </a:br>
            <a:r>
              <a:rPr lang="en-US" altLang="zh-TW" dirty="0"/>
              <a:t>300ft (100m) range</a:t>
            </a:r>
            <a:br>
              <a:rPr lang="en-US" altLang="zh-TW" sz="1400" dirty="0"/>
            </a:br>
            <a:r>
              <a:rPr lang="en-US" altLang="zh-TW" dirty="0"/>
              <a:t>Wire antenna</a:t>
            </a:r>
            <a:br>
              <a:rPr lang="en-US" altLang="zh-TW" sz="1400" dirty="0"/>
            </a:br>
            <a:r>
              <a:rPr lang="en-US" altLang="zh-TW" dirty="0"/>
              <a:t>Fully FCC certified</a:t>
            </a:r>
            <a:br>
              <a:rPr lang="en-US" altLang="zh-TW" sz="1400" dirty="0"/>
            </a:br>
            <a:r>
              <a:rPr lang="en-US" altLang="zh-TW" dirty="0"/>
              <a:t>6 10-bit ADC input pins</a:t>
            </a:r>
            <a:br>
              <a:rPr lang="en-US" altLang="zh-TW" sz="1400" dirty="0"/>
            </a:br>
            <a:r>
              <a:rPr lang="en-US" altLang="zh-TW" dirty="0"/>
              <a:t>8 digital IO pins</a:t>
            </a:r>
            <a:br>
              <a:rPr lang="en-US" altLang="zh-TW" sz="1400" dirty="0"/>
            </a:br>
            <a:r>
              <a:rPr lang="en-US" altLang="zh-TW" dirty="0"/>
              <a:t>128-bit encryption</a:t>
            </a:r>
            <a:br>
              <a:rPr lang="en-US" altLang="zh-TW" sz="1400" dirty="0"/>
            </a:br>
            <a:r>
              <a:rPr lang="en-US" altLang="zh-TW" dirty="0"/>
              <a:t>Local or over-air configuration</a:t>
            </a:r>
            <a:br>
              <a:rPr lang="en-US" altLang="zh-TW" sz="1400" dirty="0"/>
            </a:br>
            <a:r>
              <a:rPr lang="en-US" altLang="zh-TW" dirty="0"/>
              <a:t>AT or API command set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F247B-72BB-4631-9762-1AE6D6DEB9F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159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It is a fully Assembled shield without the </a:t>
            </a:r>
            <a:r>
              <a:rPr lang="en-US" altLang="zh-TW" dirty="0" err="1"/>
              <a:t>XBee</a:t>
            </a:r>
            <a:r>
              <a:rPr lang="en-US" altLang="zh-TW" dirty="0"/>
              <a:t> module.</a:t>
            </a:r>
          </a:p>
          <a:p>
            <a:r>
              <a:rPr lang="en-US" altLang="zh-TW" dirty="0"/>
              <a:t>3.3V and 5V dual power output</a:t>
            </a:r>
          </a:p>
          <a:p>
            <a:r>
              <a:rPr lang="en-US" altLang="zh-TW" dirty="0"/>
              <a:t>3.3V and 5V IO compatible</a:t>
            </a:r>
          </a:p>
          <a:p>
            <a:r>
              <a:rPr lang="en-US" altLang="zh-TW" dirty="0"/>
              <a:t>USB 2.0 protocol</a:t>
            </a:r>
          </a:p>
          <a:p>
            <a:r>
              <a:rPr lang="en-US" altLang="zh-TW" dirty="0" err="1"/>
              <a:t>BitBang</a:t>
            </a:r>
            <a:r>
              <a:rPr lang="en-US" altLang="zh-TW" dirty="0"/>
              <a:t> mode ready</a:t>
            </a:r>
          </a:p>
          <a:p>
            <a:r>
              <a:rPr lang="en-US" altLang="zh-TW" dirty="0"/>
              <a:t>Easily connected to a PC via mini USB cable</a:t>
            </a:r>
          </a:p>
          <a:p>
            <a:r>
              <a:rPr lang="en-US" altLang="zh-TW" dirty="0" err="1"/>
              <a:t>XBee</a:t>
            </a:r>
            <a:r>
              <a:rPr lang="en-US" altLang="zh-TW" dirty="0"/>
              <a:t>-setting support software X-CTU</a:t>
            </a:r>
          </a:p>
          <a:p>
            <a:r>
              <a:rPr lang="en-US" altLang="zh-TW" dirty="0"/>
              <a:t>Usage 1: PC via a USB cable directly connected with </a:t>
            </a:r>
            <a:r>
              <a:rPr lang="en-US" altLang="zh-TW" dirty="0" err="1"/>
              <a:t>XBee</a:t>
            </a:r>
            <a:r>
              <a:rPr lang="en-US" altLang="zh-TW" dirty="0"/>
              <a:t> adapters</a:t>
            </a:r>
          </a:p>
          <a:p>
            <a:r>
              <a:rPr lang="en-US" altLang="zh-TW" dirty="0"/>
              <a:t>Usage 2: Bluetooth Bee configure or use as a data-transmission</a:t>
            </a:r>
          </a:p>
          <a:p>
            <a:r>
              <a:rPr lang="en-US" altLang="zh-TW" dirty="0"/>
              <a:t>Usage 3: ARDUINO BOARD PRO MINI Downloader</a:t>
            </a:r>
          </a:p>
          <a:p>
            <a:r>
              <a:rPr lang="en-US" altLang="zh-TW" dirty="0"/>
              <a:t>It can be used for programming or communicating with board which basic Arduino but without USB interface</a:t>
            </a:r>
          </a:p>
          <a:p>
            <a:r>
              <a:rPr lang="en-US" altLang="zh-TW" dirty="0"/>
              <a:t>Easily connected to a PC via mini USB cable.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Bee Adapter is a compact USB to serial adapter equipped with BEE (20pin 2.0mm) sockets, can achieve a simple two </a:t>
            </a:r>
            <a:r>
              <a:rPr lang="en-US" altLang="zh-TW" dirty="0" err="1"/>
              <a:t>crunodal</a:t>
            </a:r>
            <a:r>
              <a:rPr lang="en-US" altLang="zh-TW" dirty="0"/>
              <a:t> ZigBee network.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F247B-72BB-4631-9762-1AE6D6DEB9F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63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79E3-146A-49F2-B10A-B7CC27870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978FB-59E6-471D-A621-CBD8E5486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B5B1C-A796-41E9-98BC-35C93FD5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0E04-4738-4939-B7F1-81B754370A4F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AEC9E-2B2F-41D6-8190-FB4008F9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4B9FE-60F7-44F8-93A6-E845E275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8C7C-AC26-4173-B301-E8D051253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1BF3-E94A-4772-90B6-04806C48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54AD5-B432-4AE7-A275-7F0EA047B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D6D73-3453-4C84-ACDF-7D51EC77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0E04-4738-4939-B7F1-81B754370A4F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BB7CB-ED6D-4B99-8CB5-468CCEEC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FE577-9516-44B0-9D41-42B6BB70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8C7C-AC26-4173-B301-E8D051253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00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8C997-39E0-49E8-B789-99D03C6D4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9F561-60B3-419D-98D8-2389F2696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EAB81-15CB-4A85-BF67-ED42A3A2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0E04-4738-4939-B7F1-81B754370A4F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6F998-FC98-45AE-89FC-3A15A652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96F27-7D18-4866-926A-06C0F365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8C7C-AC26-4173-B301-E8D051253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63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6094-F759-494E-9D97-3E845841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BFF-A22D-4CB5-8001-C78F7B11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048E8-BA25-4F53-BB70-703FF5EA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0E04-4738-4939-B7F1-81B754370A4F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D5032-3158-4181-A215-A0C6BACF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C6A74-7DE7-44F7-B669-DC1BEAFF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8C7C-AC26-4173-B301-E8D051253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0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8143-1580-49D4-8187-082CA59F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8B048-2D9B-4BF1-8916-0D8BA20DA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A464F-AF53-45A8-A50D-E2B48A9F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0E04-4738-4939-B7F1-81B754370A4F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65FC0-3A56-4B1A-8FF1-3B11C605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E0858-0E9A-4B6C-A5E9-C2FD68E1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8C7C-AC26-4173-B301-E8D051253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19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022A-016B-4538-B7BA-A5DC57A1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67D4-6F91-4594-A945-D6EDB26EB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69B75-DD0B-4C2F-BF07-8AD55D2C8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AD682-6B02-4276-85AB-45772561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0E04-4738-4939-B7F1-81B754370A4F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B907A-6DA3-46F0-856C-B55CA5BBE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DF2BB-6253-4CAE-9FD4-2CA1696A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8C7C-AC26-4173-B301-E8D051253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68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5235-3D6A-4699-9DC7-F471946F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9B165-BD51-4CD4-A447-172F0A52A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53A23-0AA6-4111-876C-8E42E47B7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BD6AC-48BE-495B-AB3B-DB38695E9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8D248-CDB6-463F-B643-2920177AF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5DFD7-D168-4937-9ACB-0A711D12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0E04-4738-4939-B7F1-81B754370A4F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AEE87-4FE1-4EB0-B74F-D120EC31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E3092-CB80-4F06-992F-5A8F027C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8C7C-AC26-4173-B301-E8D051253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07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D773-C830-4D7C-BA22-FE532D3C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330D8-A415-4C1D-8F6E-3F87BEEB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0E04-4738-4939-B7F1-81B754370A4F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88DC1-332A-479E-8275-084C4B13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C97CD-D8D3-407D-9F8B-4AE6B80A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8C7C-AC26-4173-B301-E8D051253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54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05208-EB19-479D-AB3A-D6C2DA72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0E04-4738-4939-B7F1-81B754370A4F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681C44-BBD8-45DC-BF82-1150A558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C3469-1B3D-4B10-8548-E6EABCC7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8C7C-AC26-4173-B301-E8D051253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43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4E6C-0A2A-4FB7-B6A3-D6CD4E77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7B3E-B32F-473B-A07E-C00C83B46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4E0D0-A5B4-4D04-83E2-B278C129A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4C1C1-AB71-4335-902D-01F5EF5D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0E04-4738-4939-B7F1-81B754370A4F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3E551-5E07-4D76-8C30-9D031931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EF585-3692-408F-B8FD-B5B443F2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8C7C-AC26-4173-B301-E8D051253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46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11DB-2763-44EF-B7B6-E4D1E6EE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9BED7-F06F-49D4-BC78-AB07CF93C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07AD0-8485-4442-A763-07685A0A7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EE74E-352E-47D2-8A75-2646D0F1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0E04-4738-4939-B7F1-81B754370A4F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31CEF-FACD-426D-9DC4-6C1BA86D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0FF88-51B7-4E84-B27A-A585C16E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8C7C-AC26-4173-B301-E8D051253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99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059E9-54A6-4537-98FC-3FC40EC3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BF797-31BC-484D-94CD-E29E1D118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F7D5F-2D2F-464F-B272-9DCCA3D97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F0E04-4738-4939-B7F1-81B754370A4F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00743-D345-4955-A4E5-6D54A0E3F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2EA0D-70CB-4031-83B4-A1E461F14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58C7C-AC26-4173-B301-E8D051253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74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FDCCB-C97F-4524-93F0-B4DBC44FC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Wireless technology</a:t>
            </a:r>
            <a:br>
              <a:rPr lang="en-US" altLang="zh-TW" dirty="0"/>
            </a:br>
            <a:r>
              <a:rPr lang="en-US" altLang="zh-TW" dirty="0"/>
              <a:t>AC data receiver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3CD83-2C05-4882-AB88-8CDFFD165B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Present </a:t>
            </a:r>
            <a:r>
              <a:rPr lang="en-US" altLang="zh-TW" dirty="0" err="1"/>
              <a:t>by:Andrew</a:t>
            </a:r>
            <a:r>
              <a:rPr lang="en-US" altLang="zh-TW" dirty="0"/>
              <a:t> </a:t>
            </a:r>
            <a:r>
              <a:rPr lang="en-US" altLang="zh-TW" dirty="0" err="1"/>
              <a:t>Spenn,Anil</a:t>
            </a:r>
            <a:r>
              <a:rPr lang="en-US" altLang="zh-TW" dirty="0"/>
              <a:t> </a:t>
            </a:r>
            <a:r>
              <a:rPr lang="en-US" altLang="zh-TW" dirty="0" err="1"/>
              <a:t>Gonul</a:t>
            </a:r>
            <a:r>
              <a:rPr lang="en-US" altLang="zh-TW" dirty="0"/>
              <a:t>, Ching-Ling Wang</a:t>
            </a:r>
          </a:p>
          <a:p>
            <a:r>
              <a:rPr lang="en-US" altLang="zh-TW" dirty="0"/>
              <a:t>Professor</a:t>
            </a:r>
            <a:r>
              <a:rPr lang="zh-TW" altLang="en-US" dirty="0"/>
              <a:t> </a:t>
            </a:r>
            <a:r>
              <a:rPr lang="en-US" altLang="zh-TW" dirty="0"/>
              <a:t> Dr. Min Kyung 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2208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6C799-6B44-4520-843C-9F67EFCE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dirty="0">
                <a:solidFill>
                  <a:srgbClr val="FFFFFF"/>
                </a:solidFill>
              </a:rPr>
              <a:t>Allocation of job</a:t>
            </a:r>
            <a:endParaRPr lang="en-US" altLang="zh-TW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C12488A-50DE-46C0-94EC-0501DF98E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protocol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4FF955E-70FC-4FD3-93EF-759C7F99D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382158"/>
              </p:ext>
            </p:extLst>
          </p:nvPr>
        </p:nvGraphicFramePr>
        <p:xfrm>
          <a:off x="5183188" y="987425"/>
          <a:ext cx="6172200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2919366828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721839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task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112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Andrew </a:t>
                      </a:r>
                      <a:r>
                        <a:rPr lang="en-US" altLang="zh-TW" dirty="0" err="1"/>
                        <a:t>Spenn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Function:</a:t>
                      </a:r>
                    </a:p>
                    <a:p>
                      <a:r>
                        <a:rPr lang="en-US" altLang="zh-TW" dirty="0"/>
                        <a:t>Send </a:t>
                      </a:r>
                    </a:p>
                    <a:p>
                      <a:r>
                        <a:rPr lang="en-US" altLang="zh-TW" dirty="0"/>
                        <a:t>Receive</a:t>
                      </a:r>
                    </a:p>
                    <a:p>
                      <a:r>
                        <a:rPr lang="en-US" altLang="zh-TW" dirty="0"/>
                        <a:t>Translate</a:t>
                      </a:r>
                    </a:p>
                    <a:p>
                      <a:r>
                        <a:rPr lang="en-US" altLang="zh-TW" dirty="0"/>
                        <a:t>display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3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Anil </a:t>
                      </a:r>
                      <a:r>
                        <a:rPr lang="en-US" altLang="zh-TW" dirty="0" err="1"/>
                        <a:t>Gonul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Hardware, fixing function </a:t>
                      </a:r>
                      <a:r>
                        <a:rPr lang="en-US" altLang="zh-TW" dirty="0" err="1"/>
                        <a:t>erros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0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Ching-Ling Wang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Research </a:t>
                      </a:r>
                      <a:r>
                        <a:rPr lang="en-US" altLang="zh-TW" dirty="0" err="1"/>
                        <a:t>imformation</a:t>
                      </a:r>
                      <a:endParaRPr lang="en-US" altLang="zh-TW" dirty="0"/>
                    </a:p>
                    <a:p>
                      <a:r>
                        <a:rPr lang="en-US" altLang="zh-TW" dirty="0" err="1"/>
                        <a:t>Powerpiont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function ready Queue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823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87B3F2-A3E3-478C-8A6B-D92DE2441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165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C413AD-4864-4A08-98EE-C89850A9D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Future attribute</a:t>
            </a:r>
            <a:endParaRPr lang="zh-TW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29CA433-EFAD-4CC5-835B-5856C311A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837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5829-3A56-4167-BB07-B2E55BF8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altLang="zh-TW" dirty="0"/>
              <a:t>Digi XBee 1mW Wire Antenna </a:t>
            </a:r>
            <a:br>
              <a:rPr lang="it-IT" altLang="zh-TW" dirty="0"/>
            </a:br>
            <a:endParaRPr lang="en-US" altLang="zh-TW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BA990-977F-4C3E-A253-3486C7610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altLang="zh-TW" dirty="0"/>
              <a:t>allow a very reliable and simple communication between microcontrollers, computers, systems, really anything with a serial port! Point to point and multi-point networks are supported.</a:t>
            </a:r>
            <a:br>
              <a:rPr lang="en-US" altLang="zh-TW" sz="1800" dirty="0"/>
            </a:br>
            <a:br>
              <a:rPr lang="en-US" altLang="zh-TW" sz="1800" dirty="0"/>
            </a:br>
            <a:br>
              <a:rPr lang="en-US" altLang="zh-TW" sz="1800" dirty="0"/>
            </a:br>
            <a:endParaRPr lang="en-US" altLang="zh-TW" sz="1800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https://images-na.ssl-images-amazon.com/images/I/618Zno6HXzL._SL1001_.jpg">
            <a:extLst>
              <a:ext uri="{FF2B5EF4-FFF2-40B4-BE49-F238E27FC236}">
                <a16:creationId xmlns:a16="http://schemas.microsoft.com/office/drawing/2014/main" id="{17E3C359-2388-49EE-B0AE-D9C86D92C2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 bwMode="auto"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Beeæ¨¡çµæ¥è³å">
            <a:extLst>
              <a:ext uri="{FF2B5EF4-FFF2-40B4-BE49-F238E27FC236}">
                <a16:creationId xmlns:a16="http://schemas.microsoft.com/office/drawing/2014/main" id="{A9D84652-249B-4C2C-948A-77FF24CAD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47" y="3429000"/>
            <a:ext cx="3048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340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8C38-486B-442F-8924-60235336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400"/>
              <a:t>Raspberry Pi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1FCC7-BBA2-40EF-926F-5D1DC0489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altLang="zh-TW" sz="1800"/>
              <a:t>The Raspberry Pi is a very cheap computer that runs Linux, but it also provides a set of GPIO (general purpose input/output) pins that allow you to control electronic components for physical computing and explore the Internet of Things (IoT).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zh-TW" sz="1800"/>
              <a:t>Usesage:To display the messages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266" name="Picture 2" descr="raspberry-pi-makey">
            <a:extLst>
              <a:ext uri="{FF2B5EF4-FFF2-40B4-BE49-F238E27FC236}">
                <a16:creationId xmlns:a16="http://schemas.microsoft.com/office/drawing/2014/main" id="{8908FEDE-51A2-4F22-B6B0-6308DB86EEA8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1" r="26625" b="-1"/>
          <a:stretch/>
        </p:blipFill>
        <p:spPr bwMode="auto"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afterhourscoding.files.wordpress.com/2013/03/r-pi-to-xbee-connection.png">
            <a:extLst>
              <a:ext uri="{FF2B5EF4-FFF2-40B4-BE49-F238E27FC236}">
                <a16:creationId xmlns:a16="http://schemas.microsoft.com/office/drawing/2014/main" id="{5B92E39A-ED1B-41BE-A8AA-658E71437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" r="2412"/>
          <a:stretch>
            <a:fillRect/>
          </a:stretch>
        </p:blipFill>
        <p:spPr bwMode="auto">
          <a:xfrm>
            <a:off x="845298" y="4083535"/>
            <a:ext cx="2971544" cy="234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373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5829-3A56-4167-BB07-B2E55BF8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TW" dirty="0"/>
              <a:t>Wireless Control For ZigBee Arduino</a:t>
            </a:r>
            <a:br>
              <a:rPr lang="en-US" altLang="zh-TW" dirty="0"/>
            </a:br>
            <a:endParaRPr lang="en-US" altLang="zh-TW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BA990-977F-4C3E-A253-3486C7610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altLang="zh-TW" dirty="0"/>
          </a:p>
          <a:p>
            <a:r>
              <a:rPr lang="en-US" altLang="zh-TW" sz="1800" dirty="0"/>
              <a:t>PC via a USB cable directly connected with </a:t>
            </a:r>
            <a:r>
              <a:rPr lang="en-US" altLang="zh-TW" sz="1800" dirty="0" err="1"/>
              <a:t>XBee</a:t>
            </a:r>
            <a:r>
              <a:rPr lang="en-US" altLang="zh-TW" sz="1800" dirty="0"/>
              <a:t> adapters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altLang="zh-TW" sz="18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https://images-na.ssl-images-amazon.com/images/I/81KWVd6w%2BLL._SL1500_.jpg">
            <a:extLst>
              <a:ext uri="{FF2B5EF4-FFF2-40B4-BE49-F238E27FC236}">
                <a16:creationId xmlns:a16="http://schemas.microsoft.com/office/drawing/2014/main" id="{62A0CCD0-6513-4385-887C-F82286900C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 bwMode="auto"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555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mages-na.ssl-images-amazon.com/images/I/61twpFCdd7L._SL1065_.jpg">
            <a:extLst>
              <a:ext uri="{FF2B5EF4-FFF2-40B4-BE49-F238E27FC236}">
                <a16:creationId xmlns:a16="http://schemas.microsoft.com/office/drawing/2014/main" id="{35F8422E-C589-4203-9AC3-BF44CF32D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978" y="48126"/>
            <a:ext cx="15824200" cy="695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37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7E094-49A1-4921-A64C-AD955138F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altLang="zh-TW" sz="2600" b="1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17475E-74D5-49B1-B065-EB84B353A7CC}"/>
              </a:ext>
            </a:extLst>
          </p:cNvPr>
          <p:cNvSpPr/>
          <p:nvPr/>
        </p:nvSpPr>
        <p:spPr>
          <a:xfrm>
            <a:off x="4300331" y="20743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To solve problems for inconvenient of retrieving the data from long distance and spread around the perimeter</a:t>
            </a:r>
            <a:endParaRPr lang="zh-TW" altLang="en-US" dirty="0"/>
          </a:p>
        </p:txBody>
      </p:sp>
      <p:pic>
        <p:nvPicPr>
          <p:cNvPr id="3074" name="Picture 2" descr="ç¸éåç">
            <a:extLst>
              <a:ext uri="{FF2B5EF4-FFF2-40B4-BE49-F238E27FC236}">
                <a16:creationId xmlns:a16="http://schemas.microsoft.com/office/drawing/2014/main" id="{AB5B9852-B6F6-4807-9C03-5CD1162D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420" y="2959600"/>
            <a:ext cx="47625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36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7E094-49A1-4921-A64C-AD955138F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altLang="zh-TW" sz="2400" b="1" dirty="0">
                <a:solidFill>
                  <a:srgbClr val="FFFFFF"/>
                </a:solidFill>
              </a:rPr>
              <a:t>Requirements Engineering</a:t>
            </a:r>
            <a:endParaRPr lang="zh-TW" altLang="en-US" sz="2400" dirty="0">
              <a:solidFill>
                <a:srgbClr val="FFFFFF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CDB9E2B-6C8F-41A2-B057-41BD63E39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706245"/>
              </p:ext>
            </p:extLst>
          </p:nvPr>
        </p:nvGraphicFramePr>
        <p:xfrm>
          <a:off x="4038600" y="970016"/>
          <a:ext cx="7188200" cy="491458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4845180">
                  <a:extLst>
                    <a:ext uri="{9D8B030D-6E8A-4147-A177-3AD203B41FA5}">
                      <a16:colId xmlns:a16="http://schemas.microsoft.com/office/drawing/2014/main" val="1102758808"/>
                    </a:ext>
                  </a:extLst>
                </a:gridCol>
                <a:gridCol w="2343020">
                  <a:extLst>
                    <a:ext uri="{9D8B030D-6E8A-4147-A177-3AD203B41FA5}">
                      <a16:colId xmlns:a16="http://schemas.microsoft.com/office/drawing/2014/main" val="807827501"/>
                    </a:ext>
                  </a:extLst>
                </a:gridCol>
              </a:tblGrid>
              <a:tr h="292078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304800" algn="l"/>
                        </a:tabLst>
                      </a:pPr>
                      <a:r>
                        <a:rPr lang="en-US" sz="1700">
                          <a:effectLst/>
                        </a:rPr>
                        <a:t>System</a:t>
                      </a:r>
                      <a:endParaRPr lang="zh-TW" sz="17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614" marR="64614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304800" algn="l"/>
                        </a:tabLst>
                      </a:pPr>
                      <a:r>
                        <a:rPr lang="en-US" sz="1700">
                          <a:effectLst/>
                        </a:rPr>
                        <a:t>User</a:t>
                      </a:r>
                      <a:endParaRPr lang="zh-TW" sz="17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614" marR="64614" marT="0" marB="0"/>
                </a:tc>
                <a:extLst>
                  <a:ext uri="{0D108BD9-81ED-4DB2-BD59-A6C34878D82A}">
                    <a16:rowId xmlns:a16="http://schemas.microsoft.com/office/drawing/2014/main" val="1909886063"/>
                  </a:ext>
                </a:extLst>
              </a:tr>
              <a:tr h="4622502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romanUcPeriod"/>
                        <a:tabLst>
                          <a:tab pos="228600" algn="l"/>
                          <a:tab pos="304800" algn="l"/>
                        </a:tabLst>
                      </a:pPr>
                      <a:r>
                        <a:rPr lang="en-US" sz="1900" dirty="0">
                          <a:effectLst/>
                        </a:rPr>
                        <a:t>The machine will generate the data</a:t>
                      </a:r>
                      <a:endParaRPr lang="zh-TW" sz="19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romanUcPeriod"/>
                        <a:tabLst>
                          <a:tab pos="228600" algn="l"/>
                          <a:tab pos="304800" algn="l"/>
                        </a:tabLst>
                      </a:pPr>
                      <a:r>
                        <a:rPr lang="en-US" sz="1900" dirty="0">
                          <a:effectLst/>
                        </a:rPr>
                        <a:t>The send device will retrieve the data from the machine and translate as an UDP message </a:t>
                      </a:r>
                      <a:endParaRPr lang="zh-TW" sz="19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romanUcPeriod"/>
                        <a:tabLst>
                          <a:tab pos="228600" algn="l"/>
                          <a:tab pos="304800" algn="l"/>
                        </a:tabLst>
                      </a:pPr>
                      <a:r>
                        <a:rPr lang="en-US" sz="1900" dirty="0">
                          <a:effectLst/>
                        </a:rPr>
                        <a:t>Than the send device will address the message(temperature, pressure to the receiver device every period of time.</a:t>
                      </a:r>
                      <a:endParaRPr lang="zh-TW" sz="19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romanUcPeriod"/>
                        <a:tabLst>
                          <a:tab pos="228600" algn="l"/>
                          <a:tab pos="304800" algn="l"/>
                        </a:tabLst>
                      </a:pPr>
                      <a:r>
                        <a:rPr lang="en-US" sz="1900" dirty="0">
                          <a:effectLst/>
                        </a:rPr>
                        <a:t>The receiver device will collect the data and detect if connected to the send device.</a:t>
                      </a:r>
                      <a:endParaRPr lang="zh-TW" sz="19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romanUcPeriod"/>
                        <a:tabLst>
                          <a:tab pos="228600" algn="l"/>
                          <a:tab pos="304800" algn="l"/>
                        </a:tabLst>
                      </a:pPr>
                      <a:r>
                        <a:rPr lang="en-US" sz="1900" dirty="0">
                          <a:effectLst/>
                        </a:rPr>
                        <a:t>The receiver device will translate the message </a:t>
                      </a:r>
                      <a:endParaRPr lang="zh-TW" sz="19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romanUcPeriod"/>
                        <a:tabLst>
                          <a:tab pos="228600" algn="l"/>
                          <a:tab pos="304800" algn="l"/>
                        </a:tabLst>
                      </a:pPr>
                      <a:r>
                        <a:rPr lang="en-US" sz="1900" dirty="0">
                          <a:effectLst/>
                        </a:rPr>
                        <a:t>Than it shall show the message(temperature, pressure ,timestamp).</a:t>
                      </a:r>
                      <a:endParaRPr lang="zh-TW" sz="19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614" marR="64614" marT="0" marB="0"/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8600" algn="l"/>
                          <a:tab pos="304800" algn="l"/>
                        </a:tabLst>
                      </a:pPr>
                      <a:r>
                        <a:rPr lang="en-US" sz="1900" dirty="0">
                          <a:effectLst/>
                        </a:rPr>
                        <a:t>The receiver device shall show the data send by the other send device so that the user can know the right amount of pressure and temperature from the distanced machine.</a:t>
                      </a:r>
                      <a:endParaRPr lang="zh-TW" sz="19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4614" marR="64614" marT="0" marB="0"/>
                </a:tc>
                <a:extLst>
                  <a:ext uri="{0D108BD9-81ED-4DB2-BD59-A6C34878D82A}">
                    <a16:rowId xmlns:a16="http://schemas.microsoft.com/office/drawing/2014/main" val="512450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52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7E094-49A1-4921-A64C-AD955138F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74363"/>
            <a:ext cx="2868433" cy="282353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altLang="zh-TW" sz="2800" b="1" dirty="0">
                <a:solidFill>
                  <a:srgbClr val="FFFFFF"/>
                </a:solidFill>
              </a:rPr>
              <a:t>User and system </a:t>
            </a:r>
            <a:r>
              <a:rPr lang="en-US" altLang="zh-TW" sz="2600" b="1" dirty="0">
                <a:solidFill>
                  <a:srgbClr val="FFFFFF"/>
                </a:solidFill>
              </a:rPr>
              <a:t>Requirements</a:t>
            </a:r>
            <a:endParaRPr lang="zh-TW" altLang="en-US" sz="2600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915FA5-2191-474B-88AF-166F339C7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78678"/>
              </p:ext>
            </p:extLst>
          </p:nvPr>
        </p:nvGraphicFramePr>
        <p:xfrm>
          <a:off x="4038600" y="1307068"/>
          <a:ext cx="7188201" cy="424047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336722">
                  <a:extLst>
                    <a:ext uri="{9D8B030D-6E8A-4147-A177-3AD203B41FA5}">
                      <a16:colId xmlns:a16="http://schemas.microsoft.com/office/drawing/2014/main" val="838643912"/>
                    </a:ext>
                  </a:extLst>
                </a:gridCol>
                <a:gridCol w="2048815">
                  <a:extLst>
                    <a:ext uri="{9D8B030D-6E8A-4147-A177-3AD203B41FA5}">
                      <a16:colId xmlns:a16="http://schemas.microsoft.com/office/drawing/2014/main" val="3156221411"/>
                    </a:ext>
                  </a:extLst>
                </a:gridCol>
                <a:gridCol w="2802664">
                  <a:extLst>
                    <a:ext uri="{9D8B030D-6E8A-4147-A177-3AD203B41FA5}">
                      <a16:colId xmlns:a16="http://schemas.microsoft.com/office/drawing/2014/main" val="4218370238"/>
                    </a:ext>
                  </a:extLst>
                </a:gridCol>
              </a:tblGrid>
              <a:tr h="54589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12140" algn="l"/>
                        </a:tabLst>
                      </a:pPr>
                      <a:r>
                        <a:rPr lang="en-US" sz="1600" b="1" kern="0">
                          <a:solidFill>
                            <a:srgbClr val="FFFFFF"/>
                          </a:solidFill>
                          <a:effectLst/>
                        </a:rPr>
                        <a:t>	Skate holder</a:t>
                      </a:r>
                      <a:endParaRPr lang="zh-TW" sz="1600" b="1" kern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225264" marR="135159" marT="135159" marB="135159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FFFFFF"/>
                          </a:solidFill>
                          <a:effectLst/>
                        </a:rPr>
                        <a:t>Actors goal</a:t>
                      </a:r>
                      <a:endParaRPr lang="zh-TW" sz="1600" b="1" kern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225264" marR="135159" marT="135159" marB="13515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FFFFFF"/>
                          </a:solidFill>
                          <a:effectLst/>
                        </a:rPr>
                        <a:t>User case</a:t>
                      </a:r>
                      <a:endParaRPr lang="zh-TW" sz="1600" b="1" kern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225264" marR="135159" marT="135159" marB="13515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79028"/>
                  </a:ext>
                </a:extLst>
              </a:tr>
              <a:tr h="106011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FFFFFF"/>
                          </a:solidFill>
                          <a:effectLst/>
                        </a:rPr>
                        <a:t>AC repairer</a:t>
                      </a:r>
                      <a:endParaRPr lang="zh-TW" sz="1600" b="1" kern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225264" marR="135159" marT="135159" marB="135159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repair AC</a:t>
                      </a:r>
                      <a:endParaRPr lang="zh-TW" sz="1600" b="1" ker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225264" marR="135159" marT="135159" marB="13515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Using the device data to manger which action they should do to fix the AC </a:t>
                      </a:r>
                      <a:endParaRPr lang="zh-TW" sz="1600" b="1" ker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225264" marR="135159" marT="135159" marB="13515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114621"/>
                  </a:ext>
                </a:extLst>
              </a:tr>
              <a:tr h="208857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FFFFFF"/>
                          </a:solidFill>
                          <a:effectLst/>
                        </a:rPr>
                        <a:t>IT staff</a:t>
                      </a:r>
                      <a:endParaRPr lang="zh-TW" sz="1600" b="1" kern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225264" marR="135159" marT="135159" marB="135159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installing and maintaining the system</a:t>
                      </a:r>
                      <a:endParaRPr lang="zh-TW" sz="1600" b="1" ker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225264" marR="135159" marT="135159" marB="13515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When the monitor does not show the correctness of data.</a:t>
                      </a:r>
                      <a:endParaRPr lang="zh-TW" sz="1600" ker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Every period of time should have a system upgrade since AC may have new process </a:t>
                      </a:r>
                      <a:endParaRPr lang="zh-TW" sz="1600" b="1" ker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225264" marR="135159" marT="135159" marB="13515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669721"/>
                  </a:ext>
                </a:extLst>
              </a:tr>
              <a:tr h="54589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FFFFFF"/>
                          </a:solidFill>
                          <a:effectLst/>
                        </a:rPr>
                        <a:t>Repair</a:t>
                      </a:r>
                      <a:endParaRPr lang="zh-TW" sz="1600" b="1" kern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225264" marR="135159" marT="135159" marB="135159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Fix the device</a:t>
                      </a:r>
                      <a:endParaRPr lang="zh-TW" sz="1600" b="1" ker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225264" marR="135159" marT="135159" marB="13515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When the device is broke</a:t>
                      </a:r>
                      <a:endParaRPr lang="zh-TW" sz="1600" b="1" ker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225264" marR="135159" marT="135159" marB="13515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159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25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7E094-49A1-4921-A64C-AD955138F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altLang="zh-TW" sz="3000" b="1" dirty="0">
                <a:solidFill>
                  <a:schemeClr val="bg1"/>
                </a:solidFill>
              </a:rPr>
              <a:t>System Modeling</a:t>
            </a:r>
            <a:br>
              <a:rPr lang="en-US" altLang="zh-TW" sz="3000" b="1" dirty="0">
                <a:solidFill>
                  <a:schemeClr val="bg1"/>
                </a:solidFill>
              </a:rPr>
            </a:br>
            <a:r>
              <a:rPr lang="en-US" altLang="zh-TW" sz="3200" dirty="0">
                <a:solidFill>
                  <a:schemeClr val="bg1"/>
                </a:solidFill>
              </a:rPr>
              <a:t>activity model</a:t>
            </a:r>
            <a:endParaRPr lang="zh-TW" altLang="en-US" sz="3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D39B6-3ED9-4DCD-BDA6-AC849CD57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863608"/>
            <a:ext cx="10905066" cy="201743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EF48379-C98A-4E1E-B132-3F071325591A}"/>
              </a:ext>
            </a:extLst>
          </p:cNvPr>
          <p:cNvGrpSpPr/>
          <p:nvPr/>
        </p:nvGrpSpPr>
        <p:grpSpPr>
          <a:xfrm>
            <a:off x="7648222" y="4611511"/>
            <a:ext cx="1727200" cy="547511"/>
            <a:chOff x="7648222" y="4611511"/>
            <a:chExt cx="1727200" cy="54751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C38D265-69ED-40D4-B9BB-70C5BF63A3D7}"/>
                </a:ext>
              </a:extLst>
            </p:cNvPr>
            <p:cNvCxnSpPr/>
            <p:nvPr/>
          </p:nvCxnSpPr>
          <p:spPr>
            <a:xfrm>
              <a:off x="9375422" y="4611511"/>
              <a:ext cx="0" cy="5475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00466B-90D3-4E58-A805-0194DA4F3C34}"/>
                </a:ext>
              </a:extLst>
            </p:cNvPr>
            <p:cNvCxnSpPr>
              <a:cxnSpLocks/>
            </p:cNvCxnSpPr>
            <p:nvPr/>
          </p:nvCxnSpPr>
          <p:spPr>
            <a:xfrm>
              <a:off x="7648222" y="5159022"/>
              <a:ext cx="1727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9736BD6-F62F-44A7-BE85-9105861BD52D}"/>
                </a:ext>
              </a:extLst>
            </p:cNvPr>
            <p:cNvCxnSpPr/>
            <p:nvPr/>
          </p:nvCxnSpPr>
          <p:spPr>
            <a:xfrm flipV="1">
              <a:off x="7648222" y="4741333"/>
              <a:ext cx="0" cy="417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51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D97C-BF62-4FD5-BF71-E77F4F37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400" dirty="0"/>
              <a:t>Data set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49E2A-29D2-4933-BDD6-D5138A111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b="1" dirty="0"/>
              <a:t>Pressure And Vacuum Display: </a:t>
            </a:r>
          </a:p>
          <a:p>
            <a:r>
              <a:rPr lang="en-US" altLang="zh-TW" b="1" dirty="0"/>
              <a:t>PSI, Bar, MPa, Kg/cm2</a:t>
            </a:r>
            <a:endParaRPr lang="zh-TW" altLang="zh-TW" b="1" dirty="0"/>
          </a:p>
          <a:p>
            <a:r>
              <a:rPr lang="en-US" altLang="zh-TW" b="1" dirty="0"/>
              <a:t>Temperature Display:</a:t>
            </a:r>
          </a:p>
          <a:p>
            <a:r>
              <a:rPr lang="en-US" altLang="zh-TW" b="1" dirty="0"/>
              <a:t> -40° - 200°F (-4 - 93°C)</a:t>
            </a:r>
            <a:endParaRPr lang="zh-TW" altLang="zh-TW" b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Placeholder 6" descr="https://cdn3.volusion.com/4mpcs.dyg25/v/vspfiles/photos/MSC99903-2.jpg?1536755163">
            <a:extLst>
              <a:ext uri="{FF2B5EF4-FFF2-40B4-BE49-F238E27FC236}">
                <a16:creationId xmlns:a16="http://schemas.microsoft.com/office/drawing/2014/main" id="{C2FB8080-CEF3-4D56-9D21-C565C4F1E3D5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9" r="8505" b="-1"/>
          <a:stretch/>
        </p:blipFill>
        <p:spPr bwMode="auto"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87852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92302-353E-476B-9A71-E9A29797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libraries</a:t>
            </a:r>
            <a:endParaRPr lang="en-US" altLang="zh-TW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0AC32F-4CBE-480B-A692-2016F496C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65906"/>
              </p:ext>
            </p:extLst>
          </p:nvPr>
        </p:nvGraphicFramePr>
        <p:xfrm>
          <a:off x="4038600" y="1927345"/>
          <a:ext cx="7188200" cy="299992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506630">
                  <a:extLst>
                    <a:ext uri="{9D8B030D-6E8A-4147-A177-3AD203B41FA5}">
                      <a16:colId xmlns:a16="http://schemas.microsoft.com/office/drawing/2014/main" val="3736173211"/>
                    </a:ext>
                  </a:extLst>
                </a:gridCol>
                <a:gridCol w="3681570">
                  <a:extLst>
                    <a:ext uri="{9D8B030D-6E8A-4147-A177-3AD203B41FA5}">
                      <a16:colId xmlns:a16="http://schemas.microsoft.com/office/drawing/2014/main" val="2252147736"/>
                    </a:ext>
                  </a:extLst>
                </a:gridCol>
              </a:tblGrid>
              <a:tr h="495446">
                <a:tc>
                  <a:txBody>
                    <a:bodyPr/>
                    <a:lstStyle/>
                    <a:p>
                      <a:r>
                        <a:rPr lang="en-US" altLang="zh-TW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</a:t>
                      </a:r>
                      <a:endParaRPr lang="zh-TW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6647" marR="103324" marT="103324" marB="103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interface</a:t>
                      </a:r>
                      <a:endParaRPr lang="zh-TW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6647" marR="103324" marT="103324" marB="1033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62168"/>
                  </a:ext>
                </a:extLst>
              </a:tr>
              <a:tr h="2504475">
                <a:tc>
                  <a:txBody>
                    <a:bodyPr/>
                    <a:lstStyle/>
                    <a:p>
                      <a:r>
                        <a:rPr lang="en-US" altLang="zh-TW" sz="16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java.io.IOException</a:t>
                      </a:r>
                      <a:endParaRPr lang="en-US" altLang="zh-TW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en-US" altLang="zh-TW" sz="16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java.net.DatagramPacket</a:t>
                      </a:r>
                      <a:endParaRPr lang="en-US" altLang="zh-TW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en-US" altLang="zh-TW" sz="16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java.net.DatagramSocket</a:t>
                      </a:r>
                      <a:endParaRPr lang="en-US" altLang="zh-TW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en-US" altLang="zh-TW" sz="16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java.net.SocketException</a:t>
                      </a:r>
                      <a:endParaRPr lang="en-US" altLang="zh-TW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en-US" altLang="zh-TW" sz="16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java.net.InetAddress</a:t>
                      </a:r>
                      <a:r>
                        <a:rPr lang="en-US" altLang="zh-TW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;</a:t>
                      </a:r>
                    </a:p>
                    <a:p>
                      <a:r>
                        <a:rPr lang="en-US" altLang="zh-TW" sz="16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java.net.UnknownHostException</a:t>
                      </a:r>
                      <a:r>
                        <a:rPr lang="en-US" altLang="zh-TW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;</a:t>
                      </a:r>
                    </a:p>
                    <a:p>
                      <a:r>
                        <a:rPr lang="en-US" altLang="zh-TW" sz="16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java.awt.EventQueue</a:t>
                      </a:r>
                      <a:r>
                        <a:rPr lang="en-US" altLang="zh-TW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;</a:t>
                      </a:r>
                    </a:p>
                    <a:p>
                      <a:endParaRPr lang="zh-TW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6647" marR="103324" marT="103324" marB="1033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javax.swing.JFrame</a:t>
                      </a:r>
                      <a:r>
                        <a:rPr lang="en-US" altLang="zh-TW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;</a:t>
                      </a:r>
                    </a:p>
                    <a:p>
                      <a:r>
                        <a:rPr lang="en-US" altLang="zh-TW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javax.swing.JPanel</a:t>
                      </a:r>
                      <a:r>
                        <a:rPr lang="en-US" altLang="zh-TW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;</a:t>
                      </a:r>
                    </a:p>
                    <a:p>
                      <a:r>
                        <a:rPr lang="en-US" altLang="zh-TW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javax.swing.border.EmptyBorder</a:t>
                      </a:r>
                      <a:r>
                        <a:rPr lang="en-US" altLang="zh-TW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;</a:t>
                      </a:r>
                    </a:p>
                    <a:p>
                      <a:r>
                        <a:rPr lang="en-US" altLang="zh-TW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javax.swing.JTextField</a:t>
                      </a:r>
                      <a:r>
                        <a:rPr lang="en-US" altLang="zh-TW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;</a:t>
                      </a:r>
                    </a:p>
                    <a:p>
                      <a:r>
                        <a:rPr lang="en-US" altLang="zh-TW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javax.swing.JFrame</a:t>
                      </a:r>
                      <a:r>
                        <a:rPr lang="en-US" altLang="zh-TW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;</a:t>
                      </a:r>
                    </a:p>
                    <a:p>
                      <a:r>
                        <a:rPr lang="en-US" altLang="zh-TW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javax.swing.JPanel</a:t>
                      </a:r>
                      <a:r>
                        <a:rPr lang="en-US" altLang="zh-TW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;</a:t>
                      </a:r>
                    </a:p>
                    <a:p>
                      <a:r>
                        <a:rPr lang="en-US" altLang="zh-TW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javax.swing.event.ChangeListener</a:t>
                      </a:r>
                      <a:r>
                        <a:rPr lang="en-US" altLang="zh-TW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;</a:t>
                      </a:r>
                    </a:p>
                    <a:p>
                      <a:r>
                        <a:rPr lang="en-US" altLang="zh-TW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javax.swing.event.ChangeEvent</a:t>
                      </a:r>
                      <a:r>
                        <a:rPr lang="en-US" altLang="zh-TW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;</a:t>
                      </a:r>
                    </a:p>
                    <a:p>
                      <a:endParaRPr lang="zh-TW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6647" marR="103324" marT="103324" marB="10332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08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67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92302-353E-476B-9A71-E9A29797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C2E796A-0161-4504-BA9C-C527296D6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27" y="0"/>
            <a:ext cx="5187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7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6C799-6B44-4520-843C-9F67EFCE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dirty="0">
                <a:solidFill>
                  <a:srgbClr val="FFFFFF"/>
                </a:solidFill>
              </a:rPr>
              <a:t>Architectural patterns</a:t>
            </a:r>
            <a:endParaRPr lang="en-US" altLang="zh-TW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1CCD6-A16E-4CF0-85D8-51CE38C1A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38600" y="4884873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altLang="zh-TW" sz="1800" dirty="0"/>
              <a:t>Point to point</a:t>
            </a:r>
            <a:r>
              <a:rPr lang="zh-TW" altLang="en-US" dirty="0"/>
              <a:t>。</a:t>
            </a:r>
            <a:endParaRPr lang="en-US" altLang="zh-TW" sz="18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C12488A-50DE-46C0-94EC-0501DF98E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protocol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A2701DF-AB70-4AAC-89ED-623A3D689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82" y="872884"/>
            <a:ext cx="5073911" cy="3613336"/>
          </a:xfrm>
        </p:spPr>
      </p:pic>
    </p:spTree>
    <p:extLst>
      <p:ext uri="{BB962C8B-B14F-4D97-AF65-F5344CB8AC3E}">
        <p14:creationId xmlns:p14="http://schemas.microsoft.com/office/powerpoint/2010/main" val="234829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1296</Words>
  <Application>Microsoft Office PowerPoint</Application>
  <PresentationFormat>Widescreen</PresentationFormat>
  <Paragraphs>133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 Unicode MS</vt:lpstr>
      <vt:lpstr>inherit</vt:lpstr>
      <vt:lpstr>細明體</vt:lpstr>
      <vt:lpstr>新細明體</vt:lpstr>
      <vt:lpstr>Arial</vt:lpstr>
      <vt:lpstr>Calibri</vt:lpstr>
      <vt:lpstr>Calibri Light</vt:lpstr>
      <vt:lpstr>Times New Roman</vt:lpstr>
      <vt:lpstr>Office Theme</vt:lpstr>
      <vt:lpstr>Wireless technology AC data receiver</vt:lpstr>
      <vt:lpstr>Problem Statement</vt:lpstr>
      <vt:lpstr>Requirements Engineering</vt:lpstr>
      <vt:lpstr>User and system Requirements</vt:lpstr>
      <vt:lpstr>System Modeling activity model</vt:lpstr>
      <vt:lpstr>Data set </vt:lpstr>
      <vt:lpstr>libraries</vt:lpstr>
      <vt:lpstr>functions</vt:lpstr>
      <vt:lpstr>Architectural patterns</vt:lpstr>
      <vt:lpstr>Allocation of job</vt:lpstr>
      <vt:lpstr>Future attribute</vt:lpstr>
      <vt:lpstr>Digi XBee 1mW Wire Antenna  </vt:lpstr>
      <vt:lpstr>Raspberry Pi</vt:lpstr>
      <vt:lpstr>Wireless Control For ZigBee Arduino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technology AC data receiver</dc:title>
  <dc:creator>Ching-Ling Wang</dc:creator>
  <cp:lastModifiedBy>Ching-Ling Wang</cp:lastModifiedBy>
  <cp:revision>7</cp:revision>
  <dcterms:created xsi:type="dcterms:W3CDTF">2019-03-18T19:46:57Z</dcterms:created>
  <dcterms:modified xsi:type="dcterms:W3CDTF">2019-03-18T20:57:43Z</dcterms:modified>
</cp:coreProperties>
</file>