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677"/>
  </p:normalViewPr>
  <p:slideViewPr>
    <p:cSldViewPr snapToGrid="0" snapToObjects="1">
      <p:cViewPr>
        <p:scale>
          <a:sx n="113" d="100"/>
          <a:sy n="113" d="100"/>
        </p:scale>
        <p:origin x="146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800D-E65C-3944-BDED-E79683AFF32E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024F-4892-6F45-AC1D-6BC7E320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9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8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024F-4892-6F45-AC1D-6BC7E3200E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2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2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CoSciN</a:t>
            </a:r>
            <a:r>
              <a:rPr lang="en-US" dirty="0" smtClean="0"/>
              <a:t> Network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Craig </a:t>
            </a:r>
            <a:r>
              <a:rPr lang="en-US" dirty="0" err="1" smtClean="0"/>
              <a:t>Riecke</a:t>
            </a:r>
            <a:r>
              <a:rPr lang="en-US" dirty="0" smtClean="0"/>
              <a:t>, </a:t>
            </a:r>
            <a:r>
              <a:rPr lang="en-US" dirty="0" err="1" smtClean="0"/>
              <a:t>CoSciN</a:t>
            </a:r>
            <a:r>
              <a:rPr lang="en-US" dirty="0" smtClean="0"/>
              <a:t> Network Programmer/Analyst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5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Elbow Connector 35"/>
          <p:cNvCxnSpPr/>
          <p:nvPr/>
        </p:nvCxnSpPr>
        <p:spPr>
          <a:xfrm rot="16200000" flipV="1">
            <a:off x="3023150" y="4341904"/>
            <a:ext cx="823652" cy="40733"/>
          </a:xfrm>
          <a:prstGeom prst="bentConnector3">
            <a:avLst>
              <a:gd name="adj1" fmla="val 50000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App Know Best Path?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08" y="3148412"/>
            <a:ext cx="1495425" cy="1246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94" y="3148412"/>
            <a:ext cx="1495425" cy="12461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4" y="3143058"/>
            <a:ext cx="1543407" cy="11874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61839" y="4338042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Ithaca</a:t>
            </a:r>
          </a:p>
          <a:p>
            <a:r>
              <a:rPr lang="en-US" dirty="0" smtClean="0"/>
              <a:t>192.168.56.100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976" y="2983465"/>
            <a:ext cx="1543407" cy="1187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410492" y="4170915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Weill</a:t>
            </a:r>
          </a:p>
          <a:p>
            <a:r>
              <a:rPr lang="en-US" dirty="0" smtClean="0"/>
              <a:t>192.168.57.100</a:t>
            </a:r>
          </a:p>
        </p:txBody>
      </p:sp>
      <p:cxnSp>
        <p:nvCxnSpPr>
          <p:cNvPr id="40" name="Elbow Connector 39"/>
          <p:cNvCxnSpPr/>
          <p:nvPr/>
        </p:nvCxnSpPr>
        <p:spPr>
          <a:xfrm>
            <a:off x="9656865" y="3499203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5812333" y="3771506"/>
            <a:ext cx="77976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12333" y="3328989"/>
            <a:ext cx="779761" cy="114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12333" y="4255696"/>
            <a:ext cx="77976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712" y="3393588"/>
            <a:ext cx="1014618" cy="43159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035032" y="3582197"/>
            <a:ext cx="237491" cy="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4649" y="4201591"/>
            <a:ext cx="1208103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56.101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157.101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9933" y="2279186"/>
            <a:ext cx="923651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156.101</a:t>
            </a:r>
          </a:p>
          <a:p>
            <a:r>
              <a:rPr lang="en-US" dirty="0" smtClean="0">
                <a:solidFill>
                  <a:schemeClr val="accent6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157.101</a:t>
            </a:r>
            <a:endParaRPr lang="en-US" dirty="0">
              <a:solidFill>
                <a:schemeClr val="accent6"/>
              </a:solidFill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1478" y="2253565"/>
            <a:ext cx="923651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156.101</a:t>
            </a:r>
          </a:p>
          <a:p>
            <a:r>
              <a:rPr lang="en-US" dirty="0" smtClean="0">
                <a:solidFill>
                  <a:schemeClr val="accent6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157.101</a:t>
            </a:r>
            <a:endParaRPr lang="en-US" dirty="0">
              <a:solidFill>
                <a:schemeClr val="accent6"/>
              </a:solidFill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92" y="3361395"/>
            <a:ext cx="1014618" cy="43159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8147110" y="3625066"/>
            <a:ext cx="237491" cy="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92972" y="2566382"/>
            <a:ext cx="2732329" cy="517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73" y="4983140"/>
            <a:ext cx="1543407" cy="1187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1034" y="6123996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Sonic</a:t>
            </a:r>
          </a:p>
          <a:p>
            <a:r>
              <a:rPr lang="en-US" dirty="0" smtClean="0"/>
              <a:t>192.168.56.101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110" y="4853790"/>
            <a:ext cx="1543407" cy="118745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70871" y="5958102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Sonic</a:t>
            </a:r>
          </a:p>
          <a:p>
            <a:r>
              <a:rPr lang="en-US" dirty="0" smtClean="0"/>
              <a:t>192.168.57.101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3292034" y="2827009"/>
            <a:ext cx="791236" cy="41991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3"/>
            <a:endCxn id="28" idx="0"/>
          </p:cNvCxnSpPr>
          <p:nvPr/>
        </p:nvCxnSpPr>
        <p:spPr>
          <a:xfrm>
            <a:off x="8625129" y="2576731"/>
            <a:ext cx="326372" cy="78466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V="1">
            <a:off x="8527711" y="4371926"/>
            <a:ext cx="823652" cy="40733"/>
          </a:xfrm>
          <a:prstGeom prst="bentConnector3">
            <a:avLst>
              <a:gd name="adj1" fmla="val 50000"/>
            </a:avLst>
          </a:prstGeom>
          <a:ln w="152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94135" y="4083289"/>
            <a:ext cx="1208103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56.101</a:t>
            </a:r>
          </a:p>
          <a:p>
            <a:r>
              <a:rPr lang="en-US" dirty="0" smtClean="0"/>
              <a:t>57.101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70311" y="5080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</a:t>
            </a:r>
            <a:r>
              <a:rPr lang="en-US" dirty="0" err="1" smtClean="0"/>
              <a:t>perfmon</a:t>
            </a:r>
            <a:r>
              <a:rPr lang="en-US" dirty="0" smtClean="0"/>
              <a:t> on all three paths every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Vanilla SDN </a:t>
            </a:r>
            <a:r>
              <a:rPr lang="en-US" dirty="0" smtClean="0"/>
              <a:t>on HP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 executes some </a:t>
            </a:r>
            <a:r>
              <a:rPr lang="en-US" dirty="0" err="1" smtClean="0"/>
              <a:t>Openflow</a:t>
            </a:r>
            <a:r>
              <a:rPr lang="en-US" dirty="0" smtClean="0"/>
              <a:t> actions in hardware, some in software</a:t>
            </a:r>
          </a:p>
          <a:p>
            <a:r>
              <a:rPr lang="en-US" dirty="0" smtClean="0"/>
              <a:t>IP source and destination modification </a:t>
            </a:r>
            <a:r>
              <a:rPr lang="en-US" dirty="0" smtClean="0"/>
              <a:t>actions are </a:t>
            </a:r>
            <a:r>
              <a:rPr lang="en-US" dirty="0" smtClean="0"/>
              <a:t>in software</a:t>
            </a:r>
          </a:p>
          <a:p>
            <a:r>
              <a:rPr lang="en-US" dirty="0" smtClean="0"/>
              <a:t>Software actions are REALLY slow: 8.5 MB/sec.  Need about 300 MB/sec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1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HP’s New v3 Modules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executes more actions in hardware, including IP Rewriting</a:t>
            </a:r>
          </a:p>
          <a:p>
            <a:r>
              <a:rPr lang="en-US" dirty="0" smtClean="0"/>
              <a:t>BUT requires </a:t>
            </a:r>
            <a:r>
              <a:rPr lang="en-US" dirty="0" err="1" smtClean="0"/>
              <a:t>Openflow</a:t>
            </a:r>
            <a:r>
              <a:rPr lang="en-US" dirty="0" smtClean="0"/>
              <a:t> 1.3, and is really brand-new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0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5244" y="2223911"/>
            <a:ext cx="6502400" cy="3962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b" anchorCtr="0">
            <a:noAutofit/>
          </a:bodyPr>
          <a:lstStyle/>
          <a:p>
            <a:r>
              <a:rPr lang="en-US" dirty="0" smtClean="0"/>
              <a:t>Hash Tables: 8K Rows, No Wildcards, Fast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Default Custom Pipeline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5511" y="2540000"/>
            <a:ext cx="150142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0</a:t>
            </a:r>
          </a:p>
          <a:p>
            <a:r>
              <a:rPr lang="en-US" dirty="0" smtClean="0"/>
              <a:t>VLAN</a:t>
            </a:r>
          </a:p>
          <a:p>
            <a:r>
              <a:rPr lang="en-US" dirty="0" smtClean="0"/>
              <a:t>Eth </a:t>
            </a:r>
            <a:r>
              <a:rPr lang="en-US" dirty="0" err="1" smtClean="0"/>
              <a:t>Src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71244" y="2540000"/>
            <a:ext cx="150142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1</a:t>
            </a:r>
          </a:p>
          <a:p>
            <a:r>
              <a:rPr lang="en-US" dirty="0" smtClean="0"/>
              <a:t>VLAN</a:t>
            </a:r>
          </a:p>
          <a:p>
            <a:r>
              <a:rPr lang="en-US" dirty="0" smtClean="0"/>
              <a:t>Eth </a:t>
            </a:r>
            <a:r>
              <a:rPr lang="en-US" dirty="0" err="1" smtClean="0"/>
              <a:t>Dst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29865" y="2540000"/>
            <a:ext cx="1998135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</a:t>
            </a:r>
          </a:p>
          <a:p>
            <a:r>
              <a:rPr lang="en-US" dirty="0" smtClean="0"/>
              <a:t>IP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IP </a:t>
            </a:r>
            <a:r>
              <a:rPr lang="en-US" dirty="0" err="1" smtClean="0"/>
              <a:t>Dst</a:t>
            </a:r>
            <a:endParaRPr lang="en-US" dirty="0" smtClean="0"/>
          </a:p>
          <a:p>
            <a:r>
              <a:rPr lang="en-US" dirty="0" smtClean="0"/>
              <a:t>IP Protocol</a:t>
            </a:r>
          </a:p>
          <a:p>
            <a:r>
              <a:rPr lang="en-US" dirty="0" smtClean="0"/>
              <a:t>TCP/UDP </a:t>
            </a:r>
            <a:r>
              <a:rPr lang="en-US" dirty="0" err="1" smtClean="0"/>
              <a:t>Src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TCP/UDP </a:t>
            </a:r>
            <a:r>
              <a:rPr lang="en-US" dirty="0" err="1" smtClean="0"/>
              <a:t>Dst</a:t>
            </a:r>
            <a:r>
              <a:rPr lang="en-US" dirty="0" smtClean="0"/>
              <a:t> Port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75509" y="2540000"/>
            <a:ext cx="199813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3</a:t>
            </a:r>
          </a:p>
          <a:p>
            <a:r>
              <a:rPr lang="en-US" dirty="0" smtClean="0"/>
              <a:t>Just About Everything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585199" y="2223911"/>
            <a:ext cx="3301645" cy="3962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 anchor="b" anchorCtr="0">
            <a:noAutofit/>
          </a:bodyPr>
          <a:lstStyle/>
          <a:p>
            <a:r>
              <a:rPr lang="en-US" dirty="0" smtClean="0"/>
              <a:t>TCAM: 2K Rows, Wildcards, Slightly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4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CoSciN</a:t>
            </a:r>
            <a:r>
              <a:rPr lang="en-US" dirty="0" smtClean="0"/>
              <a:t> Controller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 Learning Switch: intranet packets, DHCP, etc.</a:t>
            </a:r>
          </a:p>
          <a:p>
            <a:r>
              <a:rPr lang="en-US" dirty="0" smtClean="0"/>
              <a:t>Cross-Campus Traffic: packets bound for “other” side of </a:t>
            </a:r>
            <a:r>
              <a:rPr lang="en-US" dirty="0" err="1" smtClean="0"/>
              <a:t>CoSciN</a:t>
            </a:r>
            <a:r>
              <a:rPr lang="en-US" dirty="0" smtClean="0"/>
              <a:t> need path selection and IP rewrites</a:t>
            </a:r>
          </a:p>
          <a:p>
            <a:r>
              <a:rPr lang="en-US" dirty="0" smtClean="0"/>
              <a:t>ARP: routers ask for Mac address of 192.168.156.100 before IP can be rewritten</a:t>
            </a:r>
          </a:p>
          <a:p>
            <a:r>
              <a:rPr lang="en-US" dirty="0" smtClean="0"/>
              <a:t>Path Selection: SONIC servers send current utilization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2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3845" y="2935109"/>
            <a:ext cx="2957689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HandlerClass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__(nib, logger)</a:t>
            </a:r>
          </a:p>
          <a:p>
            <a:r>
              <a:rPr lang="en-US" dirty="0" err="1" smtClean="0"/>
              <a:t>install_fixed_rules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acket_in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7510" y="2935108"/>
            <a:ext cx="3894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ib is the network information base shared among all handlers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install_fixed_rules</a:t>
            </a:r>
            <a:r>
              <a:rPr lang="en-US" dirty="0" smtClean="0"/>
              <a:t> executed on switch connect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acket_in</a:t>
            </a:r>
            <a:r>
              <a:rPr lang="en-US" dirty="0" smtClean="0"/>
              <a:t> executed on packet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Information Base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network_information_base.py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Switches: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vlan</a:t>
            </a:r>
            <a:r>
              <a:rPr lang="en-US" dirty="0" smtClean="0"/>
              <a:t>, RYU </a:t>
            </a:r>
            <a:r>
              <a:rPr lang="en-US" dirty="0" err="1" smtClean="0"/>
              <a:t>dp</a:t>
            </a:r>
            <a:r>
              <a:rPr lang="en-US" dirty="0" smtClean="0"/>
              <a:t> structure including </a:t>
            </a:r>
            <a:r>
              <a:rPr lang="en-US" dirty="0" err="1" smtClean="0">
                <a:solidFill>
                  <a:schemeClr val="accent1"/>
                </a:solidFill>
              </a:rPr>
              <a:t>Openflow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ID</a:t>
            </a:r>
          </a:p>
          <a:p>
            <a:r>
              <a:rPr lang="en-US" dirty="0" smtClean="0"/>
              <a:t>Switch attributes: router port, </a:t>
            </a:r>
            <a:r>
              <a:rPr lang="en-US" dirty="0" smtClean="0">
                <a:solidFill>
                  <a:schemeClr val="accent1"/>
                </a:solidFill>
              </a:rPr>
              <a:t>network (e.g. 192.168.56.0/24)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Alternate paths, e.g. 192.168.156.0/24 -&gt; 192.168.157.0/24</a:t>
            </a:r>
          </a:p>
          <a:p>
            <a:r>
              <a:rPr lang="en-US" dirty="0" smtClean="0"/>
              <a:t>Current preferred path</a:t>
            </a:r>
          </a:p>
          <a:p>
            <a:r>
              <a:rPr lang="en-US" dirty="0" smtClean="0"/>
              <a:t>Known Hosts – mac address, port, IP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chemeClr val="accent1"/>
                </a:solidFill>
              </a:rPr>
              <a:t>rom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44416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Learning Switch – Fixed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421" y="2438399"/>
            <a:ext cx="361809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0</a:t>
            </a:r>
          </a:p>
          <a:p>
            <a:r>
              <a:rPr lang="en-US" dirty="0" smtClean="0"/>
              <a:t>Table Miss: </a:t>
            </a:r>
            <a:r>
              <a:rPr lang="en-US" dirty="0" err="1" smtClean="0"/>
              <a:t>Goto</a:t>
            </a:r>
            <a:r>
              <a:rPr lang="en-US" dirty="0" smtClean="0"/>
              <a:t>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799" y="2438399"/>
            <a:ext cx="361809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1</a:t>
            </a:r>
          </a:p>
          <a:p>
            <a:r>
              <a:rPr lang="en-US" dirty="0" smtClean="0"/>
              <a:t>Table Miss: Flood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0466" y="3601155"/>
            <a:ext cx="381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ARP Request for router Interface, e.g. 192.168.56.1 </a:t>
            </a:r>
          </a:p>
          <a:p>
            <a:r>
              <a:rPr lang="en-US" dirty="0" smtClean="0"/>
              <a:t>(Don’t wait for response)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Learning Switch – Packet In (Host)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421" y="2438399"/>
            <a:ext cx="361809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0</a:t>
            </a:r>
          </a:p>
          <a:p>
            <a:r>
              <a:rPr lang="en-US" dirty="0" smtClean="0"/>
              <a:t>VLAN = v, Eth </a:t>
            </a:r>
            <a:r>
              <a:rPr lang="en-US" dirty="0" err="1" smtClean="0"/>
              <a:t>Src</a:t>
            </a:r>
            <a:r>
              <a:rPr lang="en-US" dirty="0" smtClean="0"/>
              <a:t> = s -&gt; </a:t>
            </a:r>
            <a:r>
              <a:rPr lang="en-US" dirty="0" err="1" smtClean="0"/>
              <a:t>Goto</a:t>
            </a:r>
            <a:r>
              <a:rPr lang="en-US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Table Miss: </a:t>
            </a:r>
            <a:r>
              <a:rPr lang="en-US" dirty="0" err="1" smtClean="0"/>
              <a:t>Goto</a:t>
            </a:r>
            <a:r>
              <a:rPr lang="en-US" dirty="0" smtClean="0"/>
              <a:t>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799" y="2438399"/>
            <a:ext cx="361809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1</a:t>
            </a:r>
          </a:p>
          <a:p>
            <a:r>
              <a:rPr lang="en-US" dirty="0" smtClean="0"/>
              <a:t>VLAN= v, Eth </a:t>
            </a:r>
            <a:r>
              <a:rPr lang="en-US" dirty="0" err="1" smtClean="0"/>
              <a:t>Dst</a:t>
            </a:r>
            <a:r>
              <a:rPr lang="en-US" dirty="0" smtClean="0"/>
              <a:t> = s -&gt; Output(p)</a:t>
            </a:r>
          </a:p>
          <a:p>
            <a:endParaRPr lang="en-US" dirty="0"/>
          </a:p>
          <a:p>
            <a:r>
              <a:rPr lang="en-US" dirty="0" smtClean="0"/>
              <a:t>Table Miss: Flood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7844" y="4190998"/>
            <a:ext cx="3815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packet is not IP or ARP, just do the actions.  Don’t install a rule.  </a:t>
            </a:r>
          </a:p>
          <a:p>
            <a:endParaRPr lang="en-US" dirty="0"/>
          </a:p>
          <a:p>
            <a:r>
              <a:rPr lang="en-US" dirty="0" smtClean="0"/>
              <a:t>If it is IP or ARP, save mac, IP, and port, and add rule.  </a:t>
            </a:r>
          </a:p>
          <a:p>
            <a:endParaRPr lang="en-US" dirty="0"/>
          </a:p>
          <a:p>
            <a:r>
              <a:rPr lang="en-US" dirty="0" smtClean="0"/>
              <a:t>If you don’t know port of destination, just flood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1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Learning Switch – Packet In (Router)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421" y="2438399"/>
            <a:ext cx="361809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0</a:t>
            </a:r>
          </a:p>
          <a:p>
            <a:r>
              <a:rPr lang="en-US" dirty="0" smtClean="0"/>
              <a:t>VLAN = v, Eth </a:t>
            </a:r>
            <a:r>
              <a:rPr lang="en-US" dirty="0" err="1" smtClean="0"/>
              <a:t>Src</a:t>
            </a:r>
            <a:r>
              <a:rPr lang="en-US" dirty="0" smtClean="0"/>
              <a:t> = s -&gt; </a:t>
            </a:r>
            <a:r>
              <a:rPr lang="en-US" dirty="0" err="1" smtClean="0"/>
              <a:t>Goto</a:t>
            </a:r>
            <a:r>
              <a:rPr lang="en-US" dirty="0" smtClean="0"/>
              <a:t> 2</a:t>
            </a:r>
          </a:p>
          <a:p>
            <a:endParaRPr lang="en-US" dirty="0" smtClean="0"/>
          </a:p>
          <a:p>
            <a:r>
              <a:rPr lang="en-US" dirty="0" smtClean="0"/>
              <a:t>Table Miss: </a:t>
            </a:r>
            <a:r>
              <a:rPr lang="en-US" dirty="0" err="1" smtClean="0"/>
              <a:t>Goto</a:t>
            </a:r>
            <a:r>
              <a:rPr lang="en-US" dirty="0" smtClean="0"/>
              <a:t>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799" y="2438399"/>
            <a:ext cx="361809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1</a:t>
            </a:r>
          </a:p>
          <a:p>
            <a:r>
              <a:rPr lang="en-US" dirty="0" smtClean="0"/>
              <a:t>VLAN= v, Eth </a:t>
            </a:r>
            <a:r>
              <a:rPr lang="en-US" dirty="0" err="1" smtClean="0"/>
              <a:t>Dst</a:t>
            </a:r>
            <a:r>
              <a:rPr lang="en-US" dirty="0" smtClean="0"/>
              <a:t> = s -&gt; </a:t>
            </a:r>
            <a:r>
              <a:rPr lang="en-US" dirty="0" err="1" smtClean="0"/>
              <a:t>Goto</a:t>
            </a:r>
            <a:r>
              <a:rPr lang="en-US" dirty="0" smtClean="0"/>
              <a:t> 2</a:t>
            </a:r>
          </a:p>
          <a:p>
            <a:endParaRPr lang="en-US" dirty="0"/>
          </a:p>
          <a:p>
            <a:r>
              <a:rPr lang="en-US" dirty="0" smtClean="0"/>
              <a:t>Table Miss: Flood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8887" y="4190998"/>
            <a:ext cx="5610579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3</a:t>
            </a:r>
          </a:p>
          <a:p>
            <a:r>
              <a:rPr lang="en-US" dirty="0" smtClean="0"/>
              <a:t>(Cookie: 2000) IP, Eth </a:t>
            </a:r>
            <a:r>
              <a:rPr lang="en-US" dirty="0" err="1" smtClean="0"/>
              <a:t>Src</a:t>
            </a:r>
            <a:r>
              <a:rPr lang="en-US" dirty="0" smtClean="0"/>
              <a:t> = s -&gt; </a:t>
            </a:r>
            <a:r>
              <a:rPr lang="en-US" dirty="0" err="1" smtClean="0"/>
              <a:t>Goto</a:t>
            </a:r>
            <a:r>
              <a:rPr lang="en-US" dirty="0" smtClean="0"/>
              <a:t> Controller</a:t>
            </a:r>
          </a:p>
          <a:p>
            <a:r>
              <a:rPr lang="en-US" dirty="0" smtClean="0"/>
              <a:t>(Cookie: 2001) IP</a:t>
            </a:r>
            <a:r>
              <a:rPr lang="en-US" dirty="0"/>
              <a:t>, Eth </a:t>
            </a:r>
            <a:r>
              <a:rPr lang="en-US" dirty="0" err="1"/>
              <a:t>Dst</a:t>
            </a:r>
            <a:r>
              <a:rPr lang="en-US" dirty="0"/>
              <a:t> = s -&gt; </a:t>
            </a:r>
            <a:r>
              <a:rPr lang="en-US" dirty="0" err="1"/>
              <a:t>Goto</a:t>
            </a:r>
            <a:r>
              <a:rPr lang="en-US" dirty="0"/>
              <a:t> Controller</a:t>
            </a:r>
          </a:p>
          <a:p>
            <a:endParaRPr lang="en-US" dirty="0"/>
          </a:p>
          <a:p>
            <a:r>
              <a:rPr lang="en-US" dirty="0" smtClean="0"/>
              <a:t>Table Miss: Drop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95202" y="4190998"/>
            <a:ext cx="215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should probably</a:t>
            </a:r>
          </a:p>
          <a:p>
            <a:r>
              <a:rPr lang="en-US" dirty="0" smtClean="0"/>
              <a:t>be in Cross Campus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0" y="2895643"/>
            <a:ext cx="1543407" cy="118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88" y="2642834"/>
            <a:ext cx="3214688" cy="1693069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4" idx="3"/>
            <a:endCxn id="5" idx="1"/>
          </p:cNvCxnSpPr>
          <p:nvPr/>
        </p:nvCxnSpPr>
        <p:spPr>
          <a:xfrm>
            <a:off x="3764637" y="3489368"/>
            <a:ext cx="1278851" cy="1"/>
          </a:xfrm>
          <a:prstGeom prst="bentConnector3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0485" y="3686171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TB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27" y="2868053"/>
            <a:ext cx="1543407" cy="1187450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>
            <a:off x="8403312" y="3489367"/>
            <a:ext cx="1278851" cy="1"/>
          </a:xfrm>
          <a:prstGeom prst="bentConnector3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6448" y="405550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Ithaca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2163" y="4103095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Weill Medical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879" y="4472427"/>
            <a:ext cx="2882895" cy="21621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23911" y="5368846"/>
            <a:ext cx="92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Week!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1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Campus Handler – Packet In </a:t>
            </a:r>
            <a:br>
              <a:rPr lang="en-US" dirty="0" smtClean="0"/>
            </a:br>
            <a:r>
              <a:rPr lang="en-US" dirty="0" smtClean="0"/>
              <a:t>(Source Side)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556" y="2438399"/>
            <a:ext cx="7552265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</a:t>
            </a:r>
          </a:p>
          <a:p>
            <a:r>
              <a:rPr lang="en-US" dirty="0" smtClean="0"/>
              <a:t>(IP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, protocol, source port, </a:t>
            </a:r>
            <a:r>
              <a:rPr lang="en-US" dirty="0" err="1" smtClean="0"/>
              <a:t>dest</a:t>
            </a:r>
            <a:r>
              <a:rPr lang="en-US" dirty="0" smtClean="0"/>
              <a:t> port) -&gt; Rewrite IP, Output </a:t>
            </a:r>
            <a:r>
              <a:rPr lang="en-US" dirty="0"/>
              <a:t>(</a:t>
            </a:r>
            <a:r>
              <a:rPr lang="en-US" dirty="0" smtClean="0"/>
              <a:t>Router Port)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85845" y="3389486"/>
            <a:ext cx="3815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Idle Timeout on this Rule to 5 minutes</a:t>
            </a:r>
          </a:p>
          <a:p>
            <a:endParaRPr lang="en-US" dirty="0"/>
          </a:p>
          <a:p>
            <a:r>
              <a:rPr lang="en-US" dirty="0" smtClean="0"/>
              <a:t>Note this is only for </a:t>
            </a:r>
            <a:r>
              <a:rPr lang="en-US" dirty="0" err="1" smtClean="0"/>
              <a:t>CoSciN</a:t>
            </a:r>
            <a:r>
              <a:rPr lang="en-US" dirty="0" smtClean="0"/>
              <a:t> packets.  If bound for internet, add rule without IP rewrite.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4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Campus Handler – Packet In </a:t>
            </a:r>
            <a:br>
              <a:rPr lang="en-US" dirty="0" smtClean="0"/>
            </a:br>
            <a:r>
              <a:rPr lang="en-US" dirty="0" smtClean="0"/>
              <a:t>(”Target Side”: Cookie: 2001)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5467" y="2438399"/>
            <a:ext cx="7371644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2</a:t>
            </a:r>
          </a:p>
          <a:p>
            <a:r>
              <a:rPr lang="en-US" dirty="0" smtClean="0"/>
              <a:t>(IP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, protocol, source port, </a:t>
            </a:r>
            <a:r>
              <a:rPr lang="en-US" dirty="0" err="1" smtClean="0"/>
              <a:t>dest</a:t>
            </a:r>
            <a:r>
              <a:rPr lang="en-US" dirty="0" smtClean="0"/>
              <a:t> port) -&gt; Rewrite IP, Output </a:t>
            </a:r>
            <a:r>
              <a:rPr lang="en-US" dirty="0" smtClean="0"/>
              <a:t>(Host Port)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85845" y="3389486"/>
            <a:ext cx="3815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Idle Timeout on this Rule to 5 minutes</a:t>
            </a:r>
          </a:p>
          <a:p>
            <a:endParaRPr lang="en-US" dirty="0"/>
          </a:p>
          <a:p>
            <a:r>
              <a:rPr lang="en-US" dirty="0" smtClean="0"/>
              <a:t>If we don’t know the host port, don’t add rule.  </a:t>
            </a:r>
            <a:r>
              <a:rPr lang="en-US" dirty="0"/>
              <a:t>J</a:t>
            </a:r>
            <a:r>
              <a:rPr lang="en-US" dirty="0" smtClean="0"/>
              <a:t>ust rewrite IP and flood.  Port will be learned later.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Handler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3376" y="2438399"/>
            <a:ext cx="561057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3</a:t>
            </a:r>
          </a:p>
          <a:p>
            <a:r>
              <a:rPr lang="en-US" dirty="0" smtClean="0"/>
              <a:t>(Cookie: 3000) ARP-&gt; </a:t>
            </a:r>
            <a:r>
              <a:rPr lang="en-US" dirty="0" err="1" smtClean="0"/>
              <a:t>Goto</a:t>
            </a:r>
            <a:r>
              <a:rPr lang="en-US" dirty="0" smtClean="0"/>
              <a:t> Controller</a:t>
            </a:r>
          </a:p>
          <a:p>
            <a:endParaRPr lang="en-US" dirty="0"/>
          </a:p>
          <a:p>
            <a:r>
              <a:rPr lang="en-US" dirty="0" smtClean="0"/>
              <a:t>Table Miss: Drop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845" y="3987797"/>
            <a:ext cx="3815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packet in, if this is an appropriate request, send an ARP reply.  </a:t>
            </a:r>
            <a:r>
              <a:rPr lang="en-US" dirty="0" smtClean="0"/>
              <a:t>Otherwise flood.  No </a:t>
            </a:r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9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Selection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Ethernet type is 0x808, read the utilization data from the payload</a:t>
            </a:r>
          </a:p>
          <a:p>
            <a:r>
              <a:rPr lang="en-US" dirty="0" smtClean="0"/>
              <a:t>Save the preferred path in </a:t>
            </a:r>
            <a:r>
              <a:rPr lang="en-US" dirty="0" smtClean="0"/>
              <a:t>NIB.  This will get used when creating new flow rules in Table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Fast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280 MB/sec</a:t>
            </a:r>
          </a:p>
          <a:p>
            <a:r>
              <a:rPr lang="en-US" dirty="0" smtClean="0"/>
              <a:t>Traditional networking, no SDN and no IP rewrites: 400 MB/sec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57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OpenFlow</a:t>
            </a:r>
            <a:r>
              <a:rPr lang="en-US" dirty="0" smtClean="0"/>
              <a:t> Features Could Frenetic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1.3 Support, forthcoming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table, part of 1.3</a:t>
            </a:r>
          </a:p>
          <a:p>
            <a:r>
              <a:rPr lang="en-US" dirty="0" smtClean="0"/>
              <a:t>Idle </a:t>
            </a:r>
            <a:r>
              <a:rPr lang="en-US" dirty="0" smtClean="0"/>
              <a:t>Timeouts </a:t>
            </a:r>
            <a:endParaRPr lang="en-US" dirty="0" smtClean="0"/>
          </a:p>
          <a:p>
            <a:r>
              <a:rPr lang="en-US" dirty="0" smtClean="0"/>
              <a:t>Some method for sending rule adds rather than the entire </a:t>
            </a:r>
            <a:r>
              <a:rPr lang="en-US" smtClean="0"/>
              <a:t>flow table every </a:t>
            </a:r>
            <a:r>
              <a:rPr lang="en-US" dirty="0" smtClean="0"/>
              <a:t>time.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1GbE bottlenecks in various places</a:t>
            </a:r>
          </a:p>
          <a:p>
            <a:r>
              <a:rPr lang="en-US" dirty="0" smtClean="0"/>
              <a:t>Sharing bandwidth with a lot of campus traffic on older fiber</a:t>
            </a:r>
          </a:p>
        </p:txBody>
      </p:sp>
    </p:spTree>
    <p:extLst>
      <p:ext uri="{BB962C8B-B14F-4D97-AF65-F5344CB8AC3E}">
        <p14:creationId xmlns:p14="http://schemas.microsoft.com/office/powerpoint/2010/main" val="13662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Fiber Promises Fast Paths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94" y="2438399"/>
            <a:ext cx="1495425" cy="1246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93" y="3962399"/>
            <a:ext cx="1495425" cy="1246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83" y="2438399"/>
            <a:ext cx="1495425" cy="1246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96" y="3237704"/>
            <a:ext cx="1495425" cy="1246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83" y="3962399"/>
            <a:ext cx="1495425" cy="1246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52" y="3269452"/>
            <a:ext cx="1495425" cy="1246188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7" idx="0"/>
            <a:endCxn id="4" idx="1"/>
          </p:cNvCxnSpPr>
          <p:nvPr/>
        </p:nvCxnSpPr>
        <p:spPr>
          <a:xfrm rot="5400000" flipH="1" flipV="1">
            <a:off x="3975196" y="2691307"/>
            <a:ext cx="176211" cy="916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5" idx="1"/>
          </p:cNvCxnSpPr>
          <p:nvPr/>
        </p:nvCxnSpPr>
        <p:spPr>
          <a:xfrm rot="16200000" flipH="1">
            <a:off x="4012501" y="4076400"/>
            <a:ext cx="101601" cy="916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6" idx="1"/>
          </p:cNvCxnSpPr>
          <p:nvPr/>
        </p:nvCxnSpPr>
        <p:spPr>
          <a:xfrm>
            <a:off x="6017019" y="3061493"/>
            <a:ext cx="83106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8" idx="1"/>
          </p:cNvCxnSpPr>
          <p:nvPr/>
        </p:nvCxnSpPr>
        <p:spPr>
          <a:xfrm>
            <a:off x="6017018" y="4585493"/>
            <a:ext cx="83106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9" idx="0"/>
          </p:cNvCxnSpPr>
          <p:nvPr/>
        </p:nvCxnSpPr>
        <p:spPr>
          <a:xfrm>
            <a:off x="8343508" y="3061493"/>
            <a:ext cx="855457" cy="207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3"/>
            <a:endCxn id="9" idx="2"/>
          </p:cNvCxnSpPr>
          <p:nvPr/>
        </p:nvCxnSpPr>
        <p:spPr>
          <a:xfrm flipV="1">
            <a:off x="8343508" y="4515640"/>
            <a:ext cx="855457" cy="6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17017" y="3647677"/>
            <a:ext cx="769939" cy="660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54" y="3246636"/>
            <a:ext cx="1543407" cy="11874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28870" y="44340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Ithaca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>
            <a:off x="2301671" y="3736973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444" y="3168849"/>
            <a:ext cx="1543407" cy="1187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869960" y="4356299"/>
            <a:ext cx="6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Weill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>
            <a:off x="10116333" y="3684587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5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Not Use Traditional Networking?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new fibers is saturated with Disaster Recovery backup traffic</a:t>
            </a:r>
          </a:p>
          <a:p>
            <a:r>
              <a:rPr lang="en-US" dirty="0" smtClean="0"/>
              <a:t>Path selection (OSPF, BGP, etc.)  is not dynamic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Paths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33" y="3168849"/>
            <a:ext cx="1495425" cy="1246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77" y="3168849"/>
            <a:ext cx="1495425" cy="12461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91" y="3177781"/>
            <a:ext cx="1543407" cy="11874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00407" y="436523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Ithaca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>
            <a:off x="3173208" y="3668118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469" y="3068246"/>
            <a:ext cx="1543407" cy="1187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926985" y="4255696"/>
            <a:ext cx="6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Weill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>
            <a:off x="9173358" y="3583984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5224258" y="3791943"/>
            <a:ext cx="228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24258" y="3315693"/>
            <a:ext cx="228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24258" y="4255696"/>
            <a:ext cx="228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0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Path By Alternate 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33" y="3168849"/>
            <a:ext cx="1495425" cy="1246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77" y="3168849"/>
            <a:ext cx="1495425" cy="12461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91" y="3177781"/>
            <a:ext cx="1543407" cy="11874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71536" y="4372765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Ithaca</a:t>
            </a:r>
          </a:p>
          <a:p>
            <a:r>
              <a:rPr lang="en-US" dirty="0" smtClean="0"/>
              <a:t>192.168.56.100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>
            <a:off x="3173208" y="3668118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469" y="3068246"/>
            <a:ext cx="1543407" cy="1187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926985" y="4255696"/>
            <a:ext cx="1734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Weill</a:t>
            </a:r>
          </a:p>
          <a:p>
            <a:r>
              <a:rPr lang="en-US" dirty="0" smtClean="0"/>
              <a:t>192.168.57.100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192.168.157.100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192.168.159.100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192.168.161.100</a:t>
            </a:r>
          </a:p>
        </p:txBody>
      </p:sp>
      <p:cxnSp>
        <p:nvCxnSpPr>
          <p:cNvPr id="40" name="Elbow Connector 39"/>
          <p:cNvCxnSpPr/>
          <p:nvPr/>
        </p:nvCxnSpPr>
        <p:spPr>
          <a:xfrm>
            <a:off x="9173358" y="3583984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5224258" y="3791943"/>
            <a:ext cx="22840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24258" y="3315693"/>
            <a:ext cx="228401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24258" y="4255696"/>
            <a:ext cx="2284019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5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Not Let Client Choose Destination?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</a:t>
            </a:r>
            <a:r>
              <a:rPr lang="en-US" dirty="0" smtClean="0"/>
              <a:t>don’t know which path is fastest</a:t>
            </a:r>
          </a:p>
          <a:p>
            <a:r>
              <a:rPr lang="en-US" dirty="0" smtClean="0"/>
              <a:t>The software they’re using (</a:t>
            </a:r>
            <a:r>
              <a:rPr lang="en-US" dirty="0" err="1" smtClean="0"/>
              <a:t>GlobusFTP</a:t>
            </a:r>
            <a:r>
              <a:rPr lang="en-US" dirty="0" smtClean="0"/>
              <a:t>) ties certs to IP’s.  </a:t>
            </a:r>
          </a:p>
          <a:p>
            <a:r>
              <a:rPr lang="en-US" dirty="0" smtClean="0"/>
              <a:t>Difficult to add or remove alternate paths later – requires user training</a:t>
            </a:r>
          </a:p>
          <a:p>
            <a:r>
              <a:rPr lang="en-US" dirty="0" smtClean="0"/>
              <a:t>You’re limited to one </a:t>
            </a:r>
            <a:r>
              <a:rPr lang="en-US" dirty="0" smtClean="0"/>
              <a:t>path for every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</a:t>
            </a:r>
            <a:r>
              <a:rPr lang="en-US" dirty="0" smtClean="0"/>
              <a:t>Can Select </a:t>
            </a:r>
            <a:r>
              <a:rPr lang="en-US" dirty="0" smtClean="0"/>
              <a:t>the Path For You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08" y="3148412"/>
            <a:ext cx="1495425" cy="1246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94" y="3148412"/>
            <a:ext cx="1495425" cy="12461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4" y="3143058"/>
            <a:ext cx="1543407" cy="11874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61839" y="4338042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Ithaca</a:t>
            </a:r>
          </a:p>
          <a:p>
            <a:r>
              <a:rPr lang="en-US" dirty="0" smtClean="0"/>
              <a:t>192.168.56.100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>
            <a:off x="2463511" y="3633395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976" y="2983465"/>
            <a:ext cx="1543407" cy="1187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410492" y="4170915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Weill</a:t>
            </a:r>
          </a:p>
          <a:p>
            <a:r>
              <a:rPr lang="en-US" dirty="0" smtClean="0"/>
              <a:t>192.168.57.100</a:t>
            </a:r>
          </a:p>
        </p:txBody>
      </p:sp>
      <p:cxnSp>
        <p:nvCxnSpPr>
          <p:cNvPr id="40" name="Elbow Connector 39"/>
          <p:cNvCxnSpPr/>
          <p:nvPr/>
        </p:nvCxnSpPr>
        <p:spPr>
          <a:xfrm>
            <a:off x="9656865" y="3499203"/>
            <a:ext cx="555624" cy="50801"/>
          </a:xfrm>
          <a:prstGeom prst="bentConnector3">
            <a:avLst>
              <a:gd name="adj1" fmla="val 114286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5812333" y="3771506"/>
            <a:ext cx="77976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12333" y="3328989"/>
            <a:ext cx="779761" cy="114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12333" y="4255696"/>
            <a:ext cx="77976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712" y="3393588"/>
            <a:ext cx="1014618" cy="43159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035032" y="3582197"/>
            <a:ext cx="237491" cy="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4311" y="2269662"/>
            <a:ext cx="1208103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 56.100</a:t>
            </a:r>
          </a:p>
          <a:p>
            <a:r>
              <a:rPr lang="en-US" dirty="0" err="1" smtClean="0"/>
              <a:t>Dst</a:t>
            </a:r>
            <a:r>
              <a:rPr lang="en-US" dirty="0" smtClean="0"/>
              <a:t> 57.100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99933" y="2279186"/>
            <a:ext cx="923651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156.100</a:t>
            </a:r>
          </a:p>
          <a:p>
            <a:r>
              <a:rPr lang="en-US" dirty="0" smtClean="0">
                <a:solidFill>
                  <a:schemeClr val="accent6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157.100</a:t>
            </a:r>
            <a:endParaRPr lang="en-US" dirty="0">
              <a:solidFill>
                <a:schemeClr val="accent6"/>
              </a:solidFill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1478" y="2253565"/>
            <a:ext cx="923651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156.100</a:t>
            </a:r>
          </a:p>
          <a:p>
            <a:r>
              <a:rPr lang="en-US" dirty="0" smtClean="0">
                <a:solidFill>
                  <a:schemeClr val="accent6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157.100</a:t>
            </a:r>
            <a:endParaRPr lang="en-US" dirty="0">
              <a:solidFill>
                <a:schemeClr val="accent6"/>
              </a:solidFill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92" y="3361395"/>
            <a:ext cx="1014618" cy="43159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8147110" y="3625066"/>
            <a:ext cx="237491" cy="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0907" y="2279185"/>
            <a:ext cx="81945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56.100</a:t>
            </a:r>
          </a:p>
          <a:p>
            <a:r>
              <a:rPr lang="en-US" dirty="0" smtClean="0"/>
              <a:t>57.100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68591" y="2566382"/>
            <a:ext cx="1107520" cy="1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92972" y="2566382"/>
            <a:ext cx="2732329" cy="5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71977" y="2591845"/>
            <a:ext cx="1440512" cy="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74718" y="5104613"/>
            <a:ext cx="2454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Policy Based Routing matches 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 with next 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65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196</TotalTime>
  <Words>944</Words>
  <Application>Microsoft Macintosh PowerPoint</Application>
  <PresentationFormat>Widescreen</PresentationFormat>
  <Paragraphs>190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Corbel</vt:lpstr>
      <vt:lpstr>Arial</vt:lpstr>
      <vt:lpstr>Parallax</vt:lpstr>
      <vt:lpstr>CoSciN Network App</vt:lpstr>
      <vt:lpstr>The Problem</vt:lpstr>
      <vt:lpstr>Why So Slow?</vt:lpstr>
      <vt:lpstr>Redundant Fiber Promises Fast Paths</vt:lpstr>
      <vt:lpstr>So Why Not Use Traditional Networking?</vt:lpstr>
      <vt:lpstr>Alternate Paths</vt:lpstr>
      <vt:lpstr>Selecting a Path By Alternate IP</vt:lpstr>
      <vt:lpstr>So Why Not Let Client Choose Destination?</vt:lpstr>
      <vt:lpstr>SDN Can Select the Path For You</vt:lpstr>
      <vt:lpstr>How Does App Know Best Path?</vt:lpstr>
      <vt:lpstr>Problems with Vanilla SDN on HP…</vt:lpstr>
      <vt:lpstr>HP’s New v3 Modules to the Rescue</vt:lpstr>
      <vt:lpstr>The Default Custom Pipeline Model</vt:lpstr>
      <vt:lpstr>CoSciN Controller Responsibilities</vt:lpstr>
      <vt:lpstr>Handler Architecture</vt:lpstr>
      <vt:lpstr>Network Information Base  (network_information_base.py)</vt:lpstr>
      <vt:lpstr>L2 Learning Switch – Fixed Rules</vt:lpstr>
      <vt:lpstr>L2 Learning Switch – Packet In (Host)</vt:lpstr>
      <vt:lpstr>L2 Learning Switch – Packet In (Router)</vt:lpstr>
      <vt:lpstr>Cross Campus Handler – Packet In  (Source Side)</vt:lpstr>
      <vt:lpstr>Cross Campus Handler – Packet In  (”Target Side”: Cookie: 2001)</vt:lpstr>
      <vt:lpstr>ARP Handler</vt:lpstr>
      <vt:lpstr>Path Selection Handler</vt:lpstr>
      <vt:lpstr>So How Fast Is It?</vt:lpstr>
      <vt:lpstr>What OpenFlow Features Could Frenetic Use?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CoSciN Network App</dc:title>
  <dc:creator>Craig Riecke</dc:creator>
  <cp:lastModifiedBy>Craig Riecke</cp:lastModifiedBy>
  <cp:revision>23</cp:revision>
  <dcterms:created xsi:type="dcterms:W3CDTF">2016-02-17T16:48:35Z</dcterms:created>
  <dcterms:modified xsi:type="dcterms:W3CDTF">2016-02-18T13:54:19Z</dcterms:modified>
</cp:coreProperties>
</file>