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57" r:id="rId7"/>
    <p:sldId id="259" r:id="rId8"/>
    <p:sldId id="266" r:id="rId9"/>
    <p:sldId id="271" r:id="rId10"/>
    <p:sldId id="268" r:id="rId11"/>
    <p:sldId id="269" r:id="rId12"/>
    <p:sldId id="282" r:id="rId13"/>
    <p:sldId id="279" r:id="rId14"/>
    <p:sldId id="278" r:id="rId15"/>
    <p:sldId id="280" r:id="rId16"/>
    <p:sldId id="26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2FA7DD"/>
    <a:srgbClr val="394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E6859-E0BA-440C-A247-9955E9F85F33}" v="3362" dt="2025-03-26T19:27:20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60"/>
  </p:normalViewPr>
  <p:slideViewPr>
    <p:cSldViewPr snapToGrid="0">
      <p:cViewPr>
        <p:scale>
          <a:sx n="57" d="100"/>
          <a:sy n="57" d="100"/>
        </p:scale>
        <p:origin x="1194" y="2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A41CE-AA65-42CB-8CBF-0A94B88425C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230FA-51B5-4D98-A0E4-8A549FED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2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30FA-51B5-4D98-A0E4-8A549FEDFA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 about each in this slide - concise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30FA-51B5-4D98-A0E4-8A549FEDFA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RATIO. Above unity all behavior is </a:t>
            </a:r>
            <a:r>
              <a:rPr lang="en-US" dirty="0" err="1"/>
              <a:t>ultracentral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30FA-51B5-4D98-A0E4-8A549FEDFA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Knee expected at unity … inflection pt on log scale </a:t>
            </a:r>
            <a:r>
              <a:rPr lang="en-US" dirty="0" err="1"/>
              <a:t>evt</a:t>
            </a:r>
            <a:r>
              <a:rPr lang="en-US" dirty="0"/>
              <a:t> fraction curve.</a:t>
            </a:r>
          </a:p>
          <a:p>
            <a:r>
              <a:rPr lang="en-US" dirty="0"/>
              <a:t>After unity, can be described by the power law, with </a:t>
            </a:r>
            <a:r>
              <a:rPr lang="en-US" dirty="0" err="1"/>
              <a:t>Nknee</a:t>
            </a:r>
            <a:r>
              <a:rPr lang="en-US" dirty="0"/>
              <a:t> and cs^2 as free parameters.</a:t>
            </a:r>
          </a:p>
          <a:p>
            <a:r>
              <a:rPr lang="en-US" dirty="0"/>
              <a:t>Power law accounts for impact parameter contribution, where as eq on last slide does not.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30FA-51B5-4D98-A0E4-8A549FEDFA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9CA64-5E55-082D-937D-8D6EC0D6F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85A3C-7BE8-95C9-A055-44C6AE386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38409-04A8-CFDF-0072-CE1E596EF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Knee expected at unity … inflection pt on log scale </a:t>
            </a:r>
            <a:r>
              <a:rPr lang="en-US" dirty="0" err="1"/>
              <a:t>evt</a:t>
            </a:r>
            <a:r>
              <a:rPr lang="en-US" dirty="0"/>
              <a:t> fraction curve.</a:t>
            </a:r>
          </a:p>
          <a:p>
            <a:r>
              <a:rPr lang="en-US" dirty="0"/>
              <a:t>After unity, can be described by the power law, with </a:t>
            </a:r>
            <a:r>
              <a:rPr lang="en-US" dirty="0" err="1"/>
              <a:t>Nknee</a:t>
            </a:r>
            <a:r>
              <a:rPr lang="en-US" dirty="0"/>
              <a:t> and cs^2 as free parameters.</a:t>
            </a:r>
          </a:p>
          <a:p>
            <a:r>
              <a:rPr lang="en-US" dirty="0"/>
              <a:t>Power law accounts for impact parameter contribution, where as eq on last slide does not.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4AFFF-74BF-31FD-ACBD-CE7D69A5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30FA-51B5-4D98-A0E4-8A549FEDFA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0282E-6972-3C9D-4E33-83CF63C8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A44E5-5E44-8B07-29A9-95E10F62C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6083F7-02B8-5728-7198-5D0BC4638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A92D-F278-4AAB-83D4-83CE44786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30FA-51B5-4D98-A0E4-8A549FEDFA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32F7-1050-6D66-400A-7C80EEC9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5E88-F7FB-EC4E-B3A1-F9DEAB415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9BD7-5DE9-2F81-CE39-37319A1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606B-D045-4046-E131-5F4B6E97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4654-2F62-5D06-DBED-2C46D50A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D72F-6955-5229-BEB2-A608EEAD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5A3D1-6451-7163-9243-3898E41B8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37CA4-3292-EF22-5CC4-6719E44B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B7C5-0BCF-B0B5-9B9D-75E6F2C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BC0C-8B39-EEF3-D0E7-85018113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2BAC7-24E8-149D-3FE3-459241374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25BA1-AB58-0505-A6D6-53352A58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AB6A-AF6B-F1CE-238E-1205E684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5A7C-A2DA-2BE0-5620-61A7DDAF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11BD-949C-5369-0812-B3ED2BF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B686-22D0-A08B-3F26-EA0BEA18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63C2-BC09-4E7F-C746-CB94E1DB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7C44-C6FC-F89D-8AFA-60FD982B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C79C-29BD-95E9-1C9A-D33872AA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6AC4-943C-1125-D4AB-B19E237A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5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5C4F-F993-29F7-7B6B-81F02508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45BE-E7BC-2668-C34B-8EF420C7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0D4B-08CD-5A26-5DB7-DF2E0F8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3B08-6154-B819-6C86-B8839E44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D24-6034-5BEC-1519-2B166A6A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C63C-3952-975B-5382-57933443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E960-E34B-BF39-D77F-C7757FF7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4CC9-12E7-77FF-DA27-3A111B82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F1DB0-46DE-83C8-2FF9-4E565B5A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AC81-3EBE-C110-1AD0-AA5C8AC4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5D1B-3EAC-527B-958C-ECD4F200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E3C6-266C-DDA8-D3E8-A6DD8696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B76C3-D862-3A8B-5298-3B526634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3AF1C-0003-DC2F-EF6F-5356EBFA0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40D7A-1013-2196-619C-BC08FA41E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917ED-DD10-D52E-5E5E-E169523E9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7BBEB-8FEE-AA2F-B3FF-556EB26D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634CE-CE9D-2097-A5CC-B6906C97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5E2DE-7C9F-A092-06E7-68BEC6AD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B82C-6E2A-9EF0-EF09-588BFD29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3E3EB-A3E2-437F-F585-3FE74B06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11DAE-82A5-77B0-BB9A-F551430B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1229F-4790-71C8-37CF-445DC7EA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778F6-5435-6765-86D1-082C4D77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B03A8-C561-06FA-5ED4-B6F2FBAB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7682-4B13-EEEA-ED01-5395F6E2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9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2BF-1B69-EEB9-C484-0D6C1009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59E0-BF51-0620-CFBE-E78EB726E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110F-EAA1-6C93-4921-72D49726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E8A0-5DB4-742E-1B64-717500CF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0C920-D6D2-5E23-9593-942BF329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61893-4850-0262-7614-69C06F4D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8FE2-1E42-5899-5F74-B7A446BA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F142-A9A4-E4F1-1DB7-5E2FE80B7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81898-C3B5-2F7D-B7BE-EBFF5E7D0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F7E95-9AD7-10D1-FB47-63FDF16F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D564-E0CC-7A6D-B94F-C1F5B857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A20AC-13FE-B5F8-1E9F-A707881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60CE1-AFD8-6E18-4F3C-6EE05690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FA20-FA10-DFF1-C199-03CC416E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9623-8566-F68A-2557-7BAC0E632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876A6-C3E9-4398-9C99-5CE6449E691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3F90-06E9-44B3-A027-AA8E50D4C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D35B-5C16-8286-C936-ADFB94600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85EF3-98F3-4528-9BC7-C641698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Barbara-Betz/publication/45879759/figure/fig3/AS:669549171064843@1536644370506/Geometry-of-a-heavy-ion-collision-The-two-nuclei-move-along-the-beam-axis-z-axis-with_Q640.jpg" TargetMode="External"/><Relationship Id="rId2" Type="http://schemas.openxmlformats.org/officeDocument/2006/relationships/hyperlink" Target="https://physics.yale.edu/event/npa-seminar-wenqing-fan-lbnl-studying-jet-substructure-energy-correlators-collid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59110660/figure/fig5/AS:1141680212324352@1649209182249/First-three-steps-of-a-hadronic-cascade-in-the-simplified-Heitler-Matthews-model-image_Q320.jpg" TargetMode="External"/><Relationship Id="rId4" Type="http://schemas.openxmlformats.org/officeDocument/2006/relationships/hyperlink" Target="https://i.ytimg.com/vi/PbevKE1UZJM/maxresdefault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space-time-evolution-of-heavy-ion-collision-The-figure-is-taken-from-28_fig1_267567608" TargetMode="External"/><Relationship Id="rId7" Type="http://schemas.openxmlformats.org/officeDocument/2006/relationships/hyperlink" Target="https://www.researchgate.net/publication/359110660/figure/fig5/AS:1141680212324352@1649209182249/First-three-steps-of-a-hadronic-cascade-in-the-simplified-Heitler-Matthews-model-image_Q320.jpg" TargetMode="External"/><Relationship Id="rId2" Type="http://schemas.openxmlformats.org/officeDocument/2006/relationships/hyperlink" Target="https://all-about-12.blogspot.com/2011/12/to-5-pointed-star-selections-human-bod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ytimg.com/vi/PbevKE1UZJM/maxresdefault.jpg" TargetMode="External"/><Relationship Id="rId5" Type="http://schemas.openxmlformats.org/officeDocument/2006/relationships/hyperlink" Target="https://www.researchgate.net/publication/350542810/figure/fig1/AS:1007626452213761@1617248275473/Schematic-picture-of-a-nucleus-nucleus-collision-with-the-impact-parameter-b.jpg" TargetMode="External"/><Relationship Id="rId4" Type="http://schemas.openxmlformats.org/officeDocument/2006/relationships/hyperlink" Target="https://physics.yale.edu/event/npa-seminar-wenqing-fan-lbnl-studying-jet-substructure-energy-correlators-collide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3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rays of light&#10;&#10;AI-generated content may be incorrect.">
            <a:extLst>
              <a:ext uri="{FF2B5EF4-FFF2-40B4-BE49-F238E27FC236}">
                <a16:creationId xmlns:a16="http://schemas.microsoft.com/office/drawing/2014/main" id="{4705DEAE-6DFE-951C-0CEB-473238A3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1" y="219120"/>
            <a:ext cx="3417238" cy="26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8D8D31-9756-E14D-5C88-A4C74599B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632" y="1979613"/>
            <a:ext cx="10038736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Observables from </a:t>
            </a:r>
            <a:r>
              <a:rPr lang="en-US" sz="4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Trajectum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Heavy-Ion Collision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3376-4032-56DA-EBA3-78655D8E4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347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Christian Schmidt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Dr. Rene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Bellwied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Houston Dept. of Physics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Lamar University EXPO 2025 – April 23</a:t>
            </a:r>
            <a:r>
              <a:rPr lang="en-US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207440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FECD0-D9E4-DE9B-17A7-BBE4EF9E9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BB-CFC0-0BEE-E6BE-59F6C5D8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C5FA1-B81E-526A-523A-E71C1E259B29}"/>
              </a:ext>
            </a:extLst>
          </p:cNvPr>
          <p:cNvSpPr txBox="1"/>
          <p:nvPr/>
        </p:nvSpPr>
        <p:spPr>
          <a:xfrm>
            <a:off x="8073484" y="6176963"/>
            <a:ext cx="372089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arXiv:2401.06896 [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-ex]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9B0F5F-0C39-0065-BBFB-C6E5DC905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62" y="1373852"/>
            <a:ext cx="6072252" cy="4110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0B245417-2C3B-2B46-8974-457A92AFB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5014177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CMS plot with our results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(Our results shown in </a:t>
                </a:r>
                <a:r>
                  <a:rPr lang="en-US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purple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𝑵𝑵</m:t>
                            </m:r>
                          </m:sub>
                        </m:sSub>
                      </m:e>
                    </m:ra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𝒆𝑽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).</a:t>
                </a:r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=200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±2.50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𝑀𝑒𝑉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 errors of the lattice QCD trend given by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Bazavov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et al. (</a:t>
                </a:r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arXiv:1407.6387)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Borsanyi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(arXiv:1309.5258).</a:t>
                </a: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0B245417-2C3B-2B46-8974-457A92AFB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5014177" cy="4351338"/>
              </a:xfrm>
              <a:blipFill>
                <a:blip r:embed="rId4"/>
                <a:stretch>
                  <a:fillRect l="-2066" t="-2381" r="-4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66E8F1FB-416D-25E0-1F34-6B279057C62A}"/>
              </a:ext>
            </a:extLst>
          </p:cNvPr>
          <p:cNvSpPr/>
          <p:nvPr/>
        </p:nvSpPr>
        <p:spPr>
          <a:xfrm>
            <a:off x="8013447" y="3429001"/>
            <a:ext cx="87974" cy="38006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DBE40F-8E79-DC3C-7B8B-B5C70E36AD91}"/>
              </a:ext>
            </a:extLst>
          </p:cNvPr>
          <p:cNvSpPr/>
          <p:nvPr/>
        </p:nvSpPr>
        <p:spPr>
          <a:xfrm>
            <a:off x="8016057" y="3578894"/>
            <a:ext cx="80278" cy="802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82AE84-F3D4-D7A2-4C37-A70622239E7A}"/>
              </a:ext>
            </a:extLst>
          </p:cNvPr>
          <p:cNvCxnSpPr>
            <a:cxnSpLocks/>
          </p:cNvCxnSpPr>
          <p:nvPr/>
        </p:nvCxnSpPr>
        <p:spPr>
          <a:xfrm flipH="1">
            <a:off x="8208823" y="2338466"/>
            <a:ext cx="500890" cy="98744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84F76-21D1-D4E6-B37E-CB122041944B}"/>
                  </a:ext>
                </a:extLst>
              </p:cNvPr>
              <p:cNvSpPr txBox="1"/>
              <p:nvPr/>
            </p:nvSpPr>
            <p:spPr>
              <a:xfrm>
                <a:off x="8766537" y="1941140"/>
                <a:ext cx="1372919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𝑃𝑏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𝑃𝑏</m:t>
                      </m:r>
                    </m:oMath>
                  </m:oMathPara>
                </a14:m>
                <a:endParaRPr lang="en-US" sz="12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</m:e>
                      </m:rad>
                      <m:r>
                        <a:rPr lang="en-US" sz="1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=5.02 </m:t>
                      </m:r>
                      <m:r>
                        <a:rPr lang="en-US" sz="1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𝑇𝑒𝑉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84F76-21D1-D4E6-B37E-CB1220419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537" y="1941140"/>
                <a:ext cx="1372919" cy="462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D3C47D-B367-4F86-6330-6168547DD7BE}"/>
                  </a:ext>
                </a:extLst>
              </p:cNvPr>
              <p:cNvSpPr txBox="1"/>
              <p:nvPr/>
            </p:nvSpPr>
            <p:spPr>
              <a:xfrm>
                <a:off x="6678747" y="3000885"/>
                <a:ext cx="1372919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𝑨𝒖</m:t>
                      </m:r>
                      <m:r>
                        <a:rPr lang="en-US" sz="12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𝑨𝒖</m:t>
                      </m:r>
                    </m:oMath>
                  </m:oMathPara>
                </a14:m>
                <a:endParaRPr lang="en-US" sz="12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𝑵𝑵</m:t>
                              </m:r>
                            </m:sub>
                          </m:sSub>
                        </m:e>
                      </m:rad>
                      <m:r>
                        <a:rPr lang="en-US" sz="1200" b="1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1200" b="1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200" b="1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𝒆𝑽</m:t>
                      </m:r>
                    </m:oMath>
                  </m:oMathPara>
                </a14:m>
                <a:endParaRPr lang="en-US" sz="12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D3C47D-B367-4F86-6330-6168547DD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747" y="3000885"/>
                <a:ext cx="1372919" cy="462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6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4E4C-4878-7EE1-C45E-AB49B3740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D0C8-F282-BB46-BCC4-59CC808E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DACB1-5317-FAE3-651B-C0D3A9599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Trajectum</a:t>
                </a:r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used to simu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 heavy ion collision events.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provides data on final state observables for analysis.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</a:t>
                </a:r>
                <a:r>
                  <a:rPr lang="en-US" sz="28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Trajectum</a:t>
                </a:r>
                <a:r>
                  <a:rPr lang="en-US" sz="28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quantifies the compressibility of the EOS of the medium produced by heavy ion collisions.</a:t>
                </a:r>
              </a:p>
              <a:p>
                <a:pPr lvl="1"/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Trajectum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5.02 TeV: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0.238, 0.328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result – </a:t>
                </a:r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Trajectum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200 GeV: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=0.2020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±0.014 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0.188, 0.216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decreases from LHC energy to RHIC energy. </a:t>
                </a:r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shows expected decrease within plasma phase.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step: Measurement at lower collision energies at RHIC (hadronic phase)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DACB1-5317-FAE3-651B-C0D3A9599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361" r="-1275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8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18EE-9921-CF7E-B3BF-ADA6E7B8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027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E80AB34-341C-7D30-AB30-D2D77844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8AF0-550D-9A81-337F-39504C63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6F04-9E99-C3F7-D7CE-1B2BA930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arXiv:2010.15134v2 [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nucl-th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https://www.researchgate.net/figure/The-space-time-evolution-of-heavy-ion-collision-The-figure-is-taken-from-28_fig1_267567608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https://www.gauss-centre.eu/fileadmin/research_projects/2021/EPP/pr74yo_fig01_web.jpg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https://physics.yale.edu/event/npa-seminar-wenqing-fan-lbnl-studying-jet-substructure-energy-correlators-colliders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https://www.researchgate.net/profile/Barbara-Betz/publication/45879759/figure/fig3/AS:669549171064843@1536644370506/Geometry-of-a-heavy-ion-collision-The-two-nuclei-move-along-the-beam-axis-z-axis-with_Q640.jpg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https://i.ytimg.com/vi/PbevKE1UZJM/maxresdefault.jpg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https://www.researchgate.net/publication/359110660/figure/fig5/AS:1141680212324352@1649209182249/First-three-steps-of-a-hadronic-cascade-in-the-simplified-Heitler-Matthews-model-image_Q320.jpg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 615 PLB 809 (2020)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 arXiv:2401.06896 [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-ex]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9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B32F-193E-FCEC-E121-01DE31E5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EFBD-46BE-13EC-E428-B91BE3FD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https://all-about-12.blogspot.com/2011/12/to-5-pointed-star-selections-human-body.html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https://www.researchgate.net/figure/The-space-time-evolution-of-heavy-ion-collision-The-figure-is-taken-from-28_fig1_267567608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https://www.gauss-centre.eu/fileadmin/research_projects/2021/EPP/pr74yo_fig01_web.jpg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https://physics.yale.edu/event/npa-seminar-wenqing-fan-lbnl-studying-jet-substructure-energy-correlators-colliders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https://www.researchgate.net/publication/350542810/figure/fig1/AS:1007626452213761@1617248275473/Schematic-picture-of-a-nucleus-nucleus-collision-with-the-impact-parameter-b.jpg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https://i.ytimg.com/vi/PbevKE1UZJM/maxresdefault.jpg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ttps://www.researchgate.net/publication/359110660/figure/fig5/AS:1141680212324352@1649209182249/First-three-steps-of-a-hadronic-cascade-in-the-simplified-Heitler-Matthews-model-image_Q320.jpg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826D-AF20-F285-EDBB-373FF5AE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7786F-A870-F2F3-645D-D81A810FFE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Trajectum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Trajectum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dependencies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of sound squared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7786F-A870-F2F3-645D-D81A810FF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0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C2DD-4335-0821-93BB-3FDFEDD0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Trajectum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CED6F-4579-0C22-FD81-DFF892A8E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38391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Trajectum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set of programs to simulate nuclear collisions.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 </a:t>
                </a:r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hydrodynamic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modeling code.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 the evolution of a collision:</a:t>
                </a:r>
              </a:p>
              <a:p>
                <a:pPr lvl="2"/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Pre-hydrodynamic phase (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parton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cascade)</a:t>
                </a:r>
              </a:p>
              <a:p>
                <a:pPr lvl="2"/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Hydrodynamic phase (QGP + hadron gas phase)</a:t>
                </a:r>
              </a:p>
              <a:p>
                <a:pPr lvl="2"/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Final state particles (after freeze out)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 data about final state observables.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about the equation of state (EOS) of strongly-interacting matter at high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𝑁𝑁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CED6F-4579-0C22-FD81-DFF892A8E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38391" cy="4667250"/>
              </a:xfrm>
              <a:blipFill>
                <a:blip r:embed="rId3"/>
                <a:stretch>
                  <a:fillRect l="-1496" t="-3133" r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38757F9-E891-3B69-80D1-2FD37ACF2229}"/>
              </a:ext>
            </a:extLst>
          </p:cNvPr>
          <p:cNvSpPr txBox="1"/>
          <p:nvPr/>
        </p:nvSpPr>
        <p:spPr>
          <a:xfrm>
            <a:off x="7901963" y="6176963"/>
            <a:ext cx="389241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arXiv:2010.15134v2 [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nucl-th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026" name="Picture 2" descr="The space-time evolution of heavy-ion collision. The figure is taken from [28].">
            <a:extLst>
              <a:ext uri="{FF2B5EF4-FFF2-40B4-BE49-F238E27FC236}">
                <a16:creationId xmlns:a16="http://schemas.microsoft.com/office/drawing/2014/main" id="{E8D0E44C-EDB5-A687-4114-623C4759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63" y="1516437"/>
            <a:ext cx="3892412" cy="30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BBFE1-4EA4-B04E-474F-8AFDA86B5531}"/>
              </a:ext>
            </a:extLst>
          </p:cNvPr>
          <p:cNvSpPr txBox="1"/>
          <p:nvPr/>
        </p:nvSpPr>
        <p:spPr>
          <a:xfrm>
            <a:off x="6858000" y="4526571"/>
            <a:ext cx="493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Shown: a space-time diagram of a heavy-ion collision evolution.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8E925-CC90-809C-53CC-86B35BA3AB55}"/>
              </a:ext>
            </a:extLst>
          </p:cNvPr>
          <p:cNvSpPr txBox="1"/>
          <p:nvPr/>
        </p:nvSpPr>
        <p:spPr>
          <a:xfrm>
            <a:off x="9099202" y="3429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13979-C4B0-3DBE-CA5F-2EFD9F9CC33F}"/>
              </a:ext>
            </a:extLst>
          </p:cNvPr>
          <p:cNvSpPr txBox="1"/>
          <p:nvPr/>
        </p:nvSpPr>
        <p:spPr>
          <a:xfrm>
            <a:off x="8382786" y="25639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0B201-AF79-76AA-8F31-CE9B2FA79FF3}"/>
              </a:ext>
            </a:extLst>
          </p:cNvPr>
          <p:cNvSpPr txBox="1"/>
          <p:nvPr/>
        </p:nvSpPr>
        <p:spPr>
          <a:xfrm>
            <a:off x="8010636" y="1596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48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5701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6844-751B-1F2C-30BB-FAF697B3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Trajectum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776E2-799A-AE27-AF33-7BB26306A269}"/>
              </a:ext>
            </a:extLst>
          </p:cNvPr>
          <p:cNvSpPr/>
          <p:nvPr/>
        </p:nvSpPr>
        <p:spPr>
          <a:xfrm>
            <a:off x="1868557" y="5342707"/>
            <a:ext cx="8454886" cy="121295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Trajectum</a:t>
            </a:r>
            <a:r>
              <a:rPr lang="en-US"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1666C-7B96-12CE-C29F-6959CB71BEA5}"/>
              </a:ext>
            </a:extLst>
          </p:cNvPr>
          <p:cNvSpPr/>
          <p:nvPr/>
        </p:nvSpPr>
        <p:spPr>
          <a:xfrm>
            <a:off x="3224826" y="3541019"/>
            <a:ext cx="1816198" cy="59628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FastJet3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D0E22E-D6D6-3C32-81B3-F6966271BD01}"/>
              </a:ext>
            </a:extLst>
          </p:cNvPr>
          <p:cNvSpPr/>
          <p:nvPr/>
        </p:nvSpPr>
        <p:spPr>
          <a:xfrm>
            <a:off x="1056813" y="3541019"/>
            <a:ext cx="2020217" cy="59628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LHAPDF6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D531D7-0346-5C93-94C3-83B24BEC3FC2}"/>
              </a:ext>
            </a:extLst>
          </p:cNvPr>
          <p:cNvSpPr/>
          <p:nvPr/>
        </p:nvSpPr>
        <p:spPr>
          <a:xfrm>
            <a:off x="5188820" y="3541019"/>
            <a:ext cx="1816198" cy="59628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PYTHIA8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315902-4F58-E114-2258-B95A1C0372AF}"/>
              </a:ext>
            </a:extLst>
          </p:cNvPr>
          <p:cNvSpPr/>
          <p:nvPr/>
        </p:nvSpPr>
        <p:spPr>
          <a:xfrm>
            <a:off x="7492450" y="3541019"/>
            <a:ext cx="2236837" cy="59628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GEMINI++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3C8879-EB44-5259-06EC-BC38D97864B7}"/>
              </a:ext>
            </a:extLst>
          </p:cNvPr>
          <p:cNvSpPr/>
          <p:nvPr/>
        </p:nvSpPr>
        <p:spPr>
          <a:xfrm>
            <a:off x="9877082" y="3541019"/>
            <a:ext cx="1597742" cy="59628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2D2413-3DD8-2CEE-FCCA-CE771B843BC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066922" y="4137303"/>
            <a:ext cx="3581710" cy="107625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327A82-A023-24DC-39AC-984C22B2E90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32925" y="4137303"/>
            <a:ext cx="1673943" cy="80998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B68B46E-690B-7184-01A3-BE6EABB95DE7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096000" y="4137303"/>
            <a:ext cx="919" cy="72229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7AA99F-0587-A366-BBF1-8FEE24671526}"/>
              </a:ext>
            </a:extLst>
          </p:cNvPr>
          <p:cNvCxnSpPr>
            <a:cxnSpLocks/>
          </p:cNvCxnSpPr>
          <p:nvPr/>
        </p:nvCxnSpPr>
        <p:spPr>
          <a:xfrm flipH="1">
            <a:off x="6385134" y="4137303"/>
            <a:ext cx="1673943" cy="80998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9F11BC-02C2-D9AF-9126-951989A8BCA3}"/>
              </a:ext>
            </a:extLst>
          </p:cNvPr>
          <p:cNvCxnSpPr>
            <a:cxnSpLocks/>
          </p:cNvCxnSpPr>
          <p:nvPr/>
        </p:nvCxnSpPr>
        <p:spPr>
          <a:xfrm flipH="1">
            <a:off x="6556437" y="4137303"/>
            <a:ext cx="3581710" cy="107625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19775-DD1F-A918-D149-9CA1C6D7B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27" y="2227966"/>
            <a:ext cx="1816198" cy="111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833F55-24F5-0D08-4CB3-A9820DF5D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4" t="218" r="15074" b="-218"/>
          <a:stretch/>
        </p:blipFill>
        <p:spPr bwMode="auto">
          <a:xfrm>
            <a:off x="1056813" y="1858863"/>
            <a:ext cx="2020217" cy="148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7319292-E37D-53CB-EA34-DBC614F11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t="23979" r="18472" b="7382"/>
          <a:stretch/>
        </p:blipFill>
        <p:spPr bwMode="auto">
          <a:xfrm>
            <a:off x="7490614" y="2008079"/>
            <a:ext cx="2236837" cy="13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FB282A9-0B53-7AB4-C1CE-058CB355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410" y="1745564"/>
            <a:ext cx="1597742" cy="15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4E567-24B1-EE35-9168-E4CECB23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84" y="2508990"/>
            <a:ext cx="1816198" cy="8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95863-5998-A0C3-1A09-D5199AD41E46}"/>
              </a:ext>
            </a:extLst>
          </p:cNvPr>
          <p:cNvCxnSpPr>
            <a:cxnSpLocks/>
          </p:cNvCxnSpPr>
          <p:nvPr/>
        </p:nvCxnSpPr>
        <p:spPr>
          <a:xfrm flipV="1">
            <a:off x="7236822" y="1358537"/>
            <a:ext cx="0" cy="299139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168A3D-056A-42C1-1B1D-64A8DFC4A50D}"/>
              </a:ext>
            </a:extLst>
          </p:cNvPr>
          <p:cNvSpPr txBox="1"/>
          <p:nvPr/>
        </p:nvSpPr>
        <p:spPr>
          <a:xfrm>
            <a:off x="5716333" y="1266829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(Partonic)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90828-7F97-E3E9-0A73-06A58FF47F9A}"/>
              </a:ext>
            </a:extLst>
          </p:cNvPr>
          <p:cNvSpPr txBox="1"/>
          <p:nvPr/>
        </p:nvSpPr>
        <p:spPr>
          <a:xfrm>
            <a:off x="7328415" y="1266828"/>
            <a:ext cx="1558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(Hadronic)</a:t>
            </a:r>
          </a:p>
        </p:txBody>
      </p:sp>
    </p:spTree>
    <p:extLst>
      <p:ext uri="{BB962C8B-B14F-4D97-AF65-F5344CB8AC3E}">
        <p14:creationId xmlns:p14="http://schemas.microsoft.com/office/powerpoint/2010/main" val="107492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CC59-22D1-9144-5373-2E4F9D0A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46F45A-934C-8C98-F39B-8311E190FD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of sound squared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46F45A-934C-8C98-F39B-8311E190F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276D1A5-B2E6-3FFA-D7C2-ECE67EB8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6" y="4494257"/>
            <a:ext cx="4874412" cy="960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3F2D1-D2E1-7E9A-37B1-4B0E18EF2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centrality?</a:t>
                </a:r>
              </a:p>
              <a:p>
                <a:pPr lvl="1"/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percentage of </a:t>
                </a:r>
                <a:r>
                  <a:rPr lang="en-US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events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impact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ultra-central argument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3F2D1-D2E1-7E9A-37B1-4B0E18EF2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D52C95B8-CFC1-6CE2-C13E-5D4B4390A683}"/>
              </a:ext>
            </a:extLst>
          </p:cNvPr>
          <p:cNvSpPr/>
          <p:nvPr/>
        </p:nvSpPr>
        <p:spPr>
          <a:xfrm>
            <a:off x="6058310" y="5368516"/>
            <a:ext cx="1738639" cy="17386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537893-1DDC-9CAD-3846-3858C37188D1}"/>
              </a:ext>
            </a:extLst>
          </p:cNvPr>
          <p:cNvSpPr txBox="1"/>
          <p:nvPr/>
        </p:nvSpPr>
        <p:spPr>
          <a:xfrm>
            <a:off x="347818" y="6176963"/>
            <a:ext cx="320312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 Phys. 16 (2020) 615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A703EC-DF48-EC2A-F57F-CA6138328E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326"/>
          <a:stretch/>
        </p:blipFill>
        <p:spPr>
          <a:xfrm>
            <a:off x="7331743" y="213604"/>
            <a:ext cx="4292742" cy="30150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9CB039-5C4F-D2D0-C4BD-F061742D7E4A}"/>
              </a:ext>
            </a:extLst>
          </p:cNvPr>
          <p:cNvSpPr txBox="1"/>
          <p:nvPr/>
        </p:nvSpPr>
        <p:spPr>
          <a:xfrm>
            <a:off x="356832" y="5625524"/>
            <a:ext cx="363593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arXiv:2401.06896 [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7622F3-AC5B-6E40-D2BF-A4A9C79B3496}"/>
              </a:ext>
            </a:extLst>
          </p:cNvPr>
          <p:cNvGrpSpPr/>
          <p:nvPr/>
        </p:nvGrpSpPr>
        <p:grpSpPr>
          <a:xfrm>
            <a:off x="4713109" y="3248663"/>
            <a:ext cx="7253986" cy="3438691"/>
            <a:chOff x="4713109" y="3248663"/>
            <a:chExt cx="7253986" cy="343869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7AFC335-CD41-FA73-DA8F-5BF976B213E2}"/>
                </a:ext>
              </a:extLst>
            </p:cNvPr>
            <p:cNvGrpSpPr/>
            <p:nvPr/>
          </p:nvGrpSpPr>
          <p:grpSpPr>
            <a:xfrm>
              <a:off x="6914332" y="6166800"/>
              <a:ext cx="169906" cy="150885"/>
              <a:chOff x="6357938" y="4640298"/>
              <a:chExt cx="988218" cy="150885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2804BF2-C002-C7DA-3325-86EE1AD43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7938" y="4715741"/>
                <a:ext cx="9882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1993A3-6F62-FD06-CD16-7BD3733CF7D1}"/>
                  </a:ext>
                </a:extLst>
              </p:cNvPr>
              <p:cNvCxnSpPr/>
              <p:nvPr/>
            </p:nvCxnSpPr>
            <p:spPr>
              <a:xfrm flipV="1">
                <a:off x="6357938" y="4640298"/>
                <a:ext cx="0" cy="150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728D1F5-986D-5D5F-68F6-7AF198899BB7}"/>
                  </a:ext>
                </a:extLst>
              </p:cNvPr>
              <p:cNvCxnSpPr/>
              <p:nvPr/>
            </p:nvCxnSpPr>
            <p:spPr>
              <a:xfrm flipV="1">
                <a:off x="7346156" y="4640298"/>
                <a:ext cx="0" cy="150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EA175F-3ABA-953F-CFE2-C17E6439EE18}"/>
                </a:ext>
              </a:extLst>
            </p:cNvPr>
            <p:cNvSpPr txBox="1"/>
            <p:nvPr/>
          </p:nvSpPr>
          <p:spPr>
            <a:xfrm>
              <a:off x="5537470" y="5495433"/>
              <a:ext cx="27065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Peripheral.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not constant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AFABE9-ABFD-9330-7083-6CA57AE0E39B}"/>
                </a:ext>
              </a:extLst>
            </p:cNvPr>
            <p:cNvSpPr txBox="1"/>
            <p:nvPr/>
          </p:nvSpPr>
          <p:spPr>
            <a:xfrm>
              <a:off x="8584507" y="5856357"/>
              <a:ext cx="30816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nearly constant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DB2D96-59B9-A238-E539-3AD0A220F41F}"/>
                </a:ext>
              </a:extLst>
            </p:cNvPr>
            <p:cNvSpPr/>
            <p:nvPr/>
          </p:nvSpPr>
          <p:spPr>
            <a:xfrm>
              <a:off x="5656907" y="3795456"/>
              <a:ext cx="1566483" cy="156648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EE4D78-6231-26F1-252B-C5E648060F43}"/>
                </a:ext>
              </a:extLst>
            </p:cNvPr>
            <p:cNvSpPr/>
            <p:nvPr/>
          </p:nvSpPr>
          <p:spPr>
            <a:xfrm>
              <a:off x="6562075" y="3795456"/>
              <a:ext cx="1566483" cy="156648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983FEA-0B1B-06A6-8A05-6181059E442C}"/>
                </a:ext>
              </a:extLst>
            </p:cNvPr>
            <p:cNvSpPr/>
            <p:nvPr/>
          </p:nvSpPr>
          <p:spPr>
            <a:xfrm>
              <a:off x="5656907" y="3795455"/>
              <a:ext cx="1566483" cy="1566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6A67525-453D-72CA-99D0-DC60D2350F2C}"/>
                </a:ext>
              </a:extLst>
            </p:cNvPr>
            <p:cNvGrpSpPr/>
            <p:nvPr/>
          </p:nvGrpSpPr>
          <p:grpSpPr>
            <a:xfrm>
              <a:off x="6445576" y="4514695"/>
              <a:ext cx="890370" cy="135945"/>
              <a:chOff x="6357936" y="4640298"/>
              <a:chExt cx="988221" cy="15088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78E83E1-7A4F-3F16-A068-709AD2698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7936" y="4715741"/>
                <a:ext cx="9882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B11F83-2096-6994-E986-6E19FA596CED}"/>
                  </a:ext>
                </a:extLst>
              </p:cNvPr>
              <p:cNvCxnSpPr/>
              <p:nvPr/>
            </p:nvCxnSpPr>
            <p:spPr>
              <a:xfrm flipV="1">
                <a:off x="6357936" y="4640298"/>
                <a:ext cx="0" cy="150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94022FA-04BD-3F09-CFA9-EA7E64E50F7B}"/>
                  </a:ext>
                </a:extLst>
              </p:cNvPr>
              <p:cNvCxnSpPr/>
              <p:nvPr/>
            </p:nvCxnSpPr>
            <p:spPr>
              <a:xfrm flipV="1">
                <a:off x="7346157" y="4640298"/>
                <a:ext cx="0" cy="150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479AE2E-F24B-75C5-24D6-2E2A82B2F73D}"/>
                    </a:ext>
                  </a:extLst>
                </p:cNvPr>
                <p:cNvSpPr txBox="1"/>
                <p:nvPr/>
              </p:nvSpPr>
              <p:spPr>
                <a:xfrm>
                  <a:off x="8973632" y="4210695"/>
                  <a:ext cx="378979" cy="415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479AE2E-F24B-75C5-24D6-2E2A82B2F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632" y="4210695"/>
                  <a:ext cx="378979" cy="415952"/>
                </a:xfrm>
                <a:prstGeom prst="rect">
                  <a:avLst/>
                </a:prstGeom>
                <a:blipFill>
                  <a:blip r:embed="rId6"/>
                  <a:stretch>
                    <a:fillRect l="-1613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D35B47B-2E43-0E8D-85AF-B41584066B36}"/>
                </a:ext>
              </a:extLst>
            </p:cNvPr>
            <p:cNvGrpSpPr/>
            <p:nvPr/>
          </p:nvGrpSpPr>
          <p:grpSpPr>
            <a:xfrm>
              <a:off x="8213654" y="3791990"/>
              <a:ext cx="1768832" cy="1566474"/>
              <a:chOff x="6877240" y="4157920"/>
              <a:chExt cx="1963237" cy="173863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DABD404-9FC8-4A17-0282-78F9D4CB0AE2}"/>
                  </a:ext>
                </a:extLst>
              </p:cNvPr>
              <p:cNvSpPr/>
              <p:nvPr/>
            </p:nvSpPr>
            <p:spPr>
              <a:xfrm>
                <a:off x="6877240" y="4157922"/>
                <a:ext cx="1738639" cy="173863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612D2C3-036C-6917-739E-D5182023EAEA}"/>
                  </a:ext>
                </a:extLst>
              </p:cNvPr>
              <p:cNvSpPr/>
              <p:nvPr/>
            </p:nvSpPr>
            <p:spPr>
              <a:xfrm>
                <a:off x="7101838" y="4157922"/>
                <a:ext cx="1738639" cy="1738637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044C808-CDBD-1FF9-15DE-98D849952A6D}"/>
                  </a:ext>
                </a:extLst>
              </p:cNvPr>
              <p:cNvSpPr/>
              <p:nvPr/>
            </p:nvSpPr>
            <p:spPr>
              <a:xfrm>
                <a:off x="6877240" y="4157920"/>
                <a:ext cx="1738639" cy="17386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BF4C6EB-D96F-6904-3654-202AA7362495}"/>
                    </a:ext>
                  </a:extLst>
                </p:cNvPr>
                <p:cNvSpPr txBox="1"/>
                <p:nvPr/>
              </p:nvSpPr>
              <p:spPr>
                <a:xfrm>
                  <a:off x="6693627" y="4121002"/>
                  <a:ext cx="4206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BF4C6EB-D96F-6904-3654-202AA7362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3627" y="4121002"/>
                  <a:ext cx="42062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AD0822-64C4-C1D7-CF00-AAC4DA253614}"/>
                </a:ext>
              </a:extLst>
            </p:cNvPr>
            <p:cNvSpPr txBox="1"/>
            <p:nvPr/>
          </p:nvSpPr>
          <p:spPr>
            <a:xfrm>
              <a:off x="8475278" y="5495433"/>
              <a:ext cx="1165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Central.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D2A354-6976-6763-5B5F-AECD22A01F3E}"/>
                </a:ext>
              </a:extLst>
            </p:cNvPr>
            <p:cNvSpPr txBox="1"/>
            <p:nvPr/>
          </p:nvSpPr>
          <p:spPr>
            <a:xfrm>
              <a:off x="10136145" y="5500365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Ultra-central.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E805FF4-4C43-E8E6-E70B-AE4852DEAF5A}"/>
                </a:ext>
              </a:extLst>
            </p:cNvPr>
            <p:cNvGrpSpPr/>
            <p:nvPr/>
          </p:nvGrpSpPr>
          <p:grpSpPr>
            <a:xfrm>
              <a:off x="8996891" y="4512901"/>
              <a:ext cx="203523" cy="135945"/>
              <a:chOff x="9014296" y="2546536"/>
              <a:chExt cx="890367" cy="13594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132973B-0B1C-10AA-EE0F-AB384C989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4296" y="2614509"/>
                <a:ext cx="8903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BD1246C-17E5-EF4B-2ADB-FF784E5C65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14296" y="2546536"/>
                <a:ext cx="0" cy="135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D85156D-320B-775F-840C-844768DFF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4663" y="2546536"/>
                <a:ext cx="0" cy="135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7DB4839-BD51-BFE3-F04A-75CB3D8DA726}"/>
                    </a:ext>
                  </a:extLst>
                </p:cNvPr>
                <p:cNvSpPr txBox="1"/>
                <p:nvPr/>
              </p:nvSpPr>
              <p:spPr>
                <a:xfrm>
                  <a:off x="8908508" y="4151920"/>
                  <a:ext cx="4206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7DB4839-BD51-BFE3-F04A-75CB3D8DA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8508" y="4151920"/>
                  <a:ext cx="42062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38D6A2-1B9D-468A-447D-42D4CFD40C8D}"/>
                </a:ext>
              </a:extLst>
            </p:cNvPr>
            <p:cNvSpPr txBox="1"/>
            <p:nvPr/>
          </p:nvSpPr>
          <p:spPr>
            <a:xfrm>
              <a:off x="6466437" y="3255699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50%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C1ED0EF-F9A3-941D-3A10-5CA3769DF25A}"/>
                </a:ext>
              </a:extLst>
            </p:cNvPr>
            <p:cNvSpPr txBox="1"/>
            <p:nvPr/>
          </p:nvSpPr>
          <p:spPr>
            <a:xfrm>
              <a:off x="8707588" y="3248663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5%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9D8FA27-D4D0-6B00-AE3B-B46BAA831411}"/>
                </a:ext>
              </a:extLst>
            </p:cNvPr>
            <p:cNvSpPr txBox="1"/>
            <p:nvPr/>
          </p:nvSpPr>
          <p:spPr>
            <a:xfrm>
              <a:off x="10502913" y="3266115"/>
              <a:ext cx="933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0.1%</a:t>
              </a:r>
            </a:p>
          </p:txBody>
        </p:sp>
        <p:sp>
          <p:nvSpPr>
            <p:cNvPr id="95" name="Left Brace 94">
              <a:extLst>
                <a:ext uri="{FF2B5EF4-FFF2-40B4-BE49-F238E27FC236}">
                  <a16:creationId xmlns:a16="http://schemas.microsoft.com/office/drawing/2014/main" id="{1F05CADD-BA60-715F-AA4C-B5DB7413097C}"/>
                </a:ext>
              </a:extLst>
            </p:cNvPr>
            <p:cNvSpPr/>
            <p:nvPr/>
          </p:nvSpPr>
          <p:spPr>
            <a:xfrm rot="16200000">
              <a:off x="9972079" y="4447481"/>
              <a:ext cx="447212" cy="3300134"/>
            </a:xfrm>
            <a:prstGeom prst="leftBrace">
              <a:avLst>
                <a:gd name="adj1" fmla="val 66106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4CC142-1056-D32B-A928-64F0C75CA896}"/>
                </a:ext>
              </a:extLst>
            </p:cNvPr>
            <p:cNvSpPr txBox="1"/>
            <p:nvPr/>
          </p:nvSpPr>
          <p:spPr>
            <a:xfrm>
              <a:off x="4713109" y="3248663"/>
              <a:ext cx="17939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Centrality: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17CF42-2A79-E5E5-E2FE-4209501F2EBF}"/>
                </a:ext>
              </a:extLst>
            </p:cNvPr>
            <p:cNvGrpSpPr/>
            <p:nvPr/>
          </p:nvGrpSpPr>
          <p:grpSpPr>
            <a:xfrm>
              <a:off x="10112261" y="3830347"/>
              <a:ext cx="1768832" cy="1566474"/>
              <a:chOff x="11669545" y="4449816"/>
              <a:chExt cx="1768832" cy="15664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F783FAA-9698-DDBA-8D5A-3F6ED480A07F}"/>
                      </a:ext>
                    </a:extLst>
                  </p:cNvPr>
                  <p:cNvSpPr txBox="1"/>
                  <p:nvPr/>
                </p:nvSpPr>
                <p:spPr>
                  <a:xfrm>
                    <a:off x="12429523" y="4868521"/>
                    <a:ext cx="378979" cy="4159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F783FAA-9698-DDBA-8D5A-3F6ED480A0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9523" y="4868521"/>
                    <a:ext cx="378979" cy="4159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1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3473899-01B9-D031-D72F-E7F8A373457C}"/>
                  </a:ext>
                </a:extLst>
              </p:cNvPr>
              <p:cNvGrpSpPr/>
              <p:nvPr/>
            </p:nvGrpSpPr>
            <p:grpSpPr>
              <a:xfrm>
                <a:off x="11669545" y="4449816"/>
                <a:ext cx="1768832" cy="1566474"/>
                <a:chOff x="6877240" y="4157920"/>
                <a:chExt cx="1963237" cy="1738639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0B415DC-7EB7-B494-F6B0-915C28B43600}"/>
                    </a:ext>
                  </a:extLst>
                </p:cNvPr>
                <p:cNvSpPr/>
                <p:nvPr/>
              </p:nvSpPr>
              <p:spPr>
                <a:xfrm>
                  <a:off x="6877240" y="4157922"/>
                  <a:ext cx="1738639" cy="1738637"/>
                </a:xfrm>
                <a:prstGeom prst="ellipse">
                  <a:avLst/>
                </a:prstGeom>
                <a:solidFill>
                  <a:srgbClr val="2FA7D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D3EF80F-4F3B-F3BF-A7C2-ADD6FDA3B32B}"/>
                    </a:ext>
                  </a:extLst>
                </p:cNvPr>
                <p:cNvSpPr/>
                <p:nvPr/>
              </p:nvSpPr>
              <p:spPr>
                <a:xfrm>
                  <a:off x="7101838" y="4157922"/>
                  <a:ext cx="1738639" cy="1738637"/>
                </a:xfrm>
                <a:prstGeom prst="ellipse">
                  <a:avLst/>
                </a:prstGeom>
                <a:solidFill>
                  <a:srgbClr val="FF5353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F5F524B-B435-13C5-EDB5-FB93BD9C2B00}"/>
                    </a:ext>
                  </a:extLst>
                </p:cNvPr>
                <p:cNvSpPr/>
                <p:nvPr/>
              </p:nvSpPr>
              <p:spPr>
                <a:xfrm>
                  <a:off x="6877240" y="4157920"/>
                  <a:ext cx="1738639" cy="17386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7C49D2C-2B83-6D3E-653D-3342FDFC97C4}"/>
                  </a:ext>
                </a:extLst>
              </p:cNvPr>
              <p:cNvGrpSpPr/>
              <p:nvPr/>
            </p:nvGrpSpPr>
            <p:grpSpPr>
              <a:xfrm>
                <a:off x="12452782" y="5170727"/>
                <a:ext cx="203523" cy="135945"/>
                <a:chOff x="9014296" y="2546536"/>
                <a:chExt cx="890367" cy="135945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789D9C6-4724-DE6E-C4E2-9825D78B5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14296" y="2614509"/>
                  <a:ext cx="8903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0D6B5AC-8CCA-353C-0CDC-B5B42D0F7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4296" y="2546536"/>
                  <a:ext cx="0" cy="1359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881A9DE-7E4F-C337-AFF2-97743573C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663" y="2546536"/>
                  <a:ext cx="0" cy="1359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62BE0A1-2B4A-75BD-4C23-C8C53E3FE0C9}"/>
                      </a:ext>
                    </a:extLst>
                  </p:cNvPr>
                  <p:cNvSpPr txBox="1"/>
                  <p:nvPr/>
                </p:nvSpPr>
                <p:spPr>
                  <a:xfrm>
                    <a:off x="12364399" y="4809746"/>
                    <a:ext cx="42062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62BE0A1-2B4A-75BD-4C23-C8C53E3FE0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64399" y="4809746"/>
                    <a:ext cx="420628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44D3DD-5277-E436-2FA8-3ED5775D983B}"/>
              </a:ext>
            </a:extLst>
          </p:cNvPr>
          <p:cNvGrpSpPr/>
          <p:nvPr/>
        </p:nvGrpSpPr>
        <p:grpSpPr>
          <a:xfrm>
            <a:off x="9329136" y="1150586"/>
            <a:ext cx="562212" cy="497893"/>
            <a:chOff x="6096000" y="3871505"/>
            <a:chExt cx="1768832" cy="15664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3B0E9E-FF96-2F27-FA41-786AFC1D7821}"/>
                </a:ext>
              </a:extLst>
            </p:cNvPr>
            <p:cNvSpPr/>
            <p:nvPr/>
          </p:nvSpPr>
          <p:spPr>
            <a:xfrm>
              <a:off x="6096000" y="3871505"/>
              <a:ext cx="1566474" cy="156647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0B98CD-6179-98E2-7778-8FCA0ED1A3B2}"/>
                </a:ext>
              </a:extLst>
            </p:cNvPr>
            <p:cNvSpPr/>
            <p:nvPr/>
          </p:nvSpPr>
          <p:spPr>
            <a:xfrm>
              <a:off x="6298358" y="3871505"/>
              <a:ext cx="1566474" cy="156647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F18BC7-D769-463E-9360-002848571AD6}"/>
              </a:ext>
            </a:extLst>
          </p:cNvPr>
          <p:cNvSpPr txBox="1"/>
          <p:nvPr/>
        </p:nvSpPr>
        <p:spPr>
          <a:xfrm>
            <a:off x="8128558" y="127414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8E0985-438E-0C51-47D8-6AED3F42FB2A}"/>
              </a:ext>
            </a:extLst>
          </p:cNvPr>
          <p:cNvGrpSpPr/>
          <p:nvPr/>
        </p:nvGrpSpPr>
        <p:grpSpPr>
          <a:xfrm>
            <a:off x="10430322" y="2056763"/>
            <a:ext cx="539225" cy="477536"/>
            <a:chOff x="6096000" y="3871505"/>
            <a:chExt cx="1768832" cy="156647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CDD338-D433-9C63-ACAA-F56D147BFAF4}"/>
                </a:ext>
              </a:extLst>
            </p:cNvPr>
            <p:cNvSpPr/>
            <p:nvPr/>
          </p:nvSpPr>
          <p:spPr>
            <a:xfrm>
              <a:off x="6096000" y="3871505"/>
              <a:ext cx="1566474" cy="1566472"/>
            </a:xfrm>
            <a:prstGeom prst="ellipse">
              <a:avLst/>
            </a:prstGeom>
            <a:solidFill>
              <a:srgbClr val="2FA7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9340A6-862B-2DA6-DD07-D99D91FEF803}"/>
                </a:ext>
              </a:extLst>
            </p:cNvPr>
            <p:cNvSpPr/>
            <p:nvPr/>
          </p:nvSpPr>
          <p:spPr>
            <a:xfrm>
              <a:off x="6298358" y="3871505"/>
              <a:ext cx="1566474" cy="1566472"/>
            </a:xfrm>
            <a:prstGeom prst="ellipse">
              <a:avLst/>
            </a:prstGeom>
            <a:solidFill>
              <a:srgbClr val="FF5353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2D0EF0F-7E75-EC37-2BCA-45D24A8FCFBB}"/>
              </a:ext>
            </a:extLst>
          </p:cNvPr>
          <p:cNvSpPr txBox="1"/>
          <p:nvPr/>
        </p:nvSpPr>
        <p:spPr>
          <a:xfrm>
            <a:off x="10368681" y="1718595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0.1%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054173-686C-4D7A-F4A1-2B90C095DAC9}"/>
              </a:ext>
            </a:extLst>
          </p:cNvPr>
          <p:cNvGrpSpPr/>
          <p:nvPr/>
        </p:nvGrpSpPr>
        <p:grpSpPr>
          <a:xfrm>
            <a:off x="8081496" y="812031"/>
            <a:ext cx="628887" cy="497893"/>
            <a:chOff x="6096000" y="3871505"/>
            <a:chExt cx="1978605" cy="156647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C0BDAB5-F2C2-40DD-F1A7-20C91C53003D}"/>
                </a:ext>
              </a:extLst>
            </p:cNvPr>
            <p:cNvSpPr/>
            <p:nvPr/>
          </p:nvSpPr>
          <p:spPr>
            <a:xfrm>
              <a:off x="6096000" y="3871505"/>
              <a:ext cx="1566474" cy="156647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EFC296A-C7D3-F169-1CB1-FD872E38C2B7}"/>
                </a:ext>
              </a:extLst>
            </p:cNvPr>
            <p:cNvSpPr/>
            <p:nvPr/>
          </p:nvSpPr>
          <p:spPr>
            <a:xfrm>
              <a:off x="6508130" y="3871505"/>
              <a:ext cx="1566475" cy="156647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621F18F-54BA-5810-664B-097ADF0A3B6E}"/>
              </a:ext>
            </a:extLst>
          </p:cNvPr>
          <p:cNvSpPr txBox="1"/>
          <p:nvPr/>
        </p:nvSpPr>
        <p:spPr>
          <a:xfrm>
            <a:off x="9411592" y="788873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5FE0A-A12D-845C-358F-3B4C631B256D}"/>
              </a:ext>
            </a:extLst>
          </p:cNvPr>
          <p:cNvSpPr txBox="1"/>
          <p:nvPr/>
        </p:nvSpPr>
        <p:spPr>
          <a:xfrm>
            <a:off x="8034876" y="40919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DC2734-82CC-1558-70E7-0DC421B596D1}"/>
              </a:ext>
            </a:extLst>
          </p:cNvPr>
          <p:cNvSpPr txBox="1"/>
          <p:nvPr/>
        </p:nvSpPr>
        <p:spPr>
          <a:xfrm>
            <a:off x="10492010" y="248787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Rare!!!</a:t>
            </a:r>
          </a:p>
        </p:txBody>
      </p:sp>
    </p:spTree>
    <p:extLst>
      <p:ext uri="{BB962C8B-B14F-4D97-AF65-F5344CB8AC3E}">
        <p14:creationId xmlns:p14="http://schemas.microsoft.com/office/powerpoint/2010/main" val="38410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CBA2D-D5FF-DDA1-07D7-C882F9DB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34DAE2-16FA-AC2B-5FC6-1A5283128C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of sound squared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34DAE2-16FA-AC2B-5FC6-1A528312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5E87F57-CA6D-331C-26E8-C6158A620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001" y="1745342"/>
            <a:ext cx="4874937" cy="960435"/>
          </a:xfrm>
          <a:prstGeom prst="rect">
            <a:avLst/>
          </a:prstGeom>
        </p:spPr>
      </p:pic>
      <p:pic>
        <p:nvPicPr>
          <p:cNvPr id="19" name="Picture 18" descr="A graph with blue dots&#10;&#10;AI-generated content may be incorrect.">
            <a:extLst>
              <a:ext uri="{FF2B5EF4-FFF2-40B4-BE49-F238E27FC236}">
                <a16:creationId xmlns:a16="http://schemas.microsoft.com/office/drawing/2014/main" id="{DC94944F-5AB7-080D-2977-021C42027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7" y="1690688"/>
            <a:ext cx="5492953" cy="4673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2EF454-F918-822C-5986-B7E1ECC71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9962" y="2816205"/>
            <a:ext cx="4419549" cy="1225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1D4070-23CD-B0CA-DFE0-6571A0BB0A19}"/>
                  </a:ext>
                </a:extLst>
              </p:cNvPr>
              <p:cNvSpPr/>
              <p:nvPr/>
            </p:nvSpPr>
            <p:spPr>
              <a:xfrm>
                <a:off x="5271911" y="1800226"/>
                <a:ext cx="1095022" cy="4110038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Ultra-central (no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dependence)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1D4070-23CD-B0CA-DFE0-6571A0BB0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911" y="1800226"/>
                <a:ext cx="1095022" cy="4110038"/>
              </a:xfrm>
              <a:prstGeom prst="rect">
                <a:avLst/>
              </a:prstGeom>
              <a:blipFill>
                <a:blip r:embed="rId7"/>
                <a:stretch>
                  <a:fillRect r="-1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DBE52D9-516B-393D-6C55-B52CF8708396}"/>
              </a:ext>
            </a:extLst>
          </p:cNvPr>
          <p:cNvSpPr/>
          <p:nvPr/>
        </p:nvSpPr>
        <p:spPr>
          <a:xfrm>
            <a:off x="4538949" y="1800225"/>
            <a:ext cx="699910" cy="411003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A988346-C6CC-FBE6-4C20-283E7BA3400E}"/>
                  </a:ext>
                </a:extLst>
              </p:cNvPr>
              <p:cNvSpPr/>
              <p:nvPr/>
            </p:nvSpPr>
            <p:spPr>
              <a:xfrm>
                <a:off x="1629508" y="1800225"/>
                <a:ext cx="2909441" cy="4110037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Peripheral (direct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dependence)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A988346-C6CC-FBE6-4C20-283E7BA34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08" y="1800225"/>
                <a:ext cx="2909441" cy="41100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175DC28-8BAA-74BA-CE29-D21AA252A4D7}"/>
                  </a:ext>
                </a:extLst>
              </p:cNvPr>
              <p:cNvSpPr txBox="1"/>
              <p:nvPr/>
            </p:nvSpPr>
            <p:spPr>
              <a:xfrm>
                <a:off x="7302844" y="4027570"/>
                <a:ext cx="43266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law fit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ultra-central region with </a:t>
                </a:r>
                <a:r>
                  <a:rPr lang="en-US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175DC28-8BAA-74BA-CE29-D21AA252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44" y="4027570"/>
                <a:ext cx="4326668" cy="830997"/>
              </a:xfrm>
              <a:prstGeom prst="rect">
                <a:avLst/>
              </a:prstGeom>
              <a:blipFill>
                <a:blip r:embed="rId9"/>
                <a:stretch>
                  <a:fillRect t="-5882" r="-422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60E3B7CD-F800-A1FD-EEB4-B0BA3AECED30}"/>
              </a:ext>
            </a:extLst>
          </p:cNvPr>
          <p:cNvGrpSpPr/>
          <p:nvPr/>
        </p:nvGrpSpPr>
        <p:grpSpPr>
          <a:xfrm>
            <a:off x="3384042" y="5125469"/>
            <a:ext cx="1062025" cy="673090"/>
            <a:chOff x="2396679" y="4241824"/>
            <a:chExt cx="2471651" cy="156648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B3B3DE-159E-02B9-5942-5ECC2571CC2B}"/>
                </a:ext>
              </a:extLst>
            </p:cNvPr>
            <p:cNvSpPr/>
            <p:nvPr/>
          </p:nvSpPr>
          <p:spPr>
            <a:xfrm>
              <a:off x="2396679" y="4241824"/>
              <a:ext cx="1566483" cy="156648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633F3B-75EF-7762-A356-500AA9D7B792}"/>
                </a:ext>
              </a:extLst>
            </p:cNvPr>
            <p:cNvSpPr/>
            <p:nvPr/>
          </p:nvSpPr>
          <p:spPr>
            <a:xfrm>
              <a:off x="3301847" y="4241824"/>
              <a:ext cx="1566483" cy="156648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F3C88ED-9B44-F550-285A-418BADF3D78B}"/>
              </a:ext>
            </a:extLst>
          </p:cNvPr>
          <p:cNvGrpSpPr/>
          <p:nvPr/>
        </p:nvGrpSpPr>
        <p:grpSpPr>
          <a:xfrm>
            <a:off x="4854179" y="5011511"/>
            <a:ext cx="760041" cy="673090"/>
            <a:chOff x="6096000" y="3871505"/>
            <a:chExt cx="1768832" cy="156647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8E36165-20E2-73C0-0513-F680A7A433AA}"/>
                </a:ext>
              </a:extLst>
            </p:cNvPr>
            <p:cNvSpPr/>
            <p:nvPr/>
          </p:nvSpPr>
          <p:spPr>
            <a:xfrm>
              <a:off x="6096000" y="3871505"/>
              <a:ext cx="1566474" cy="156647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B9E91DC-C25A-5FD7-C614-E052E27DAD96}"/>
                </a:ext>
              </a:extLst>
            </p:cNvPr>
            <p:cNvSpPr/>
            <p:nvPr/>
          </p:nvSpPr>
          <p:spPr>
            <a:xfrm>
              <a:off x="6298358" y="3871505"/>
              <a:ext cx="1566474" cy="156647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3FDB1A2-38E7-7454-BD86-F6FAEFE00DA4}"/>
              </a:ext>
            </a:extLst>
          </p:cNvPr>
          <p:cNvGrpSpPr/>
          <p:nvPr/>
        </p:nvGrpSpPr>
        <p:grpSpPr>
          <a:xfrm>
            <a:off x="5468371" y="4447871"/>
            <a:ext cx="760041" cy="673090"/>
            <a:chOff x="6096000" y="3871505"/>
            <a:chExt cx="1768832" cy="156647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2EF16DF-C28A-CB5D-D0C1-470F7DE17971}"/>
                </a:ext>
              </a:extLst>
            </p:cNvPr>
            <p:cNvSpPr/>
            <p:nvPr/>
          </p:nvSpPr>
          <p:spPr>
            <a:xfrm>
              <a:off x="6096000" y="3871505"/>
              <a:ext cx="1566474" cy="1566472"/>
            </a:xfrm>
            <a:prstGeom prst="ellipse">
              <a:avLst/>
            </a:prstGeom>
            <a:solidFill>
              <a:srgbClr val="2FA7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AE92E2-6CCF-1EB4-0502-BD296A5716AB}"/>
                </a:ext>
              </a:extLst>
            </p:cNvPr>
            <p:cNvSpPr/>
            <p:nvPr/>
          </p:nvSpPr>
          <p:spPr>
            <a:xfrm>
              <a:off x="6298358" y="3871505"/>
              <a:ext cx="1566474" cy="1566472"/>
            </a:xfrm>
            <a:prstGeom prst="ellipse">
              <a:avLst/>
            </a:prstGeom>
            <a:solidFill>
              <a:srgbClr val="FF5353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9DB172-1F13-1F6D-68DC-5198C3F556C4}"/>
              </a:ext>
            </a:extLst>
          </p:cNvPr>
          <p:cNvGrpSpPr/>
          <p:nvPr/>
        </p:nvGrpSpPr>
        <p:grpSpPr>
          <a:xfrm>
            <a:off x="1691317" y="5125469"/>
            <a:ext cx="1207797" cy="673090"/>
            <a:chOff x="2057425" y="4241824"/>
            <a:chExt cx="2810905" cy="156648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C85F3D5-759F-6422-4797-1FFBE08BB301}"/>
                </a:ext>
              </a:extLst>
            </p:cNvPr>
            <p:cNvSpPr/>
            <p:nvPr/>
          </p:nvSpPr>
          <p:spPr>
            <a:xfrm>
              <a:off x="2057425" y="4241824"/>
              <a:ext cx="1566482" cy="156648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6A2869-FAC5-F9C7-90C0-55342335223D}"/>
                </a:ext>
              </a:extLst>
            </p:cNvPr>
            <p:cNvSpPr/>
            <p:nvPr/>
          </p:nvSpPr>
          <p:spPr>
            <a:xfrm>
              <a:off x="3301847" y="4241824"/>
              <a:ext cx="1566483" cy="156648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3A6F62F-055D-CBA0-2217-F29FFEB6AA1F}"/>
              </a:ext>
            </a:extLst>
          </p:cNvPr>
          <p:cNvSpPr txBox="1"/>
          <p:nvPr/>
        </p:nvSpPr>
        <p:spPr>
          <a:xfrm>
            <a:off x="3649846" y="485856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393B69-A8DE-3D2D-277B-8D634E696289}"/>
              </a:ext>
            </a:extLst>
          </p:cNvPr>
          <p:cNvSpPr txBox="1"/>
          <p:nvPr/>
        </p:nvSpPr>
        <p:spPr>
          <a:xfrm>
            <a:off x="2033038" y="485856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D41CED-EB0D-761B-AAF9-6D1E13D999E0}"/>
              </a:ext>
            </a:extLst>
          </p:cNvPr>
          <p:cNvSpPr txBox="1"/>
          <p:nvPr/>
        </p:nvSpPr>
        <p:spPr>
          <a:xfrm>
            <a:off x="4857786" y="4672957"/>
            <a:ext cx="45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D18D0F-67D2-2F92-6390-C29B330899F6}"/>
              </a:ext>
            </a:extLst>
          </p:cNvPr>
          <p:cNvSpPr txBox="1"/>
          <p:nvPr/>
        </p:nvSpPr>
        <p:spPr>
          <a:xfrm>
            <a:off x="5537574" y="415335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0.1%</a:t>
            </a:r>
          </a:p>
        </p:txBody>
      </p:sp>
    </p:spTree>
    <p:extLst>
      <p:ext uri="{BB962C8B-B14F-4D97-AF65-F5344CB8AC3E}">
        <p14:creationId xmlns:p14="http://schemas.microsoft.com/office/powerpoint/2010/main" val="310951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FAC35-41CA-41AF-7EEA-2172FB82E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54CD5D-FB72-CF4C-8AFD-2187F5366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54CD5D-FB72-CF4C-8AFD-2187F5366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AE67D-788D-DBDE-B7DE-671144A57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61857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what can it tell us?</a:t>
                </a:r>
              </a:p>
              <a:p>
                <a:r>
                  <a:rPr lang="en-US" sz="6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AE67D-788D-DBDE-B7DE-671144A57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61857" cy="4351338"/>
              </a:xfrm>
              <a:blipFill>
                <a:blip r:embed="rId3"/>
                <a:stretch>
                  <a:fillRect l="-662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F7026F-B852-E927-B955-B3F4AC8DC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116" y="2885416"/>
            <a:ext cx="2416444" cy="1059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7239E-3799-DC81-D10F-497D9278E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04753"/>
            <a:ext cx="5645259" cy="3821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4B35F-E288-A6F3-7E43-B8697838788A}"/>
              </a:ext>
            </a:extLst>
          </p:cNvPr>
          <p:cNvSpPr txBox="1"/>
          <p:nvPr/>
        </p:nvSpPr>
        <p:spPr>
          <a:xfrm>
            <a:off x="8158443" y="6176963"/>
            <a:ext cx="363593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arXiv:2401.06896 [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B3376-77BB-108E-CC64-B5E218EFCA75}"/>
              </a:ext>
            </a:extLst>
          </p:cNvPr>
          <p:cNvSpPr txBox="1"/>
          <p:nvPr/>
        </p:nvSpPr>
        <p:spPr>
          <a:xfrm>
            <a:off x="8437366" y="5564201"/>
            <a:ext cx="335700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Nat. Phys. 16 (2020) 615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E9CD3F-4CE2-AC3B-8A0B-06C612A1364C}"/>
              </a:ext>
            </a:extLst>
          </p:cNvPr>
          <p:cNvCxnSpPr>
            <a:cxnSpLocks/>
          </p:cNvCxnSpPr>
          <p:nvPr/>
        </p:nvCxnSpPr>
        <p:spPr>
          <a:xfrm flipH="1">
            <a:off x="7014839" y="3429000"/>
            <a:ext cx="180720" cy="516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C9F106-7E62-BC3A-A055-508ACD929FA0}"/>
              </a:ext>
            </a:extLst>
          </p:cNvPr>
          <p:cNvSpPr txBox="1"/>
          <p:nvPr/>
        </p:nvSpPr>
        <p:spPr>
          <a:xfrm>
            <a:off x="6808486" y="3087619"/>
            <a:ext cx="149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Hadronic Phase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F67A1-EAB7-8662-2EAB-62119B5EFBC1}"/>
              </a:ext>
            </a:extLst>
          </p:cNvPr>
          <p:cNvSpPr txBox="1"/>
          <p:nvPr/>
        </p:nvSpPr>
        <p:spPr>
          <a:xfrm>
            <a:off x="9667225" y="2830316"/>
            <a:ext cx="149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QGP Phase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62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231A9-2112-3418-7B9E-39905C59F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C6C7-4A3C-9C71-C48A-9FA0AA42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F957EF-12EE-22E7-16CB-8196C2878C86}"/>
              </a:ext>
            </a:extLst>
          </p:cNvPr>
          <p:cNvGrpSpPr/>
          <p:nvPr/>
        </p:nvGrpSpPr>
        <p:grpSpPr>
          <a:xfrm>
            <a:off x="5911179" y="898196"/>
            <a:ext cx="6124969" cy="5061605"/>
            <a:chOff x="3191200" y="1725597"/>
            <a:chExt cx="5809599" cy="4800987"/>
          </a:xfrm>
        </p:grpSpPr>
        <p:pic>
          <p:nvPicPr>
            <p:cNvPr id="8" name="Content Placeholder 15">
              <a:extLst>
                <a:ext uri="{FF2B5EF4-FFF2-40B4-BE49-F238E27FC236}">
                  <a16:creationId xmlns:a16="http://schemas.microsoft.com/office/drawing/2014/main" id="{11149A93-CD4E-A936-0CCE-B477B2FF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91200" y="1725597"/>
              <a:ext cx="5809599" cy="4800987"/>
            </a:xfrm>
            <a:prstGeom prst="rect">
              <a:avLst/>
            </a:prstGeom>
          </p:spPr>
        </p:pic>
        <p:pic>
          <p:nvPicPr>
            <p:cNvPr id="12" name="Picture 11" descr="A math equation with a circle and a circle&#10;&#10;AI-generated content may be incorrect.">
              <a:extLst>
                <a:ext uri="{FF2B5EF4-FFF2-40B4-BE49-F238E27FC236}">
                  <a16:creationId xmlns:a16="http://schemas.microsoft.com/office/drawing/2014/main" id="{2A7CE6AE-D882-CC11-B659-2DEFE8D0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182" y="3247333"/>
              <a:ext cx="2120329" cy="576984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E6BDC7-4767-0077-0C1B-1F92A590AF3B}"/>
              </a:ext>
            </a:extLst>
          </p:cNvPr>
          <p:cNvGrpSpPr/>
          <p:nvPr/>
        </p:nvGrpSpPr>
        <p:grpSpPr>
          <a:xfrm>
            <a:off x="332930" y="2911866"/>
            <a:ext cx="1631902" cy="1034267"/>
            <a:chOff x="6877240" y="4157920"/>
            <a:chExt cx="2743284" cy="17386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0BE3FB-8120-21F8-46EE-B2EBBFF16E3A}"/>
                </a:ext>
              </a:extLst>
            </p:cNvPr>
            <p:cNvSpPr/>
            <p:nvPr/>
          </p:nvSpPr>
          <p:spPr>
            <a:xfrm>
              <a:off x="6877240" y="4157921"/>
              <a:ext cx="1738639" cy="173863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67BD6B-8F5B-3C3E-9D23-0F94DD94A344}"/>
                </a:ext>
              </a:extLst>
            </p:cNvPr>
            <p:cNvSpPr/>
            <p:nvPr/>
          </p:nvSpPr>
          <p:spPr>
            <a:xfrm>
              <a:off x="7881885" y="4157921"/>
              <a:ext cx="1738639" cy="173863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3E43C3-CDBD-FAB4-D0FC-1FCABAE54360}"/>
                </a:ext>
              </a:extLst>
            </p:cNvPr>
            <p:cNvSpPr/>
            <p:nvPr/>
          </p:nvSpPr>
          <p:spPr>
            <a:xfrm>
              <a:off x="6877240" y="4157920"/>
              <a:ext cx="1738639" cy="17386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ADBC5A6-1114-4401-5696-35C7EC1E605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7909"/>
          <a:stretch/>
        </p:blipFill>
        <p:spPr>
          <a:xfrm>
            <a:off x="218728" y="3982621"/>
            <a:ext cx="1887562" cy="7421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84973BF-0090-4BE6-9685-93EDFA8486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367" b="32110"/>
          <a:stretch/>
        </p:blipFill>
        <p:spPr>
          <a:xfrm>
            <a:off x="2049545" y="3952233"/>
            <a:ext cx="1873060" cy="81518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964A533-2D6A-D5AD-771F-05B4023CFEFC}"/>
              </a:ext>
            </a:extLst>
          </p:cNvPr>
          <p:cNvSpPr txBox="1"/>
          <p:nvPr/>
        </p:nvSpPr>
        <p:spPr>
          <a:xfrm>
            <a:off x="783734" y="2425662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6A3855-07C3-1A32-DEFA-7791A2E233A0}"/>
              </a:ext>
            </a:extLst>
          </p:cNvPr>
          <p:cNvSpPr txBox="1"/>
          <p:nvPr/>
        </p:nvSpPr>
        <p:spPr>
          <a:xfrm>
            <a:off x="2522364" y="242566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50142B-FA1F-289E-B9DD-1F9AFD77EB02}"/>
              </a:ext>
            </a:extLst>
          </p:cNvPr>
          <p:cNvGrpSpPr/>
          <p:nvPr/>
        </p:nvGrpSpPr>
        <p:grpSpPr>
          <a:xfrm>
            <a:off x="4043297" y="2900840"/>
            <a:ext cx="1115864" cy="1034267"/>
            <a:chOff x="6877240" y="4157920"/>
            <a:chExt cx="1875806" cy="173863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991992-0D67-B3EA-40E8-C1A308D95259}"/>
                </a:ext>
              </a:extLst>
            </p:cNvPr>
            <p:cNvSpPr/>
            <p:nvPr/>
          </p:nvSpPr>
          <p:spPr>
            <a:xfrm>
              <a:off x="6877240" y="4157922"/>
              <a:ext cx="1738639" cy="1738637"/>
            </a:xfrm>
            <a:prstGeom prst="ellipse">
              <a:avLst/>
            </a:prstGeom>
            <a:solidFill>
              <a:srgbClr val="2FA7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6DB84C-B17C-4ABA-7F82-728E9099A505}"/>
                </a:ext>
              </a:extLst>
            </p:cNvPr>
            <p:cNvSpPr/>
            <p:nvPr/>
          </p:nvSpPr>
          <p:spPr>
            <a:xfrm>
              <a:off x="7014407" y="4157922"/>
              <a:ext cx="1738639" cy="1738637"/>
            </a:xfrm>
            <a:prstGeom prst="ellipse">
              <a:avLst/>
            </a:prstGeom>
            <a:solidFill>
              <a:srgbClr val="FF5353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17B937F-07CA-FBDA-A97A-DE10F476C293}"/>
                </a:ext>
              </a:extLst>
            </p:cNvPr>
            <p:cNvSpPr/>
            <p:nvPr/>
          </p:nvSpPr>
          <p:spPr>
            <a:xfrm>
              <a:off x="6877240" y="4157920"/>
              <a:ext cx="1738639" cy="17386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4E663BC-3E02-E60C-B8F0-069233536089}"/>
              </a:ext>
            </a:extLst>
          </p:cNvPr>
          <p:cNvSpPr txBox="1"/>
          <p:nvPr/>
        </p:nvSpPr>
        <p:spPr>
          <a:xfrm>
            <a:off x="4197450" y="2377619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0.1%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568F0E2-22D0-5FED-0EC2-8547F7205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272" y="4003917"/>
            <a:ext cx="1801624" cy="668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0361F1-47EB-A6D1-55CF-C0D90D426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866" y="2522293"/>
            <a:ext cx="1987234" cy="55062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E3BE025-F523-E0F6-1938-2A7E416919F1}"/>
              </a:ext>
            </a:extLst>
          </p:cNvPr>
          <p:cNvGrpSpPr/>
          <p:nvPr/>
        </p:nvGrpSpPr>
        <p:grpSpPr>
          <a:xfrm>
            <a:off x="2292425" y="2900839"/>
            <a:ext cx="1115864" cy="1034267"/>
            <a:chOff x="6877240" y="4157920"/>
            <a:chExt cx="1875806" cy="173863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B7B266-6A41-430E-9721-51DC5EF25DDB}"/>
                </a:ext>
              </a:extLst>
            </p:cNvPr>
            <p:cNvSpPr/>
            <p:nvPr/>
          </p:nvSpPr>
          <p:spPr>
            <a:xfrm>
              <a:off x="6877240" y="4157922"/>
              <a:ext cx="1738639" cy="173863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542A67-FE86-D9F7-EAC1-C0018C9C0C92}"/>
                </a:ext>
              </a:extLst>
            </p:cNvPr>
            <p:cNvSpPr/>
            <p:nvPr/>
          </p:nvSpPr>
          <p:spPr>
            <a:xfrm>
              <a:off x="7014407" y="4157922"/>
              <a:ext cx="1738639" cy="1738637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AD2461-3FEE-99CF-0B4E-09CE5D5CC320}"/>
                </a:ext>
              </a:extLst>
            </p:cNvPr>
            <p:cNvSpPr/>
            <p:nvPr/>
          </p:nvSpPr>
          <p:spPr>
            <a:xfrm>
              <a:off x="6877240" y="4157920"/>
              <a:ext cx="1738639" cy="17386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3BEB1EE-67ED-A6A1-54EF-EF311E246A3F}"/>
              </a:ext>
            </a:extLst>
          </p:cNvPr>
          <p:cNvSpPr/>
          <p:nvPr/>
        </p:nvSpPr>
        <p:spPr>
          <a:xfrm>
            <a:off x="8639278" y="3664155"/>
            <a:ext cx="806246" cy="684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390FA8-4C19-9F79-9E23-A5B47A8E78C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43535" y="3664155"/>
            <a:ext cx="780159" cy="7342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1B92677-4DD7-2226-A7C0-1A9BD4D01291}"/>
              </a:ext>
            </a:extLst>
          </p:cNvPr>
          <p:cNvGrpSpPr/>
          <p:nvPr/>
        </p:nvGrpSpPr>
        <p:grpSpPr>
          <a:xfrm>
            <a:off x="6981883" y="3254785"/>
            <a:ext cx="847105" cy="684980"/>
            <a:chOff x="6877240" y="4157920"/>
            <a:chExt cx="2150150" cy="173863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CBCC7E-B27F-0127-D74A-8DD15845EC15}"/>
                </a:ext>
              </a:extLst>
            </p:cNvPr>
            <p:cNvSpPr/>
            <p:nvPr/>
          </p:nvSpPr>
          <p:spPr>
            <a:xfrm>
              <a:off x="6877240" y="4157921"/>
              <a:ext cx="1738639" cy="173863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3B764D-6C93-853D-3566-99A5E1785E95}"/>
                </a:ext>
              </a:extLst>
            </p:cNvPr>
            <p:cNvSpPr/>
            <p:nvPr/>
          </p:nvSpPr>
          <p:spPr>
            <a:xfrm>
              <a:off x="7288751" y="4157920"/>
              <a:ext cx="1738639" cy="173863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619289-B69D-2B3A-2C31-9D4EF91D07EB}"/>
                </a:ext>
              </a:extLst>
            </p:cNvPr>
            <p:cNvSpPr/>
            <p:nvPr/>
          </p:nvSpPr>
          <p:spPr>
            <a:xfrm>
              <a:off x="6877240" y="4157920"/>
              <a:ext cx="1738639" cy="17386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74DC0D-D24E-4352-B007-0A3CB0CFE464}"/>
              </a:ext>
            </a:extLst>
          </p:cNvPr>
          <p:cNvSpPr txBox="1"/>
          <p:nvPr/>
        </p:nvSpPr>
        <p:spPr>
          <a:xfrm>
            <a:off x="7041499" y="3922693"/>
            <a:ext cx="11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0-10%</a:t>
            </a:r>
          </a:p>
        </p:txBody>
      </p:sp>
    </p:spTree>
    <p:extLst>
      <p:ext uri="{BB962C8B-B14F-4D97-AF65-F5344CB8AC3E}">
        <p14:creationId xmlns:p14="http://schemas.microsoft.com/office/powerpoint/2010/main" val="259949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00CE-02EB-8866-6485-7F213529F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7C42-04E4-3607-9BC2-67EB286A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DCD9319C-ECDE-AC04-FB13-6E06D2C3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59603"/>
            <a:ext cx="4739157" cy="3916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38754-3817-1C8F-C465-289ADE353B23}"/>
              </a:ext>
            </a:extLst>
          </p:cNvPr>
          <p:cNvSpPr txBox="1"/>
          <p:nvPr/>
        </p:nvSpPr>
        <p:spPr>
          <a:xfrm>
            <a:off x="8158444" y="6176963"/>
            <a:ext cx="363593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arXiv:2401.06896 [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1479C-3BCE-3421-7114-07CB2C7A2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685" y="1559603"/>
            <a:ext cx="5810683" cy="3916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32A18A-32BB-8A81-72B3-DFDAADE02538}"/>
                  </a:ext>
                </a:extLst>
              </p:cNvPr>
              <p:cNvSpPr/>
              <p:nvPr/>
            </p:nvSpPr>
            <p:spPr>
              <a:xfrm>
                <a:off x="112301" y="5702113"/>
                <a:ext cx="11424067" cy="792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(Our result)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TRAJECTUM at 200 GeV: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0.188, 0.216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32A18A-32BB-8A81-72B3-DFDAADE02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1" y="5702113"/>
                <a:ext cx="11424067" cy="792672"/>
              </a:xfrm>
              <a:prstGeom prst="rect">
                <a:avLst/>
              </a:prstGeom>
              <a:blipFill>
                <a:blip r:embed="rId5"/>
                <a:stretch>
                  <a:fillRect l="-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3D9AE5-FECB-0E81-FCF8-A1732BDDCB12}"/>
                  </a:ext>
                </a:extLst>
              </p:cNvPr>
              <p:cNvSpPr txBox="1"/>
              <p:nvPr/>
            </p:nvSpPr>
            <p:spPr>
              <a:xfrm>
                <a:off x="6133729" y="2703912"/>
                <a:ext cx="60981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0.238, 0.32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3D9AE5-FECB-0E81-FCF8-A1732BDD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29" y="2703912"/>
                <a:ext cx="60981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8E0F57-7D83-9EFF-6541-D7A9B1DC6BB1}"/>
                  </a:ext>
                </a:extLst>
              </p:cNvPr>
              <p:cNvSpPr txBox="1"/>
              <p:nvPr/>
            </p:nvSpPr>
            <p:spPr>
              <a:xfrm>
                <a:off x="6133729" y="2970863"/>
                <a:ext cx="60981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0.200, 0.280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8E0F57-7D83-9EFF-6541-D7A9B1DC6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29" y="2970863"/>
                <a:ext cx="60981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C9ACAA9-D128-8D52-1638-AB72357CAA94}"/>
              </a:ext>
            </a:extLst>
          </p:cNvPr>
          <p:cNvSpPr/>
          <p:nvPr/>
        </p:nvSpPr>
        <p:spPr>
          <a:xfrm>
            <a:off x="6683433" y="2436961"/>
            <a:ext cx="1947593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897692-BC63-1116-354C-B0E3D934CB56}"/>
                  </a:ext>
                </a:extLst>
              </p:cNvPr>
              <p:cNvSpPr txBox="1"/>
              <p:nvPr/>
            </p:nvSpPr>
            <p:spPr>
              <a:xfrm>
                <a:off x="5440380" y="1159493"/>
                <a:ext cx="60981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Centrality definition: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</m:t>
                        </m:r>
                      </m:sub>
                    </m:sSub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&lt;0.5, 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897692-BC63-1116-354C-B0E3D934C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80" y="1159493"/>
                <a:ext cx="6098146" cy="400110"/>
              </a:xfrm>
              <a:prstGeom prst="rect">
                <a:avLst/>
              </a:prstGeom>
              <a:blipFill>
                <a:blip r:embed="rId8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6BE40-2583-6BF8-759C-FDE01C805A9A}"/>
                  </a:ext>
                </a:extLst>
              </p:cNvPr>
              <p:cNvSpPr txBox="1"/>
              <p:nvPr/>
            </p:nvSpPr>
            <p:spPr>
              <a:xfrm>
                <a:off x="2320708" y="1959993"/>
                <a:ext cx="135188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0.188, 0.216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6BE40-2583-6BF8-759C-FDE01C805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708" y="1959993"/>
                <a:ext cx="135188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04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0CF1DCD3E59A4A8C80FB4499BBE989" ma:contentTypeVersion="15" ma:contentTypeDescription="Create a new document." ma:contentTypeScope="" ma:versionID="359ec9ec1ac7143d16eca86fa71b2a6a">
  <xsd:schema xmlns:xsd="http://www.w3.org/2001/XMLSchema" xmlns:xs="http://www.w3.org/2001/XMLSchema" xmlns:p="http://schemas.microsoft.com/office/2006/metadata/properties" xmlns:ns3="b0c185ec-2a08-44a0-91e8-1f264a11fe79" xmlns:ns4="00a05f11-f4b9-4de2-a3f3-b40a845ddb81" targetNamespace="http://schemas.microsoft.com/office/2006/metadata/properties" ma:root="true" ma:fieldsID="6c12285594da6094d33dafef80f62ee1" ns3:_="" ns4:_="">
    <xsd:import namespace="b0c185ec-2a08-44a0-91e8-1f264a11fe79"/>
    <xsd:import namespace="00a05f11-f4b9-4de2-a3f3-b40a845ddb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185ec-2a08-44a0-91e8-1f264a11fe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05f11-f4b9-4de2-a3f3-b40a845dd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c185ec-2a08-44a0-91e8-1f264a11fe79" xsi:nil="true"/>
  </documentManagement>
</p:properties>
</file>

<file path=customXml/itemProps1.xml><?xml version="1.0" encoding="utf-8"?>
<ds:datastoreItem xmlns:ds="http://schemas.openxmlformats.org/officeDocument/2006/customXml" ds:itemID="{782A5387-947F-480C-B541-70C46A0310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40E8A-E6C9-4062-BF25-CD93547F3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c185ec-2a08-44a0-91e8-1f264a11fe79"/>
    <ds:schemaRef ds:uri="00a05f11-f4b9-4de2-a3f3-b40a845ddb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C5B0C-8A3A-49A9-BDC9-1AD0F10C4241}">
  <ds:schemaRefs>
    <ds:schemaRef ds:uri="http://purl.org/dc/terms/"/>
    <ds:schemaRef ds:uri="http://purl.org/dc/elements/1.1/"/>
    <ds:schemaRef ds:uri="00a05f11-f4b9-4de2-a3f3-b40a845ddb81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b0c185ec-2a08-44a0-91e8-1f264a11fe7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5889</TotalTime>
  <Words>954</Words>
  <Application>Microsoft Office PowerPoint</Application>
  <PresentationFormat>Widescreen</PresentationFormat>
  <Paragraphs>144</Paragraphs>
  <Slides>14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Extracting Observables from Trajectum, a Heavy-Ion Collision Model</vt:lpstr>
      <vt:lpstr>Outline</vt:lpstr>
      <vt:lpstr>What is Trajectum?</vt:lpstr>
      <vt:lpstr>Trajectum dependencies</vt:lpstr>
      <vt:lpstr>Speed of sound squared c_s^2</vt:lpstr>
      <vt:lpstr>Speed of sound squared c_s^2</vt:lpstr>
      <vt:lpstr>Effective temperature T_eff</vt:lpstr>
      <vt:lpstr>Results</vt:lpstr>
      <vt:lpstr>Results</vt:lpstr>
      <vt:lpstr>Results</vt:lpstr>
      <vt:lpstr>Conclusion</vt:lpstr>
      <vt:lpstr>Thank you!</vt:lpstr>
      <vt:lpstr>References</vt:lpstr>
      <vt:lpstr>Figure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Schmidt, Christian J</dc:creator>
  <cp:lastModifiedBy>Schmidt, Christian J</cp:lastModifiedBy>
  <cp:revision>7</cp:revision>
  <dcterms:created xsi:type="dcterms:W3CDTF">2025-02-17T22:46:51Z</dcterms:created>
  <dcterms:modified xsi:type="dcterms:W3CDTF">2025-04-21T20:09:41Z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0x010100240CF1DCD3E59A4A8C80FB4499BBE989</vt:lpwstr>
  </property>
</Properties>
</file>