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2" r:id="rId4"/>
    <p:sldId id="267" r:id="rId5"/>
    <p:sldId id="268" r:id="rId6"/>
    <p:sldId id="269" r:id="rId7"/>
    <p:sldId id="270" r:id="rId8"/>
    <p:sldId id="271" r:id="rId9"/>
    <p:sldId id="272" r:id="rId1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706" autoAdjust="0"/>
  </p:normalViewPr>
  <p:slideViewPr>
    <p:cSldViewPr>
      <p:cViewPr varScale="1">
        <p:scale>
          <a:sx n="90" d="100"/>
          <a:sy n="90" d="100"/>
        </p:scale>
        <p:origin x="126" y="78"/>
      </p:cViewPr>
      <p:guideLst/>
    </p:cSldViewPr>
  </p:slideViewPr>
  <p:notesTextViewPr>
    <p:cViewPr>
      <p:scale>
        <a:sx n="1" d="1"/>
        <a:sy n="1" d="1"/>
      </p:scale>
      <p:origin x="0" y="0"/>
    </p:cViewPr>
  </p:notesTextViewPr>
  <p:notesViewPr>
    <p:cSldViewPr showGuides="1">
      <p:cViewPr varScale="1">
        <p:scale>
          <a:sx n="88" d="100"/>
          <a:sy n="88" d="100"/>
        </p:scale>
        <p:origin x="306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3352395-1AEB-4317-8FBF-76B3F892E133}" type="datetime1">
              <a:rPr lang="es-ES" smtClean="0"/>
              <a:t>13/04/2022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es-ES" smtClean="0"/>
              <a:t>‹Nº›</a:t>
            </a:fld>
            <a:endParaRPr lang="es-ES" dirty="0"/>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36A53-D1B8-4E48-B2A1-5F9F232D50C8}" type="datetime1">
              <a:rPr lang="es-ES" noProof="0" smtClean="0"/>
              <a:pPr/>
              <a:t>13/04/2022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AEC444-603B-4F09-9A06-5917518DD901}" type="slidenum">
              <a:rPr lang="es-ES" noProof="0" smtClean="0"/>
              <a:t>‹Nº›</a:t>
            </a:fld>
            <a:endParaRPr lang="es-ES" noProof="0"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8DAEC444-603B-4F09-9A06-5917518DD901}" type="slidenum">
              <a:rPr lang="es-ES" smtClean="0"/>
              <a:t>1</a:t>
            </a:fld>
            <a:endParaRPr lang="es-ES" dirty="0"/>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2</a:t>
            </a:fld>
            <a:endParaRPr lang="es-ES" noProof="0" dirty="0"/>
          </a:p>
        </p:txBody>
      </p:sp>
    </p:spTree>
    <p:extLst>
      <p:ext uri="{BB962C8B-B14F-4D97-AF65-F5344CB8AC3E}">
        <p14:creationId xmlns:p14="http://schemas.microsoft.com/office/powerpoint/2010/main" val="2223755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3</a:t>
            </a:fld>
            <a:endParaRPr lang="es-ES" noProof="0" dirty="0"/>
          </a:p>
        </p:txBody>
      </p:sp>
    </p:spTree>
    <p:extLst>
      <p:ext uri="{BB962C8B-B14F-4D97-AF65-F5344CB8AC3E}">
        <p14:creationId xmlns:p14="http://schemas.microsoft.com/office/powerpoint/2010/main" val="3622349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4</a:t>
            </a:fld>
            <a:endParaRPr lang="es-ES" noProof="0" dirty="0"/>
          </a:p>
        </p:txBody>
      </p:sp>
    </p:spTree>
    <p:extLst>
      <p:ext uri="{BB962C8B-B14F-4D97-AF65-F5344CB8AC3E}">
        <p14:creationId xmlns:p14="http://schemas.microsoft.com/office/powerpoint/2010/main" val="1717034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5</a:t>
            </a:fld>
            <a:endParaRPr lang="es-ES" noProof="0" dirty="0"/>
          </a:p>
        </p:txBody>
      </p:sp>
    </p:spTree>
    <p:extLst>
      <p:ext uri="{BB962C8B-B14F-4D97-AF65-F5344CB8AC3E}">
        <p14:creationId xmlns:p14="http://schemas.microsoft.com/office/powerpoint/2010/main" val="2547955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6</a:t>
            </a:fld>
            <a:endParaRPr lang="es-ES" noProof="0" dirty="0"/>
          </a:p>
        </p:txBody>
      </p:sp>
    </p:spTree>
    <p:extLst>
      <p:ext uri="{BB962C8B-B14F-4D97-AF65-F5344CB8AC3E}">
        <p14:creationId xmlns:p14="http://schemas.microsoft.com/office/powerpoint/2010/main" val="681933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7</a:t>
            </a:fld>
            <a:endParaRPr lang="es-ES" noProof="0" dirty="0"/>
          </a:p>
        </p:txBody>
      </p:sp>
    </p:spTree>
    <p:extLst>
      <p:ext uri="{BB962C8B-B14F-4D97-AF65-F5344CB8AC3E}">
        <p14:creationId xmlns:p14="http://schemas.microsoft.com/office/powerpoint/2010/main" val="1764679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8</a:t>
            </a:fld>
            <a:endParaRPr lang="es-ES" noProof="0" dirty="0"/>
          </a:p>
        </p:txBody>
      </p:sp>
    </p:spTree>
    <p:extLst>
      <p:ext uri="{BB962C8B-B14F-4D97-AF65-F5344CB8AC3E}">
        <p14:creationId xmlns:p14="http://schemas.microsoft.com/office/powerpoint/2010/main" val="1025258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lvl1pPr>
              <a:defRPr/>
            </a:lvl1pPr>
          </a:lstStyle>
          <a:p>
            <a:fld id="{0C863A0B-0AB0-4A00-A4B2-3FF1454F4C71}" type="datetime1">
              <a:rPr lang="es-ES" noProof="0" smtClean="0"/>
              <a:pPr/>
              <a:t>13/04/2022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41693" y="365125"/>
            <a:ext cx="1600200" cy="5811838"/>
          </a:xfrm>
        </p:spPr>
        <p:txBody>
          <a:bodyPr vert="eaVert" rtlCol="0"/>
          <a:lstStyle>
            <a:lvl1pPr>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38200" y="365125"/>
            <a:ext cx="85344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lvl1pPr>
              <a:defRPr/>
            </a:lvl1pPr>
          </a:lstStyle>
          <a:p>
            <a:fld id="{944B7F50-4B16-4A43-AC5E-B60D726CE620}" type="datetime1">
              <a:rPr lang="es-ES" noProof="0" smtClean="0"/>
              <a:pPr/>
              <a:t>13/04/2022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46F2B14F-3395-4E65-8AC3-52BC76612979}" type="datetime1">
              <a:rPr lang="es-ES" noProof="0" smtClean="0"/>
              <a:t>13/04/2022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841248" y="3429000"/>
            <a:ext cx="9601200" cy="1838519"/>
          </a:xfrm>
        </p:spPr>
        <p:txBody>
          <a:bodyPr rtlCol="0" anchor="b">
            <a:normAutofit/>
          </a:bodyPr>
          <a:lstStyle>
            <a:lvl1pPr>
              <a:defRPr sz="5200">
                <a:solidFill>
                  <a:schemeClr val="bg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a:t>Haga clic para modificar los estilos de texto del patrón</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145224"/>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p>
            <a:pPr rtl="0"/>
            <a:fld id="{C4664A15-61A4-40CE-9F54-1A4B860DCEAD}" type="datetime1">
              <a:rPr lang="es-ES" noProof="0" smtClean="0"/>
              <a:t>13/04/2022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6"/>
          <p:cNvSpPr>
            <a:spLocks noGrp="1"/>
          </p:cNvSpPr>
          <p:nvPr>
            <p:ph type="ftr" sz="quarter" idx="11"/>
          </p:nvPr>
        </p:nvSpPr>
        <p:spPr/>
        <p:txBody>
          <a:bodyPr rtlCol="0"/>
          <a:lstStyle/>
          <a:p>
            <a:pPr rtl="0"/>
            <a:endParaRPr lang="es-ES" noProof="0" dirty="0"/>
          </a:p>
        </p:txBody>
      </p:sp>
      <p:sp>
        <p:nvSpPr>
          <p:cNvPr id="7" name="Marcador de posición de fecha 7"/>
          <p:cNvSpPr>
            <a:spLocks noGrp="1"/>
          </p:cNvSpPr>
          <p:nvPr>
            <p:ph type="dt" sz="half" idx="10"/>
          </p:nvPr>
        </p:nvSpPr>
        <p:spPr/>
        <p:txBody>
          <a:bodyPr rtlCol="0"/>
          <a:lstStyle/>
          <a:p>
            <a:pPr rtl="0"/>
            <a:fld id="{F5F397B3-1B87-43FA-8C97-E72B844712DC}" type="datetime1">
              <a:rPr lang="es-ES" noProof="0" smtClean="0"/>
              <a:t>13/04/2022</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osición de pie de página 2"/>
          <p:cNvSpPr>
            <a:spLocks noGrp="1"/>
          </p:cNvSpPr>
          <p:nvPr>
            <p:ph type="ftr" sz="quarter" idx="11"/>
          </p:nvPr>
        </p:nvSpPr>
        <p:spPr/>
        <p:txBody>
          <a:bodyPr rtlCol="0"/>
          <a:lstStyle/>
          <a:p>
            <a:pPr rtl="0"/>
            <a:endParaRPr lang="es-ES" noProof="0" dirty="0"/>
          </a:p>
        </p:txBody>
      </p:sp>
      <p:sp>
        <p:nvSpPr>
          <p:cNvPr id="3" name="Marcador de posición de fecha 3"/>
          <p:cNvSpPr>
            <a:spLocks noGrp="1"/>
          </p:cNvSpPr>
          <p:nvPr>
            <p:ph type="dt" sz="half" idx="10"/>
          </p:nvPr>
        </p:nvSpPr>
        <p:spPr/>
        <p:txBody>
          <a:bodyPr rtlCol="0"/>
          <a:lstStyle>
            <a:lvl1pPr>
              <a:defRPr/>
            </a:lvl1pPr>
          </a:lstStyle>
          <a:p>
            <a:fld id="{90AC6B63-9EA6-453A-9419-839BA22E14BD}" type="datetime1">
              <a:rPr lang="es-ES" smtClean="0"/>
              <a:pPr/>
              <a:t>13/04/2022</a:t>
            </a:fld>
            <a:endParaRPr lang="es-ES" dirty="0"/>
          </a:p>
        </p:txBody>
      </p:sp>
      <p:sp>
        <p:nvSpPr>
          <p:cNvPr id="5" name="Marcador de posición de número de diapositiva 4"/>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p>
            <a:pPr rtl="0"/>
            <a:endParaRPr lang="es-ES" noProof="0" dirty="0"/>
          </a:p>
        </p:txBody>
      </p:sp>
      <p:sp>
        <p:nvSpPr>
          <p:cNvPr id="2" name="Marcador de posición de fecha 2"/>
          <p:cNvSpPr>
            <a:spLocks noGrp="1"/>
          </p:cNvSpPr>
          <p:nvPr>
            <p:ph type="dt" sz="half" idx="10"/>
          </p:nvPr>
        </p:nvSpPr>
        <p:spPr/>
        <p:txBody>
          <a:bodyPr rtlCol="0"/>
          <a:lstStyle>
            <a:lvl1pPr>
              <a:defRPr/>
            </a:lvl1pPr>
          </a:lstStyle>
          <a:p>
            <a:fld id="{56991A91-982D-4D0A-97BA-3C973229C17D}" type="datetime1">
              <a:rPr lang="es-ES" noProof="0" smtClean="0"/>
              <a:pPr/>
              <a:t>13/04/2022</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924800" y="1524000"/>
            <a:ext cx="3429000" cy="1905000"/>
          </a:xfrm>
        </p:spPr>
        <p:txBody>
          <a:bodyPr rtlCol="0" anchor="b">
            <a:normAutofit/>
          </a:bodyPr>
          <a:lstStyle>
            <a:lvl1pPr>
              <a:defRPr sz="34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p>
            <a:pPr rtl="0"/>
            <a:fld id="{AA2A4C16-5248-430E-B264-231FA6214EAA}" type="datetime1">
              <a:rPr lang="es-ES" noProof="0" smtClean="0"/>
              <a:t>13/04/2022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924800" y="1527048"/>
            <a:ext cx="3429000" cy="1901952"/>
          </a:xfrm>
        </p:spPr>
        <p:txBody>
          <a:bodyPr rtlCol="0" anchor="b">
            <a:normAutofit/>
          </a:bodyPr>
          <a:lstStyle>
            <a:lvl1pPr>
              <a:defRPr sz="340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lvl1pPr>
              <a:defRPr/>
            </a:lvl1pPr>
          </a:lstStyle>
          <a:p>
            <a:fld id="{4D8792BC-57D2-4D97-9D81-68C5B807A8FB}" type="datetime1">
              <a:rPr lang="es-ES" noProof="0" smtClean="0"/>
              <a:pPr/>
              <a:t>13/04/2022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Marcador de posición de título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pPr rtl="0"/>
            <a:endParaRPr lang="es-ES" noProof="0" dirty="0"/>
          </a:p>
        </p:txBody>
      </p:sp>
      <p:sp>
        <p:nvSpPr>
          <p:cNvPr id="4" name="Marcador de posición de fecha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670DFA3D-F034-4938-9094-D7E14211575F}" type="datetime1">
              <a:rPr lang="es-ES" noProof="0" smtClean="0"/>
              <a:pPr/>
              <a:t>13/04/2022</a:t>
            </a:fld>
            <a:endParaRPr lang="es-ES" noProof="0" dirty="0"/>
          </a:p>
        </p:txBody>
      </p:sp>
      <p:sp>
        <p:nvSpPr>
          <p:cNvPr id="6" name="Marcador de posición de número de diapositiva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pPr rtl="0"/>
            <a:fld id="{B13333A4-2EF1-4B79-B68C-AB20E66B4822}" type="slidenum">
              <a:rPr lang="es-ES" noProof="0" smtClean="0"/>
              <a:pPr rtl="0"/>
              <a:t>‹Nº›</a:t>
            </a:fld>
            <a:endParaRPr lang="es-ES" noProof="0"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Clase 7 </a:t>
            </a:r>
          </a:p>
        </p:txBody>
      </p:sp>
      <p:sp>
        <p:nvSpPr>
          <p:cNvPr id="3" name="Subtítulo 2"/>
          <p:cNvSpPr>
            <a:spLocks noGrp="1"/>
          </p:cNvSpPr>
          <p:nvPr>
            <p:ph type="subTitle" idx="1"/>
          </p:nvPr>
        </p:nvSpPr>
        <p:spPr/>
        <p:txBody>
          <a:bodyPr rtlCol="0"/>
          <a:lstStyle/>
          <a:p>
            <a:pPr rtl="0"/>
            <a:r>
              <a:rPr lang="es-ES" dirty="0"/>
              <a:t>Introducción JavaScript</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Título y diseño de contenido con lista</a:t>
            </a:r>
          </a:p>
        </p:txBody>
      </p:sp>
      <p:sp>
        <p:nvSpPr>
          <p:cNvPr id="3" name="Marcador de posición de contenido 2"/>
          <p:cNvSpPr>
            <a:spLocks noGrp="1"/>
          </p:cNvSpPr>
          <p:nvPr>
            <p:ph idx="1"/>
          </p:nvPr>
        </p:nvSpPr>
        <p:spPr/>
        <p:txBody>
          <a:bodyPr rtlCol="0">
            <a:normAutofit fontScale="92500" lnSpcReduction="20000"/>
          </a:bodyPr>
          <a:lstStyle/>
          <a:p>
            <a:r>
              <a:rPr lang="es-ES" dirty="0"/>
              <a:t>Array</a:t>
            </a:r>
          </a:p>
          <a:p>
            <a:pPr marL="0" indent="0" rtl="0">
              <a:buNone/>
            </a:pPr>
            <a:r>
              <a:rPr lang="es-ES" dirty="0"/>
              <a:t>Métodos Array</a:t>
            </a:r>
          </a:p>
          <a:p>
            <a:r>
              <a:rPr lang="es-ES" dirty="0"/>
              <a:t>posiciones dentro de un array</a:t>
            </a:r>
          </a:p>
          <a:p>
            <a:r>
              <a:rPr lang="es-ES" dirty="0"/>
              <a:t>.</a:t>
            </a:r>
            <a:r>
              <a:rPr lang="es-ES" dirty="0" err="1"/>
              <a:t>lenght</a:t>
            </a:r>
            <a:r>
              <a:rPr lang="es-ES" dirty="0"/>
              <a:t> ()</a:t>
            </a:r>
          </a:p>
          <a:p>
            <a:r>
              <a:rPr lang="es-ES" dirty="0"/>
              <a:t>.</a:t>
            </a:r>
            <a:r>
              <a:rPr lang="es-ES" dirty="0" err="1"/>
              <a:t>push</a:t>
            </a:r>
            <a:r>
              <a:rPr lang="es-ES" dirty="0"/>
              <a:t>() y .</a:t>
            </a:r>
            <a:r>
              <a:rPr lang="es-ES" dirty="0" err="1"/>
              <a:t>unshift</a:t>
            </a:r>
            <a:r>
              <a:rPr lang="es-ES" dirty="0"/>
              <a:t>()</a:t>
            </a:r>
          </a:p>
          <a:p>
            <a:r>
              <a:rPr lang="es-ES" dirty="0"/>
              <a:t>.shift() y .pop()</a:t>
            </a:r>
          </a:p>
          <a:p>
            <a:r>
              <a:rPr lang="es-ES" dirty="0"/>
              <a:t>.</a:t>
            </a:r>
            <a:r>
              <a:rPr lang="es-ES" dirty="0" err="1"/>
              <a:t>join</a:t>
            </a:r>
            <a:r>
              <a:rPr lang="es-ES" dirty="0"/>
              <a:t>()</a:t>
            </a:r>
          </a:p>
          <a:p>
            <a:r>
              <a:rPr lang="es-ES" dirty="0"/>
              <a:t>.</a:t>
            </a:r>
            <a:r>
              <a:rPr lang="es-ES" dirty="0" err="1"/>
              <a:t>indexof</a:t>
            </a:r>
            <a:r>
              <a:rPr lang="es-ES" dirty="0"/>
              <a:t>()</a:t>
            </a:r>
          </a:p>
          <a:p>
            <a:r>
              <a:rPr lang="es-ES" dirty="0"/>
              <a:t>.</a:t>
            </a:r>
            <a:r>
              <a:rPr lang="es-ES" dirty="0" err="1"/>
              <a:t>includes</a:t>
            </a:r>
            <a:r>
              <a:rPr lang="es-ES" dirty="0"/>
              <a:t>()</a:t>
            </a:r>
          </a:p>
          <a:p>
            <a:r>
              <a:rPr lang="es-ES" dirty="0"/>
              <a:t>.</a:t>
            </a:r>
            <a:r>
              <a:rPr lang="es-ES" dirty="0" err="1"/>
              <a:t>map</a:t>
            </a:r>
            <a:r>
              <a:rPr lang="es-ES" dirty="0"/>
              <a:t>()</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Array</a:t>
            </a:r>
          </a:p>
        </p:txBody>
      </p:sp>
      <p:sp>
        <p:nvSpPr>
          <p:cNvPr id="4" name="Marcador de posición de contenido 3"/>
          <p:cNvSpPr>
            <a:spLocks noGrp="1"/>
          </p:cNvSpPr>
          <p:nvPr>
            <p:ph sz="half" idx="2"/>
          </p:nvPr>
        </p:nvSpPr>
        <p:spPr>
          <a:xfrm>
            <a:off x="839788" y="1988840"/>
            <a:ext cx="5029200" cy="4200823"/>
          </a:xfrm>
        </p:spPr>
        <p:txBody>
          <a:bodyPr rtlCol="0"/>
          <a:lstStyle/>
          <a:p>
            <a:pPr marL="0" indent="0" rtl="0">
              <a:buNone/>
            </a:pPr>
            <a:r>
              <a:rPr lang="es-ES" dirty="0"/>
              <a:t>Los </a:t>
            </a:r>
            <a:r>
              <a:rPr lang="es-ES" dirty="0" err="1"/>
              <a:t>arrays</a:t>
            </a:r>
            <a:r>
              <a:rPr lang="es-ES" dirty="0"/>
              <a:t>, al igual que los objetos, nos permiten almacenar una “colección de datos”. </a:t>
            </a:r>
          </a:p>
          <a:p>
            <a:pPr marL="0" indent="0" rtl="0">
              <a:buNone/>
            </a:pPr>
            <a:r>
              <a:rPr lang="es-ES" dirty="0"/>
              <a:t>Los podemos reconocer porque se declaran entre corchetes “[ ]” y en caso de haber mas de un dato, los mismos se separan por comas “,”. Dentro podemos almacenar la cantidad de elementos que queramos sin importar el tipo de dato de cada uno.</a:t>
            </a:r>
          </a:p>
        </p:txBody>
      </p:sp>
      <p:sp>
        <p:nvSpPr>
          <p:cNvPr id="5" name="Marcador de posición de texto 4"/>
          <p:cNvSpPr>
            <a:spLocks noGrp="1"/>
          </p:cNvSpPr>
          <p:nvPr>
            <p:ph type="body" sz="quarter" idx="3"/>
          </p:nvPr>
        </p:nvSpPr>
        <p:spPr/>
        <p:txBody>
          <a:bodyPr rtlCol="0"/>
          <a:lstStyle/>
          <a:p>
            <a:pPr rtl="0"/>
            <a:r>
              <a:rPr lang="es-ES" dirty="0"/>
              <a:t>Formas de declarar un array</a:t>
            </a:r>
          </a:p>
        </p:txBody>
      </p:sp>
      <p:pic>
        <p:nvPicPr>
          <p:cNvPr id="8" name="Marcador de contenido 7">
            <a:extLst>
              <a:ext uri="{FF2B5EF4-FFF2-40B4-BE49-F238E27FC236}">
                <a16:creationId xmlns:a16="http://schemas.microsoft.com/office/drawing/2014/main" id="{7FC10993-AA0D-48B6-AEFA-3D01939FF448}"/>
              </a:ext>
            </a:extLst>
          </p:cNvPr>
          <p:cNvPicPr>
            <a:picLocks noGrp="1" noChangeAspect="1"/>
          </p:cNvPicPr>
          <p:nvPr>
            <p:ph sz="quarter" idx="4"/>
          </p:nvPr>
        </p:nvPicPr>
        <p:blipFill>
          <a:blip r:embed="rId3"/>
          <a:stretch>
            <a:fillRect/>
          </a:stretch>
        </p:blipFill>
        <p:spPr>
          <a:xfrm>
            <a:off x="6096000" y="2419152"/>
            <a:ext cx="5855677" cy="685800"/>
          </a:xfrm>
        </p:spPr>
      </p:pic>
      <p:pic>
        <p:nvPicPr>
          <p:cNvPr id="10" name="Imagen 9" descr="Imagen que contiene Diagrama&#10;&#10;Descripción generada automáticamente">
            <a:extLst>
              <a:ext uri="{FF2B5EF4-FFF2-40B4-BE49-F238E27FC236}">
                <a16:creationId xmlns:a16="http://schemas.microsoft.com/office/drawing/2014/main" id="{CC42FC87-98C8-48E4-BF39-A31E47A8617D}"/>
              </a:ext>
            </a:extLst>
          </p:cNvPr>
          <p:cNvPicPr>
            <a:picLocks noChangeAspect="1"/>
          </p:cNvPicPr>
          <p:nvPr/>
        </p:nvPicPr>
        <p:blipFill>
          <a:blip r:embed="rId4"/>
          <a:stretch>
            <a:fillRect/>
          </a:stretch>
        </p:blipFill>
        <p:spPr>
          <a:xfrm>
            <a:off x="7259642" y="3284984"/>
            <a:ext cx="3528392" cy="1764196"/>
          </a:xfrm>
          <a:prstGeom prst="rect">
            <a:avLst/>
          </a:prstGeom>
        </p:spPr>
      </p:pic>
      <p:pic>
        <p:nvPicPr>
          <p:cNvPr id="12" name="Imagen 11" descr="Imagen que contiene Gráfico&#10;&#10;Descripción generada automáticamente">
            <a:extLst>
              <a:ext uri="{FF2B5EF4-FFF2-40B4-BE49-F238E27FC236}">
                <a16:creationId xmlns:a16="http://schemas.microsoft.com/office/drawing/2014/main" id="{A3431D6D-908F-4899-AEE4-C36C87D20B76}"/>
              </a:ext>
            </a:extLst>
          </p:cNvPr>
          <p:cNvPicPr>
            <a:picLocks noChangeAspect="1"/>
          </p:cNvPicPr>
          <p:nvPr/>
        </p:nvPicPr>
        <p:blipFill>
          <a:blip r:embed="rId5"/>
          <a:stretch>
            <a:fillRect/>
          </a:stretch>
        </p:blipFill>
        <p:spPr>
          <a:xfrm>
            <a:off x="5868988" y="5260969"/>
            <a:ext cx="6082689" cy="812961"/>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Métodos Array</a:t>
            </a:r>
          </a:p>
        </p:txBody>
      </p:sp>
      <p:sp>
        <p:nvSpPr>
          <p:cNvPr id="3" name="Marcador de posición de texto 2"/>
          <p:cNvSpPr>
            <a:spLocks noGrp="1"/>
          </p:cNvSpPr>
          <p:nvPr>
            <p:ph type="body" idx="1"/>
          </p:nvPr>
        </p:nvSpPr>
        <p:spPr/>
        <p:txBody>
          <a:bodyPr rtlCol="0"/>
          <a:lstStyle/>
          <a:p>
            <a:r>
              <a:rPr lang="es-ES" dirty="0"/>
              <a:t>posiciones dentro de un array</a:t>
            </a:r>
          </a:p>
        </p:txBody>
      </p:sp>
      <p:sp>
        <p:nvSpPr>
          <p:cNvPr id="4" name="Marcador de posición de contenido 3"/>
          <p:cNvSpPr>
            <a:spLocks noGrp="1"/>
          </p:cNvSpPr>
          <p:nvPr>
            <p:ph sz="half" idx="2"/>
          </p:nvPr>
        </p:nvSpPr>
        <p:spPr/>
        <p:txBody>
          <a:bodyPr rtlCol="0">
            <a:normAutofit/>
          </a:bodyPr>
          <a:lstStyle/>
          <a:p>
            <a:pPr marL="0" indent="0" rtl="0">
              <a:buNone/>
            </a:pPr>
            <a:r>
              <a:rPr lang="es-ES" sz="1800" dirty="0"/>
              <a:t>Los índices de los </a:t>
            </a:r>
            <a:r>
              <a:rPr lang="es-ES" sz="1800" dirty="0" err="1"/>
              <a:t>arrays</a:t>
            </a:r>
            <a:r>
              <a:rPr lang="es-ES" sz="1800" dirty="0"/>
              <a:t> de JavaScript comienzan en cero, es decir, el índice del primer elemento de un array es 0, y el del último elemento es igual al valor de la propiedad </a:t>
            </a:r>
            <a:r>
              <a:rPr lang="es-ES" sz="1800" dirty="0" err="1"/>
              <a:t>length</a:t>
            </a:r>
            <a:r>
              <a:rPr lang="es-ES" sz="1800" dirty="0"/>
              <a:t> del array restándole 1.</a:t>
            </a:r>
          </a:p>
          <a:p>
            <a:pPr marL="0" indent="0" rtl="0">
              <a:buNone/>
            </a:pPr>
            <a:r>
              <a:rPr lang="es-ES" sz="1800" dirty="0"/>
              <a:t>Si se utiliza un número de índice no válido, se obtendrá </a:t>
            </a:r>
            <a:r>
              <a:rPr lang="es-ES" sz="1800" dirty="0" err="1"/>
              <a:t>undefined</a:t>
            </a:r>
            <a:r>
              <a:rPr lang="es-ES" sz="1800" dirty="0"/>
              <a:t>.</a:t>
            </a:r>
          </a:p>
        </p:txBody>
      </p:sp>
      <p:sp>
        <p:nvSpPr>
          <p:cNvPr id="5" name="Marcador de posición de texto 4"/>
          <p:cNvSpPr>
            <a:spLocks noGrp="1"/>
          </p:cNvSpPr>
          <p:nvPr>
            <p:ph type="body" sz="quarter" idx="3"/>
          </p:nvPr>
        </p:nvSpPr>
        <p:spPr/>
        <p:txBody>
          <a:bodyPr rtlCol="0"/>
          <a:lstStyle/>
          <a:p>
            <a:r>
              <a:rPr lang="es-ES" dirty="0"/>
              <a:t>.</a:t>
            </a:r>
            <a:r>
              <a:rPr lang="es-ES" dirty="0" err="1"/>
              <a:t>lenght</a:t>
            </a:r>
            <a:r>
              <a:rPr lang="es-ES" dirty="0"/>
              <a:t> ()</a:t>
            </a:r>
          </a:p>
        </p:txBody>
      </p:sp>
      <p:sp>
        <p:nvSpPr>
          <p:cNvPr id="6" name="Marcador de posición de contenido 5"/>
          <p:cNvSpPr>
            <a:spLocks noGrp="1"/>
          </p:cNvSpPr>
          <p:nvPr>
            <p:ph sz="quarter" idx="4"/>
          </p:nvPr>
        </p:nvSpPr>
        <p:spPr/>
        <p:txBody>
          <a:bodyPr rtlCol="0"/>
          <a:lstStyle/>
          <a:p>
            <a:pPr marL="0" indent="0" rtl="0">
              <a:buNone/>
            </a:pPr>
            <a:r>
              <a:rPr lang="es-ES" dirty="0"/>
              <a:t>La propiedad </a:t>
            </a:r>
            <a:r>
              <a:rPr lang="es-ES" dirty="0" err="1"/>
              <a:t>length</a:t>
            </a:r>
            <a:r>
              <a:rPr lang="es-ES" dirty="0"/>
              <a:t> de un objeto que es una instancia de tipo Array establece o devuelve la cantidad de elementos en esa matriz.</a:t>
            </a:r>
          </a:p>
        </p:txBody>
      </p:sp>
      <p:pic>
        <p:nvPicPr>
          <p:cNvPr id="12" name="Imagen 11" descr="Texto&#10;&#10;Descripción generada automáticamente">
            <a:extLst>
              <a:ext uri="{FF2B5EF4-FFF2-40B4-BE49-F238E27FC236}">
                <a16:creationId xmlns:a16="http://schemas.microsoft.com/office/drawing/2014/main" id="{F294F0A9-2E67-4F4C-9BEF-E46759E239D9}"/>
              </a:ext>
            </a:extLst>
          </p:cNvPr>
          <p:cNvPicPr>
            <a:picLocks noChangeAspect="1"/>
          </p:cNvPicPr>
          <p:nvPr/>
        </p:nvPicPr>
        <p:blipFill>
          <a:blip r:embed="rId3"/>
          <a:stretch>
            <a:fillRect/>
          </a:stretch>
        </p:blipFill>
        <p:spPr>
          <a:xfrm>
            <a:off x="1273052" y="4581128"/>
            <a:ext cx="9649072" cy="1744465"/>
          </a:xfrm>
          <a:prstGeom prst="rect">
            <a:avLst/>
          </a:prstGeom>
        </p:spPr>
      </p:pic>
    </p:spTree>
    <p:extLst>
      <p:ext uri="{BB962C8B-B14F-4D97-AF65-F5344CB8AC3E}">
        <p14:creationId xmlns:p14="http://schemas.microsoft.com/office/powerpoint/2010/main" val="363340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Métodos Array</a:t>
            </a:r>
          </a:p>
        </p:txBody>
      </p:sp>
      <p:sp>
        <p:nvSpPr>
          <p:cNvPr id="3" name="Marcador de posición de texto 2"/>
          <p:cNvSpPr>
            <a:spLocks noGrp="1"/>
          </p:cNvSpPr>
          <p:nvPr>
            <p:ph type="body" idx="1"/>
          </p:nvPr>
        </p:nvSpPr>
        <p:spPr/>
        <p:txBody>
          <a:bodyPr rtlCol="0"/>
          <a:lstStyle/>
          <a:p>
            <a:pPr rtl="0"/>
            <a:r>
              <a:rPr lang="es-ES" dirty="0"/>
              <a:t>.</a:t>
            </a:r>
            <a:r>
              <a:rPr lang="es-ES" dirty="0" err="1"/>
              <a:t>push</a:t>
            </a:r>
            <a:r>
              <a:rPr lang="es-ES" dirty="0"/>
              <a:t>()</a:t>
            </a:r>
          </a:p>
        </p:txBody>
      </p:sp>
      <p:sp>
        <p:nvSpPr>
          <p:cNvPr id="4" name="Marcador de posición de contenido 3"/>
          <p:cNvSpPr>
            <a:spLocks noGrp="1"/>
          </p:cNvSpPr>
          <p:nvPr>
            <p:ph sz="half" idx="2"/>
          </p:nvPr>
        </p:nvSpPr>
        <p:spPr/>
        <p:txBody>
          <a:bodyPr rtlCol="0"/>
          <a:lstStyle/>
          <a:p>
            <a:pPr marL="0" indent="0" rtl="0">
              <a:buNone/>
            </a:pPr>
            <a:r>
              <a:rPr lang="es-ES" dirty="0"/>
              <a:t>El método </a:t>
            </a:r>
            <a:r>
              <a:rPr lang="es-ES" dirty="0" err="1"/>
              <a:t>push</a:t>
            </a:r>
            <a:r>
              <a:rPr lang="es-ES" dirty="0"/>
              <a:t>() añade uno o más elementos al final de un array y devuelve la nueva longitud del array.</a:t>
            </a:r>
          </a:p>
        </p:txBody>
      </p:sp>
      <p:sp>
        <p:nvSpPr>
          <p:cNvPr id="5" name="Marcador de posición de texto 4"/>
          <p:cNvSpPr>
            <a:spLocks noGrp="1"/>
          </p:cNvSpPr>
          <p:nvPr>
            <p:ph type="body" sz="quarter" idx="3"/>
          </p:nvPr>
        </p:nvSpPr>
        <p:spPr/>
        <p:txBody>
          <a:bodyPr rtlCol="0"/>
          <a:lstStyle/>
          <a:p>
            <a:r>
              <a:rPr lang="es-ES" dirty="0"/>
              <a:t>.</a:t>
            </a:r>
            <a:r>
              <a:rPr lang="es-ES" dirty="0" err="1"/>
              <a:t>unshift</a:t>
            </a:r>
            <a:r>
              <a:rPr lang="es-ES" dirty="0"/>
              <a:t>()</a:t>
            </a:r>
          </a:p>
        </p:txBody>
      </p:sp>
      <p:sp>
        <p:nvSpPr>
          <p:cNvPr id="6" name="Marcador de posición de contenido 5"/>
          <p:cNvSpPr>
            <a:spLocks noGrp="1"/>
          </p:cNvSpPr>
          <p:nvPr>
            <p:ph sz="quarter" idx="4"/>
          </p:nvPr>
        </p:nvSpPr>
        <p:spPr/>
        <p:txBody>
          <a:bodyPr rtlCol="0"/>
          <a:lstStyle/>
          <a:p>
            <a:pPr marL="0" indent="0" rtl="0">
              <a:buNone/>
            </a:pPr>
            <a:r>
              <a:rPr lang="es-ES" dirty="0"/>
              <a:t>El método </a:t>
            </a:r>
            <a:r>
              <a:rPr lang="es-ES" dirty="0" err="1"/>
              <a:t>unshift</a:t>
            </a:r>
            <a:r>
              <a:rPr lang="es-ES" dirty="0"/>
              <a:t>() agrega uno o más elementos al inicio del array, y devuelve la nueva longitud del array.</a:t>
            </a:r>
          </a:p>
        </p:txBody>
      </p:sp>
      <p:pic>
        <p:nvPicPr>
          <p:cNvPr id="8" name="Imagen 7" descr="Texto&#10;&#10;Descripción generada automáticamente">
            <a:extLst>
              <a:ext uri="{FF2B5EF4-FFF2-40B4-BE49-F238E27FC236}">
                <a16:creationId xmlns:a16="http://schemas.microsoft.com/office/drawing/2014/main" id="{ECE2627C-AD6E-45D4-96A0-089379B2417E}"/>
              </a:ext>
            </a:extLst>
          </p:cNvPr>
          <p:cNvPicPr>
            <a:picLocks noChangeAspect="1"/>
          </p:cNvPicPr>
          <p:nvPr/>
        </p:nvPicPr>
        <p:blipFill>
          <a:blip r:embed="rId3"/>
          <a:stretch>
            <a:fillRect/>
          </a:stretch>
        </p:blipFill>
        <p:spPr>
          <a:xfrm>
            <a:off x="63501" y="3861048"/>
            <a:ext cx="6031216" cy="1728192"/>
          </a:xfrm>
          <a:prstGeom prst="rect">
            <a:avLst/>
          </a:prstGeom>
        </p:spPr>
      </p:pic>
      <p:pic>
        <p:nvPicPr>
          <p:cNvPr id="11" name="Imagen 10" descr="Texto&#10;&#10;Descripción generada automáticamente">
            <a:extLst>
              <a:ext uri="{FF2B5EF4-FFF2-40B4-BE49-F238E27FC236}">
                <a16:creationId xmlns:a16="http://schemas.microsoft.com/office/drawing/2014/main" id="{8DE5F2FC-B743-4D90-9C41-58856D522271}"/>
              </a:ext>
            </a:extLst>
          </p:cNvPr>
          <p:cNvPicPr>
            <a:picLocks noChangeAspect="1"/>
          </p:cNvPicPr>
          <p:nvPr/>
        </p:nvPicPr>
        <p:blipFill>
          <a:blip r:embed="rId4"/>
          <a:stretch>
            <a:fillRect/>
          </a:stretch>
        </p:blipFill>
        <p:spPr>
          <a:xfrm>
            <a:off x="6677708" y="3861048"/>
            <a:ext cx="4090292" cy="1742610"/>
          </a:xfrm>
          <a:prstGeom prst="rect">
            <a:avLst/>
          </a:prstGeom>
        </p:spPr>
      </p:pic>
    </p:spTree>
    <p:extLst>
      <p:ext uri="{BB962C8B-B14F-4D97-AF65-F5344CB8AC3E}">
        <p14:creationId xmlns:p14="http://schemas.microsoft.com/office/powerpoint/2010/main" val="17927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Métodos Array</a:t>
            </a:r>
          </a:p>
        </p:txBody>
      </p:sp>
      <p:sp>
        <p:nvSpPr>
          <p:cNvPr id="3" name="Marcador de posición de texto 2"/>
          <p:cNvSpPr>
            <a:spLocks noGrp="1"/>
          </p:cNvSpPr>
          <p:nvPr>
            <p:ph type="body" idx="1"/>
          </p:nvPr>
        </p:nvSpPr>
        <p:spPr/>
        <p:txBody>
          <a:bodyPr rtlCol="0"/>
          <a:lstStyle/>
          <a:p>
            <a:pPr rtl="0"/>
            <a:r>
              <a:rPr lang="es-ES" dirty="0"/>
              <a:t>.shift()</a:t>
            </a:r>
          </a:p>
        </p:txBody>
      </p:sp>
      <p:sp>
        <p:nvSpPr>
          <p:cNvPr id="4" name="Marcador de posición de contenido 3"/>
          <p:cNvSpPr>
            <a:spLocks noGrp="1"/>
          </p:cNvSpPr>
          <p:nvPr>
            <p:ph sz="half" idx="2"/>
          </p:nvPr>
        </p:nvSpPr>
        <p:spPr/>
        <p:txBody>
          <a:bodyPr rtlCol="0"/>
          <a:lstStyle/>
          <a:p>
            <a:pPr marL="0" indent="0" rtl="0">
              <a:buNone/>
            </a:pPr>
            <a:r>
              <a:rPr lang="es-ES" dirty="0"/>
              <a:t>El método shift() elimina el primer elemento del array y lo retorna. Este método modifica la longitud del array.</a:t>
            </a:r>
          </a:p>
        </p:txBody>
      </p:sp>
      <p:sp>
        <p:nvSpPr>
          <p:cNvPr id="5" name="Marcador de posición de texto 4"/>
          <p:cNvSpPr>
            <a:spLocks noGrp="1"/>
          </p:cNvSpPr>
          <p:nvPr>
            <p:ph type="body" sz="quarter" idx="3"/>
          </p:nvPr>
        </p:nvSpPr>
        <p:spPr/>
        <p:txBody>
          <a:bodyPr rtlCol="0"/>
          <a:lstStyle/>
          <a:p>
            <a:pPr rtl="0"/>
            <a:r>
              <a:rPr lang="es-ES" dirty="0"/>
              <a:t>.pop()</a:t>
            </a:r>
          </a:p>
        </p:txBody>
      </p:sp>
      <p:sp>
        <p:nvSpPr>
          <p:cNvPr id="6" name="Marcador de posición de contenido 5"/>
          <p:cNvSpPr>
            <a:spLocks noGrp="1"/>
          </p:cNvSpPr>
          <p:nvPr>
            <p:ph sz="quarter" idx="4"/>
          </p:nvPr>
        </p:nvSpPr>
        <p:spPr/>
        <p:txBody>
          <a:bodyPr rtlCol="0"/>
          <a:lstStyle/>
          <a:p>
            <a:pPr marL="0" indent="0" rtl="0">
              <a:buNone/>
            </a:pPr>
            <a:r>
              <a:rPr lang="es-ES" dirty="0"/>
              <a:t>El método pop() elimina el último elemento de un array y lo devuelve. Este método cambia la longitud del array.</a:t>
            </a:r>
          </a:p>
        </p:txBody>
      </p:sp>
      <p:pic>
        <p:nvPicPr>
          <p:cNvPr id="9" name="Imagen 8" descr="Texto&#10;&#10;Descripción generada automáticamente">
            <a:extLst>
              <a:ext uri="{FF2B5EF4-FFF2-40B4-BE49-F238E27FC236}">
                <a16:creationId xmlns:a16="http://schemas.microsoft.com/office/drawing/2014/main" id="{66E996A9-2790-410C-A2C7-6D8F792F0C7A}"/>
              </a:ext>
            </a:extLst>
          </p:cNvPr>
          <p:cNvPicPr>
            <a:picLocks noChangeAspect="1"/>
          </p:cNvPicPr>
          <p:nvPr/>
        </p:nvPicPr>
        <p:blipFill>
          <a:blip r:embed="rId3"/>
          <a:stretch>
            <a:fillRect/>
          </a:stretch>
        </p:blipFill>
        <p:spPr>
          <a:xfrm>
            <a:off x="382588" y="3630225"/>
            <a:ext cx="5184576" cy="2862649"/>
          </a:xfrm>
          <a:prstGeom prst="rect">
            <a:avLst/>
          </a:prstGeom>
        </p:spPr>
      </p:pic>
      <p:pic>
        <p:nvPicPr>
          <p:cNvPr id="11" name="Imagen 10" descr="Interfaz de usuario gráfica, Texto&#10;&#10;Descripción generada automáticamente">
            <a:extLst>
              <a:ext uri="{FF2B5EF4-FFF2-40B4-BE49-F238E27FC236}">
                <a16:creationId xmlns:a16="http://schemas.microsoft.com/office/drawing/2014/main" id="{8EC76B19-CF2E-4E03-B00E-E97176EC5474}"/>
              </a:ext>
            </a:extLst>
          </p:cNvPr>
          <p:cNvPicPr>
            <a:picLocks noChangeAspect="1"/>
          </p:cNvPicPr>
          <p:nvPr/>
        </p:nvPicPr>
        <p:blipFill>
          <a:blip r:embed="rId4"/>
          <a:stretch>
            <a:fillRect/>
          </a:stretch>
        </p:blipFill>
        <p:spPr>
          <a:xfrm>
            <a:off x="5883719" y="3630224"/>
            <a:ext cx="6172553" cy="1454959"/>
          </a:xfrm>
          <a:prstGeom prst="rect">
            <a:avLst/>
          </a:prstGeom>
        </p:spPr>
      </p:pic>
    </p:spTree>
    <p:extLst>
      <p:ext uri="{BB962C8B-B14F-4D97-AF65-F5344CB8AC3E}">
        <p14:creationId xmlns:p14="http://schemas.microsoft.com/office/powerpoint/2010/main" val="191801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Métodos Array</a:t>
            </a:r>
          </a:p>
        </p:txBody>
      </p:sp>
      <p:sp>
        <p:nvSpPr>
          <p:cNvPr id="3" name="Marcador de posición de texto 2"/>
          <p:cNvSpPr>
            <a:spLocks noGrp="1"/>
          </p:cNvSpPr>
          <p:nvPr>
            <p:ph type="body" idx="1"/>
          </p:nvPr>
        </p:nvSpPr>
        <p:spPr/>
        <p:txBody>
          <a:bodyPr rtlCol="0"/>
          <a:lstStyle/>
          <a:p>
            <a:r>
              <a:rPr lang="es-ES" dirty="0"/>
              <a:t>.</a:t>
            </a:r>
            <a:r>
              <a:rPr lang="es-ES" dirty="0" err="1"/>
              <a:t>join</a:t>
            </a:r>
            <a:r>
              <a:rPr lang="es-ES" dirty="0"/>
              <a:t>()</a:t>
            </a:r>
          </a:p>
        </p:txBody>
      </p:sp>
      <p:sp>
        <p:nvSpPr>
          <p:cNvPr id="4" name="Marcador de posición de contenido 3"/>
          <p:cNvSpPr>
            <a:spLocks noGrp="1"/>
          </p:cNvSpPr>
          <p:nvPr>
            <p:ph sz="half" idx="2"/>
          </p:nvPr>
        </p:nvSpPr>
        <p:spPr/>
        <p:txBody>
          <a:bodyPr rtlCol="0"/>
          <a:lstStyle/>
          <a:p>
            <a:pPr marL="0" indent="0" rtl="0">
              <a:buNone/>
            </a:pPr>
            <a:r>
              <a:rPr lang="es-ES" dirty="0"/>
              <a:t>El método </a:t>
            </a:r>
            <a:r>
              <a:rPr lang="es-ES" dirty="0" err="1"/>
              <a:t>join</a:t>
            </a:r>
            <a:r>
              <a:rPr lang="es-ES" dirty="0"/>
              <a:t>() une todos los elementos de una matriz (o un objeto similar a una matriz) en una cadena y devuelve esta cadena.</a:t>
            </a:r>
          </a:p>
        </p:txBody>
      </p:sp>
      <p:sp>
        <p:nvSpPr>
          <p:cNvPr id="5" name="Marcador de posición de texto 4"/>
          <p:cNvSpPr>
            <a:spLocks noGrp="1"/>
          </p:cNvSpPr>
          <p:nvPr>
            <p:ph type="body" sz="quarter" idx="3"/>
          </p:nvPr>
        </p:nvSpPr>
        <p:spPr/>
        <p:txBody>
          <a:bodyPr rtlCol="0"/>
          <a:lstStyle/>
          <a:p>
            <a:r>
              <a:rPr lang="es-ES" dirty="0"/>
              <a:t>.</a:t>
            </a:r>
            <a:r>
              <a:rPr lang="es-ES" dirty="0" err="1"/>
              <a:t>indexOf</a:t>
            </a:r>
            <a:r>
              <a:rPr lang="es-ES" dirty="0"/>
              <a:t>()</a:t>
            </a:r>
          </a:p>
        </p:txBody>
      </p:sp>
      <p:sp>
        <p:nvSpPr>
          <p:cNvPr id="6" name="Marcador de posición de contenido 5"/>
          <p:cNvSpPr>
            <a:spLocks noGrp="1"/>
          </p:cNvSpPr>
          <p:nvPr>
            <p:ph sz="quarter" idx="4"/>
          </p:nvPr>
        </p:nvSpPr>
        <p:spPr/>
        <p:txBody>
          <a:bodyPr rtlCol="0"/>
          <a:lstStyle/>
          <a:p>
            <a:pPr marL="0" indent="0" rtl="0">
              <a:buNone/>
            </a:pPr>
            <a:r>
              <a:rPr lang="es-ES" dirty="0"/>
              <a:t>El método </a:t>
            </a:r>
            <a:r>
              <a:rPr lang="es-ES" dirty="0" err="1"/>
              <a:t>indexOf</a:t>
            </a:r>
            <a:r>
              <a:rPr lang="es-ES" dirty="0"/>
              <a:t>() retorna el primer índice en el que se puede encontrar un elemento dado en el array, </a:t>
            </a:r>
            <a:r>
              <a:rPr lang="es-ES" dirty="0" err="1"/>
              <a:t>ó</a:t>
            </a:r>
            <a:r>
              <a:rPr lang="es-ES" dirty="0"/>
              <a:t> retorna -1 si el elemento no esta presente.</a:t>
            </a:r>
          </a:p>
        </p:txBody>
      </p:sp>
      <p:pic>
        <p:nvPicPr>
          <p:cNvPr id="8" name="Imagen 7" descr="Texto&#10;&#10;Descripción generada automáticamente">
            <a:extLst>
              <a:ext uri="{FF2B5EF4-FFF2-40B4-BE49-F238E27FC236}">
                <a16:creationId xmlns:a16="http://schemas.microsoft.com/office/drawing/2014/main" id="{56F73A8C-4342-483B-ABF0-B5B4FE058827}"/>
              </a:ext>
            </a:extLst>
          </p:cNvPr>
          <p:cNvPicPr>
            <a:picLocks noChangeAspect="1"/>
          </p:cNvPicPr>
          <p:nvPr/>
        </p:nvPicPr>
        <p:blipFill>
          <a:blip r:embed="rId3"/>
          <a:stretch>
            <a:fillRect/>
          </a:stretch>
        </p:blipFill>
        <p:spPr>
          <a:xfrm>
            <a:off x="836612" y="3789040"/>
            <a:ext cx="4660726" cy="2485721"/>
          </a:xfrm>
          <a:prstGeom prst="rect">
            <a:avLst/>
          </a:prstGeom>
        </p:spPr>
      </p:pic>
      <p:pic>
        <p:nvPicPr>
          <p:cNvPr id="10" name="Imagen 9" descr="Texto, Carta&#10;&#10;Descripción generada automáticamente">
            <a:extLst>
              <a:ext uri="{FF2B5EF4-FFF2-40B4-BE49-F238E27FC236}">
                <a16:creationId xmlns:a16="http://schemas.microsoft.com/office/drawing/2014/main" id="{F71B0B65-5C95-4274-8705-EBD630CFFE18}"/>
              </a:ext>
            </a:extLst>
          </p:cNvPr>
          <p:cNvPicPr>
            <a:picLocks noChangeAspect="1"/>
          </p:cNvPicPr>
          <p:nvPr/>
        </p:nvPicPr>
        <p:blipFill>
          <a:blip r:embed="rId4"/>
          <a:stretch>
            <a:fillRect/>
          </a:stretch>
        </p:blipFill>
        <p:spPr>
          <a:xfrm>
            <a:off x="6323014" y="3789516"/>
            <a:ext cx="4093466" cy="2484680"/>
          </a:xfrm>
          <a:prstGeom prst="rect">
            <a:avLst/>
          </a:prstGeom>
        </p:spPr>
      </p:pic>
    </p:spTree>
    <p:extLst>
      <p:ext uri="{BB962C8B-B14F-4D97-AF65-F5344CB8AC3E}">
        <p14:creationId xmlns:p14="http://schemas.microsoft.com/office/powerpoint/2010/main" val="113698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Métodos Array</a:t>
            </a:r>
          </a:p>
        </p:txBody>
      </p:sp>
      <p:sp>
        <p:nvSpPr>
          <p:cNvPr id="3" name="Marcador de posición de texto 2"/>
          <p:cNvSpPr>
            <a:spLocks noGrp="1"/>
          </p:cNvSpPr>
          <p:nvPr>
            <p:ph type="body" idx="1"/>
          </p:nvPr>
        </p:nvSpPr>
        <p:spPr/>
        <p:txBody>
          <a:bodyPr rtlCol="0"/>
          <a:lstStyle/>
          <a:p>
            <a:r>
              <a:rPr lang="es-ES" dirty="0"/>
              <a:t>.</a:t>
            </a:r>
            <a:r>
              <a:rPr lang="es-ES" dirty="0" err="1"/>
              <a:t>includes</a:t>
            </a:r>
            <a:r>
              <a:rPr lang="es-ES" dirty="0"/>
              <a:t>()</a:t>
            </a:r>
          </a:p>
        </p:txBody>
      </p:sp>
      <p:sp>
        <p:nvSpPr>
          <p:cNvPr id="4" name="Marcador de posición de contenido 3"/>
          <p:cNvSpPr>
            <a:spLocks noGrp="1"/>
          </p:cNvSpPr>
          <p:nvPr>
            <p:ph sz="half" idx="2"/>
          </p:nvPr>
        </p:nvSpPr>
        <p:spPr/>
        <p:txBody>
          <a:bodyPr rtlCol="0"/>
          <a:lstStyle/>
          <a:p>
            <a:pPr marL="0" indent="0" rtl="0">
              <a:buNone/>
            </a:pPr>
            <a:r>
              <a:rPr lang="es-ES" dirty="0"/>
              <a:t>El método </a:t>
            </a:r>
            <a:r>
              <a:rPr lang="es-ES" dirty="0" err="1"/>
              <a:t>includes</a:t>
            </a:r>
            <a:r>
              <a:rPr lang="es-ES" dirty="0"/>
              <a:t>() determina si una matriz incluye un determinado elemento, devuelve true o false según corresponda.</a:t>
            </a:r>
          </a:p>
        </p:txBody>
      </p:sp>
      <p:sp>
        <p:nvSpPr>
          <p:cNvPr id="5" name="Marcador de posición de texto 4"/>
          <p:cNvSpPr>
            <a:spLocks noGrp="1"/>
          </p:cNvSpPr>
          <p:nvPr>
            <p:ph type="body" sz="quarter" idx="3"/>
          </p:nvPr>
        </p:nvSpPr>
        <p:spPr>
          <a:xfrm>
            <a:off x="6324600" y="116632"/>
            <a:ext cx="5029200" cy="685800"/>
          </a:xfrm>
        </p:spPr>
        <p:txBody>
          <a:bodyPr rtlCol="0"/>
          <a:lstStyle/>
          <a:p>
            <a:pPr rtl="0"/>
            <a:r>
              <a:rPr lang="es-ES" dirty="0"/>
              <a:t>.</a:t>
            </a:r>
            <a:r>
              <a:rPr lang="es-ES" dirty="0" err="1"/>
              <a:t>map</a:t>
            </a:r>
            <a:r>
              <a:rPr lang="es-ES" dirty="0"/>
              <a:t>()</a:t>
            </a:r>
          </a:p>
        </p:txBody>
      </p:sp>
      <p:sp>
        <p:nvSpPr>
          <p:cNvPr id="6" name="Marcador de posición de contenido 5"/>
          <p:cNvSpPr>
            <a:spLocks noGrp="1"/>
          </p:cNvSpPr>
          <p:nvPr>
            <p:ph sz="quarter" idx="4"/>
          </p:nvPr>
        </p:nvSpPr>
        <p:spPr>
          <a:xfrm>
            <a:off x="6321641" y="677068"/>
            <a:ext cx="5029200" cy="3675063"/>
          </a:xfrm>
        </p:spPr>
        <p:txBody>
          <a:bodyPr rtlCol="0"/>
          <a:lstStyle/>
          <a:p>
            <a:pPr marL="0" indent="0" rtl="0">
              <a:buNone/>
            </a:pPr>
            <a:r>
              <a:rPr lang="es-ES" dirty="0"/>
              <a:t>El método </a:t>
            </a:r>
            <a:r>
              <a:rPr lang="es-ES" dirty="0" err="1"/>
              <a:t>map</a:t>
            </a:r>
            <a:r>
              <a:rPr lang="es-ES" dirty="0"/>
              <a:t>() crea un nuevo array con los resultados de la llamada a la función indicada aplicados a cada uno de sus elementos.</a:t>
            </a:r>
          </a:p>
        </p:txBody>
      </p:sp>
      <p:pic>
        <p:nvPicPr>
          <p:cNvPr id="9" name="Imagen 8" descr="Texto&#10;&#10;Descripción generada automáticamente">
            <a:extLst>
              <a:ext uri="{FF2B5EF4-FFF2-40B4-BE49-F238E27FC236}">
                <a16:creationId xmlns:a16="http://schemas.microsoft.com/office/drawing/2014/main" id="{31856C94-B940-4955-93D1-0F1ED8F90CC0}"/>
              </a:ext>
            </a:extLst>
          </p:cNvPr>
          <p:cNvPicPr>
            <a:picLocks noChangeAspect="1"/>
          </p:cNvPicPr>
          <p:nvPr/>
        </p:nvPicPr>
        <p:blipFill>
          <a:blip r:embed="rId3"/>
          <a:stretch>
            <a:fillRect/>
          </a:stretch>
        </p:blipFill>
        <p:spPr>
          <a:xfrm>
            <a:off x="1343472" y="3573016"/>
            <a:ext cx="3603204" cy="2776663"/>
          </a:xfrm>
          <a:prstGeom prst="rect">
            <a:avLst/>
          </a:prstGeom>
        </p:spPr>
      </p:pic>
      <p:pic>
        <p:nvPicPr>
          <p:cNvPr id="11" name="Imagen 10" descr="Texto&#10;&#10;Descripción generada automáticamente">
            <a:extLst>
              <a:ext uri="{FF2B5EF4-FFF2-40B4-BE49-F238E27FC236}">
                <a16:creationId xmlns:a16="http://schemas.microsoft.com/office/drawing/2014/main" id="{F7104421-B44D-4B98-A2E3-0BA012AC3725}"/>
              </a:ext>
            </a:extLst>
          </p:cNvPr>
          <p:cNvPicPr>
            <a:picLocks noChangeAspect="1"/>
          </p:cNvPicPr>
          <p:nvPr/>
        </p:nvPicPr>
        <p:blipFill>
          <a:blip r:embed="rId4"/>
          <a:stretch>
            <a:fillRect/>
          </a:stretch>
        </p:blipFill>
        <p:spPr>
          <a:xfrm>
            <a:off x="6372672" y="1828800"/>
            <a:ext cx="4330134" cy="3550710"/>
          </a:xfrm>
          <a:prstGeom prst="rect">
            <a:avLst/>
          </a:prstGeom>
        </p:spPr>
      </p:pic>
      <p:pic>
        <p:nvPicPr>
          <p:cNvPr id="14" name="Imagen 13" descr="Texto&#10;&#10;Descripción generada automáticamente">
            <a:extLst>
              <a:ext uri="{FF2B5EF4-FFF2-40B4-BE49-F238E27FC236}">
                <a16:creationId xmlns:a16="http://schemas.microsoft.com/office/drawing/2014/main" id="{D4E0457C-A598-4336-828D-5C4EE24846DD}"/>
              </a:ext>
            </a:extLst>
          </p:cNvPr>
          <p:cNvPicPr>
            <a:picLocks noChangeAspect="1"/>
          </p:cNvPicPr>
          <p:nvPr/>
        </p:nvPicPr>
        <p:blipFill>
          <a:blip r:embed="rId5"/>
          <a:stretch>
            <a:fillRect/>
          </a:stretch>
        </p:blipFill>
        <p:spPr>
          <a:xfrm>
            <a:off x="5176424" y="5488620"/>
            <a:ext cx="6680215" cy="931595"/>
          </a:xfrm>
          <a:prstGeom prst="rect">
            <a:avLst/>
          </a:prstGeom>
        </p:spPr>
      </p:pic>
    </p:spTree>
    <p:extLst>
      <p:ext uri="{BB962C8B-B14F-4D97-AF65-F5344CB8AC3E}">
        <p14:creationId xmlns:p14="http://schemas.microsoft.com/office/powerpoint/2010/main" val="156869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BFDFC-7001-44C9-9C22-62803FC89B88}"/>
              </a:ext>
            </a:extLst>
          </p:cNvPr>
          <p:cNvSpPr>
            <a:spLocks noGrp="1"/>
          </p:cNvSpPr>
          <p:nvPr>
            <p:ph type="title"/>
          </p:nvPr>
        </p:nvSpPr>
        <p:spPr/>
        <p:txBody>
          <a:bodyPr/>
          <a:lstStyle/>
          <a:p>
            <a:r>
              <a:rPr lang="es-ES" dirty="0"/>
              <a:t>ejercicios</a:t>
            </a:r>
            <a:endParaRPr lang="es-AR" dirty="0"/>
          </a:p>
        </p:txBody>
      </p:sp>
      <p:sp>
        <p:nvSpPr>
          <p:cNvPr id="3" name="Marcador de contenido 2">
            <a:extLst>
              <a:ext uri="{FF2B5EF4-FFF2-40B4-BE49-F238E27FC236}">
                <a16:creationId xmlns:a16="http://schemas.microsoft.com/office/drawing/2014/main" id="{E0611001-3071-444E-9ABC-D0ED4732C8DA}"/>
              </a:ext>
            </a:extLst>
          </p:cNvPr>
          <p:cNvSpPr>
            <a:spLocks noGrp="1"/>
          </p:cNvSpPr>
          <p:nvPr>
            <p:ph sz="half" idx="1"/>
          </p:nvPr>
        </p:nvSpPr>
        <p:spPr>
          <a:xfrm>
            <a:off x="838200" y="1825625"/>
            <a:ext cx="10586392" cy="4351338"/>
          </a:xfrm>
        </p:spPr>
        <p:txBody>
          <a:bodyPr>
            <a:normAutofit lnSpcReduction="10000"/>
          </a:bodyPr>
          <a:lstStyle/>
          <a:p>
            <a:r>
              <a:rPr lang="es-ES" dirty="0"/>
              <a:t>Crear un Array</a:t>
            </a:r>
          </a:p>
          <a:p>
            <a:r>
              <a:rPr lang="es-ES" dirty="0"/>
              <a:t>Acceder  a un elemento de un array por su índice</a:t>
            </a:r>
          </a:p>
          <a:p>
            <a:r>
              <a:rPr lang="es-ES" dirty="0"/>
              <a:t>Conocer el tamaño del array</a:t>
            </a:r>
          </a:p>
          <a:p>
            <a:r>
              <a:rPr lang="es-ES" dirty="0"/>
              <a:t>Acceder al ultimo elemento de un array </a:t>
            </a:r>
          </a:p>
          <a:p>
            <a:r>
              <a:rPr lang="es-ES" dirty="0"/>
              <a:t>Remueve el primer y ultimo elemento</a:t>
            </a:r>
          </a:p>
          <a:p>
            <a:r>
              <a:rPr lang="es-ES" dirty="0"/>
              <a:t>Convierte todos los elementos en un </a:t>
            </a:r>
            <a:r>
              <a:rPr lang="es-ES" dirty="0" err="1"/>
              <a:t>string</a:t>
            </a:r>
            <a:r>
              <a:rPr lang="es-ES" dirty="0"/>
              <a:t> con un asterisco por cada elemento</a:t>
            </a:r>
          </a:p>
          <a:p>
            <a:r>
              <a:rPr lang="es-ES" dirty="0"/>
              <a:t>Encuentra la posición  de un elemento a  su elección </a:t>
            </a:r>
          </a:p>
          <a:p>
            <a:r>
              <a:rPr lang="es-ES" dirty="0"/>
              <a:t>Verifique que ese elemento este incluido</a:t>
            </a:r>
          </a:p>
          <a:p>
            <a:r>
              <a:rPr lang="es-ES" dirty="0"/>
              <a:t>Suma el valor de cada elemento del array y asígnalo a un nuevo array</a:t>
            </a:r>
          </a:p>
          <a:p>
            <a:endParaRPr lang="es-ES" dirty="0"/>
          </a:p>
          <a:p>
            <a:endParaRPr lang="es-ES" dirty="0"/>
          </a:p>
          <a:p>
            <a:endParaRPr lang="es-AR" dirty="0"/>
          </a:p>
        </p:txBody>
      </p:sp>
    </p:spTree>
    <p:extLst>
      <p:ext uri="{BB962C8B-B14F-4D97-AF65-F5344CB8AC3E}">
        <p14:creationId xmlns:p14="http://schemas.microsoft.com/office/powerpoint/2010/main" val="60355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CETO DE CIUDAD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755_TF03031010_TF03031010.potx" id="{6502C5B4-BC1D-4665-B660-4778CE5B702E}" vid="{AC68B619-44AC-48CE-8735-52326BEA3D6C}"/>
    </a:ext>
  </a:extLst>
</a:theme>
</file>

<file path=ppt/theme/theme2.xml><?xml version="1.0" encoding="utf-8"?>
<a:theme xmlns:a="http://schemas.openxmlformats.org/drawingml/2006/main" name="Tema de Offic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Fondo de presentación de un boceto de una ciudad con oficinas (pantalla panorámica)</Template>
  <TotalTime>103</TotalTime>
  <Words>518</Words>
  <Application>Microsoft Office PowerPoint</Application>
  <PresentationFormat>Panorámica</PresentationFormat>
  <Paragraphs>62</Paragraphs>
  <Slides>9</Slides>
  <Notes>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Century Schoolbook</vt:lpstr>
      <vt:lpstr>BOCETO DE CIUDAD 16X9</vt:lpstr>
      <vt:lpstr>Clase 7 </vt:lpstr>
      <vt:lpstr>Título y diseño de contenido con lista</vt:lpstr>
      <vt:lpstr>Array</vt:lpstr>
      <vt:lpstr>Métodos Array</vt:lpstr>
      <vt:lpstr>Métodos Array</vt:lpstr>
      <vt:lpstr>Métodos Array</vt:lpstr>
      <vt:lpstr>Métodos Array</vt:lpstr>
      <vt:lpstr>Métodos Array</vt:lpstr>
      <vt:lpstr>ejercicios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7 </dc:title>
  <dc:creator>COSENTINO RODRIGO JAVIER</dc:creator>
  <cp:lastModifiedBy>COSENTINO RODRIGO JAVIER</cp:lastModifiedBy>
  <cp:revision>1</cp:revision>
  <dcterms:created xsi:type="dcterms:W3CDTF">2022-04-13T03:22:16Z</dcterms:created>
  <dcterms:modified xsi:type="dcterms:W3CDTF">2022-04-13T05:06:01Z</dcterms:modified>
</cp:coreProperties>
</file>