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71f3b9f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71f3b9f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09f4f7b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09f4f7b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09f4f7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09f4f7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709f4f7b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709f4f7b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709f4f7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709f4f7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709f4f7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709f4f7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709f4f7b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709f4f7b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709f4f7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709f4f7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709f4f7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709f4f7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709f4f7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709f4f7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709f4f7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709f4f7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1f3b9f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1f3b9f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709f4f7b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709f4f7b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71f3b9f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71f3b9f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71f3b9f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71f3b9f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71f3b9f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71f3b9f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709f4f7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709f4f7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709f4f7b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709f4f7b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71f3b9f2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71f3b9f2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709f4f7b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709f4f7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databricks.com/applications/machine-learning/train-model/ml-quickstart.html"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spark.apache.org/" TargetMode="External"/><Relationship Id="rId4" Type="http://schemas.openxmlformats.org/officeDocument/2006/relationships/hyperlink" Target="https://spark.apach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Architecture planning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From concept to BAU</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80150" y="385025"/>
            <a:ext cx="8783700" cy="385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a:hlinkClick r:id="rId3"/>
          </p:cNvPr>
          <p:cNvPicPr preferRelativeResize="0"/>
          <p:nvPr/>
        </p:nvPicPr>
        <p:blipFill>
          <a:blip r:embed="rId4">
            <a:alphaModFix/>
          </a:blip>
          <a:stretch>
            <a:fillRect/>
          </a:stretch>
        </p:blipFill>
        <p:spPr>
          <a:xfrm>
            <a:off x="669325" y="58963"/>
            <a:ext cx="7632983" cy="502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4"/>
          <p:cNvPicPr preferRelativeResize="0"/>
          <p:nvPr/>
        </p:nvPicPr>
        <p:blipFill>
          <a:blip r:embed="rId3">
            <a:alphaModFix/>
          </a:blip>
          <a:stretch>
            <a:fillRect/>
          </a:stretch>
        </p:blipFill>
        <p:spPr>
          <a:xfrm>
            <a:off x="152400" y="152400"/>
            <a:ext cx="8839202" cy="31197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5"/>
          <p:cNvPicPr preferRelativeResize="0"/>
          <p:nvPr/>
        </p:nvPicPr>
        <p:blipFill>
          <a:blip r:embed="rId3">
            <a:alphaModFix/>
          </a:blip>
          <a:stretch>
            <a:fillRect/>
          </a:stretch>
        </p:blipFill>
        <p:spPr>
          <a:xfrm>
            <a:off x="152400" y="152400"/>
            <a:ext cx="8839199" cy="25455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6"/>
          <p:cNvPicPr preferRelativeResize="0"/>
          <p:nvPr/>
        </p:nvPicPr>
        <p:blipFill>
          <a:blip r:embed="rId3">
            <a:alphaModFix/>
          </a:blip>
          <a:stretch>
            <a:fillRect/>
          </a:stretch>
        </p:blipFill>
        <p:spPr>
          <a:xfrm>
            <a:off x="152400" y="152400"/>
            <a:ext cx="8839202" cy="34035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7"/>
          <p:cNvPicPr preferRelativeResize="0"/>
          <p:nvPr/>
        </p:nvPicPr>
        <p:blipFill>
          <a:blip r:embed="rId3">
            <a:alphaModFix/>
          </a:blip>
          <a:stretch>
            <a:fillRect/>
          </a:stretch>
        </p:blipFill>
        <p:spPr>
          <a:xfrm>
            <a:off x="152400" y="152400"/>
            <a:ext cx="8602134"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8"/>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348500" y="-162875"/>
            <a:ext cx="9723101" cy="546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152400" y="152400"/>
            <a:ext cx="8842275" cy="490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1"/>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422700" y="0"/>
            <a:ext cx="4559006" cy="4838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2"/>
          <p:cNvPicPr preferRelativeResize="0"/>
          <p:nvPr/>
        </p:nvPicPr>
        <p:blipFill>
          <a:blip r:embed="rId3">
            <a:alphaModFix/>
          </a:blip>
          <a:stretch>
            <a:fillRect/>
          </a:stretch>
        </p:blipFill>
        <p:spPr>
          <a:xfrm>
            <a:off x="1160425" y="557325"/>
            <a:ext cx="6705600" cy="419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152400"/>
            <a:ext cx="8839201" cy="434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400" y="152400"/>
            <a:ext cx="8602134"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959200" y="67625"/>
            <a:ext cx="7225595" cy="4838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0" y="195475"/>
            <a:ext cx="9077750" cy="4402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nvSpPr>
        <p:spPr>
          <a:xfrm>
            <a:off x="838400" y="367400"/>
            <a:ext cx="77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 name="Google Shape;86;p19"/>
          <p:cNvSpPr txBox="1"/>
          <p:nvPr/>
        </p:nvSpPr>
        <p:spPr>
          <a:xfrm>
            <a:off x="442750" y="1341025"/>
            <a:ext cx="8525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EF4C23"/>
                </a:solidFill>
                <a:highlight>
                  <a:srgbClr val="FFFFFF"/>
                </a:highlight>
                <a:uFill>
                  <a:noFill/>
                </a:uFill>
                <a:latin typeface="Helvetica Neue"/>
                <a:ea typeface="Helvetica Neue"/>
                <a:cs typeface="Helvetica Neue"/>
                <a:sym typeface="Helvetica Neue"/>
                <a:hlinkClick r:id="rId3">
                  <a:extLst>
                    <a:ext uri="{A12FA001-AC4F-418D-AE19-62706E023703}">
                      <ahyp:hlinkClr val="tx"/>
                    </a:ext>
                  </a:extLst>
                </a:hlinkClick>
              </a:rPr>
              <a:t>Apache Spark</a:t>
            </a:r>
            <a:r>
              <a:rPr lang="en" sz="1600">
                <a:solidFill>
                  <a:srgbClr val="4E4242"/>
                </a:solidFill>
                <a:highlight>
                  <a:srgbClr val="FFFFFF"/>
                </a:highlight>
                <a:latin typeface="Helvetica Neue"/>
                <a:ea typeface="Helvetica Neue"/>
                <a:cs typeface="Helvetica Neue"/>
                <a:sym typeface="Helvetica Neue"/>
              </a:rPr>
              <a:t> is a data processing framework that can quickly perform processing tasks on very large data sets, and can also distribute data processing tasks across multiple computers, either on its own or in tandem with other distributed computing tools. These two qualities are key to the worlds of big data and machine learning, which require the marshalling of massive computing power to crunch through large data stores. Spark also takes some of the programming burdens of these tasks off the shoulders of developers with an easy-to-use API that abstracts away much of the grunt work of distributed computing and big data processing.</a:t>
            </a:r>
            <a:endParaRPr sz="1700">
              <a:solidFill>
                <a:srgbClr val="4E4242"/>
              </a:solidFill>
              <a:highlight>
                <a:srgbClr val="000000"/>
              </a:highlight>
            </a:endParaRPr>
          </a:p>
          <a:p>
            <a:pPr indent="0" lvl="0" marL="0" rtl="0" algn="l">
              <a:spcBef>
                <a:spcPts val="1200"/>
              </a:spcBef>
              <a:spcAft>
                <a:spcPts val="0"/>
              </a:spcAft>
              <a:buNone/>
            </a:pPr>
            <a:r>
              <a:rPr lang="en" sz="1700">
                <a:solidFill>
                  <a:srgbClr val="4E4242"/>
                </a:solidFill>
                <a:highlight>
                  <a:srgbClr val="FFFFFF"/>
                </a:highlight>
              </a:rPr>
              <a:t> </a:t>
            </a:r>
            <a:endParaRPr sz="1700">
              <a:solidFill>
                <a:srgbClr val="4E4242"/>
              </a:solidFill>
              <a:highlight>
                <a:srgbClr val="FFFFFF"/>
              </a:highlight>
            </a:endParaRPr>
          </a:p>
          <a:p>
            <a:pPr indent="0" lvl="0" marL="0" rtl="0" algn="l">
              <a:lnSpc>
                <a:spcPct val="115000"/>
              </a:lnSpc>
              <a:spcBef>
                <a:spcPts val="0"/>
              </a:spcBef>
              <a:spcAft>
                <a:spcPts val="1200"/>
              </a:spcAft>
              <a:buNone/>
            </a:pPr>
            <a:r>
              <a:rPr lang="en" sz="1600">
                <a:solidFill>
                  <a:srgbClr val="4E4242"/>
                </a:solidFill>
                <a:highlight>
                  <a:srgbClr val="FFFFFF"/>
                </a:highlight>
                <a:latin typeface="Helvetica Neue"/>
                <a:ea typeface="Helvetica Neue"/>
                <a:cs typeface="Helvetica Neue"/>
                <a:sym typeface="Helvetica Neue"/>
              </a:rPr>
              <a:t>From its humble beginnings in the AMPLab at U.C. Berkeley in 2009, </a:t>
            </a:r>
            <a:r>
              <a:rPr lang="en" sz="1600">
                <a:solidFill>
                  <a:srgbClr val="EF4C23"/>
                </a:solidFill>
                <a:highlight>
                  <a:srgbClr val="FFFFFF"/>
                </a:highlight>
                <a:uFill>
                  <a:noFill/>
                </a:uFill>
                <a:latin typeface="Helvetica Neue"/>
                <a:ea typeface="Helvetica Neue"/>
                <a:cs typeface="Helvetica Neue"/>
                <a:sym typeface="Helvetica Neue"/>
                <a:hlinkClick r:id="rId4">
                  <a:extLst>
                    <a:ext uri="{A12FA001-AC4F-418D-AE19-62706E023703}">
                      <ahyp:hlinkClr val="tx"/>
                    </a:ext>
                  </a:extLst>
                </a:hlinkClick>
              </a:rPr>
              <a:t>Apache Spark</a:t>
            </a:r>
            <a:r>
              <a:rPr lang="en" sz="1600">
                <a:solidFill>
                  <a:srgbClr val="4E4242"/>
                </a:solidFill>
                <a:highlight>
                  <a:srgbClr val="FFFFFF"/>
                </a:highlight>
                <a:latin typeface="Helvetica Neue"/>
                <a:ea typeface="Helvetica Neue"/>
                <a:cs typeface="Helvetica Neue"/>
                <a:sym typeface="Helvetica Neue"/>
              </a:rPr>
              <a:t> has become one of the key big data distributed processing frameworks in the world. Spark can be deployed in a variety of ways, provides native bindings for the Java, Scala, Python, and R programming languages, and supports SQL, streaming data, machine learning, and graph processing. You’ll find it used by banks, telecommunications companies, games companies, governments, and all of the major tech giants such as Apple, Facebook, IBM, and Microsoft.</a:t>
            </a:r>
            <a:endParaRPr sz="1600">
              <a:solidFill>
                <a:srgbClr val="4E4242"/>
              </a:solidFill>
              <a:highlight>
                <a:srgbClr val="FFFFFF"/>
              </a:highlight>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1522275" y="83475"/>
            <a:ext cx="6502301"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1"/>
          <p:cNvPicPr preferRelativeResize="0"/>
          <p:nvPr/>
        </p:nvPicPr>
        <p:blipFill>
          <a:blip r:embed="rId3">
            <a:alphaModFix/>
          </a:blip>
          <a:stretch>
            <a:fillRect/>
          </a:stretch>
        </p:blipFill>
        <p:spPr>
          <a:xfrm>
            <a:off x="152400" y="152400"/>
            <a:ext cx="860213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