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712" r:id="rId6"/>
  </p:sldMasterIdLst>
  <p:notesMasterIdLst>
    <p:notesMasterId r:id="rId16"/>
  </p:notesMasterIdLst>
  <p:sldIdLst>
    <p:sldId id="463" r:id="rId7"/>
    <p:sldId id="472" r:id="rId8"/>
    <p:sldId id="469" r:id="rId9"/>
    <p:sldId id="461" r:id="rId10"/>
    <p:sldId id="464" r:id="rId11"/>
    <p:sldId id="476" r:id="rId12"/>
    <p:sldId id="473" r:id="rId13"/>
    <p:sldId id="475" r:id="rId14"/>
    <p:sldId id="325" r:id="rId15"/>
  </p:sldIdLst>
  <p:sldSz cx="9144000" cy="5143500" type="screen16x9"/>
  <p:notesSz cx="6858000" cy="9144000"/>
  <p:defaultTextStyle>
    <a:defPPr>
      <a:defRPr lang="en-US"/>
    </a:defPPr>
    <a:lvl1pPr marL="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utt, Chloe M [US] (CO)" initials="SCM[(" lastIdx="15" clrIdx="0">
    <p:extLst>
      <p:ext uri="{19B8F6BF-5375-455C-9EA6-DF929625EA0E}">
        <p15:presenceInfo xmlns:p15="http://schemas.microsoft.com/office/powerpoint/2012/main" userId="Scutt, Chloe M [US] (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404040"/>
    <a:srgbClr val="202020"/>
    <a:srgbClr val="414141"/>
    <a:srgbClr val="757575"/>
    <a:srgbClr val="000000"/>
    <a:srgbClr val="00269A"/>
    <a:srgbClr val="E7E6E6"/>
    <a:srgbClr val="FCFCFC"/>
    <a:srgbClr val="F3A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DC1E5-7012-30C5-F67A-A0128C75C6F5}" v="3" dt="2023-06-24T16:47:17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9598-7378-4D06-855F-92B3953E18A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C1899-0281-4675-B394-61ED49C5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C1899-0281-4675-B394-61ED49C54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: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283A894A-A7CA-2746-BA3E-4F6D8654CA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7041" y="3841534"/>
            <a:ext cx="3665646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Arial Bold 18pt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8FECBAD-8692-5845-BDBF-298A3C12C1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37045" y="4460905"/>
            <a:ext cx="3665646" cy="21039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513F1C-CBA6-2F47-B850-080671ECD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7047" y="4136721"/>
            <a:ext cx="3665647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Speaker’s Title, Arial 14pt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422" y="956990"/>
            <a:ext cx="7518725" cy="1790700"/>
          </a:xfrm>
        </p:spPr>
        <p:txBody>
          <a:bodyPr anchor="b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a typeface="Futura Maxi" charset="0"/>
              </a:rPr>
              <a:t>Main Title Slide: Option A  </a:t>
            </a:r>
            <a:br>
              <a:rPr lang="en-US">
                <a:ea typeface="Futura Maxi" charset="0"/>
              </a:rPr>
            </a:br>
            <a:r>
              <a:rPr lang="en-US">
                <a:ea typeface="Futura Maxi" charset="0"/>
              </a:rPr>
              <a:t>Arial Bold 32pt. Capitalize Each 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8807C-599E-FE40-B4B6-C20841F7EC16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rgbClr val="00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CB70EB1-08D5-5E4A-9302-42CECF76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7422" y="3228285"/>
            <a:ext cx="7518400" cy="490538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No Pic Option Subtitle, Arial 18pt</a:t>
            </a:r>
          </a:p>
        </p:txBody>
      </p:sp>
    </p:spTree>
    <p:extLst>
      <p:ext uri="{BB962C8B-B14F-4D97-AF65-F5344CB8AC3E}">
        <p14:creationId xmlns:p14="http://schemas.microsoft.com/office/powerpoint/2010/main" val="3145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mall Amount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0076" y="983768"/>
            <a:ext cx="7544093" cy="3343709"/>
          </a:xfrm>
        </p:spPr>
        <p:txBody>
          <a:bodyPr anchor="ctr"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3085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162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74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32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290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484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06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646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Sometimes, all you need on a slide is one, large thought. </a:t>
            </a:r>
          </a:p>
          <a:p>
            <a:br>
              <a:rPr lang="en-US"/>
            </a:br>
            <a:r>
              <a:rPr lang="en-US"/>
              <a:t>Use Arial 30pt. Notice the white space on the right.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4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lank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6" y="105511"/>
            <a:ext cx="7279933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9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wo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30024A6-45DD-0545-B18F-3DACE75CF9B6}"/>
              </a:ext>
            </a:extLst>
          </p:cNvPr>
          <p:cNvSpPr/>
          <p:nvPr userDrawn="1"/>
        </p:nvSpPr>
        <p:spPr>
          <a:xfrm>
            <a:off x="4648599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4B6BF58-08A5-5A49-B149-F4FEA70A5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9" y="105511"/>
            <a:ext cx="7127533" cy="68982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D8B157-FE2B-D543-A835-A1582600B25E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D94ECF5-ABBD-B64E-AF2E-19206AB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9F884766-BB2E-6040-A770-08374D6B25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5086" y="3533893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8DFB1736-7A4A-5B42-ADF4-63E5C1749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0248" y="3525774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FD4122-F672-4A49-A4BA-7ECE442097D6}"/>
              </a:ext>
            </a:extLst>
          </p:cNvPr>
          <p:cNvSpPr/>
          <p:nvPr userDrawn="1"/>
        </p:nvSpPr>
        <p:spPr>
          <a:xfrm>
            <a:off x="156377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E8E071F5-25FE-5243-BBB3-9F391F16C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2833EC62-DAF5-3042-ACF0-B7E454A2B4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2650" y="1463752"/>
            <a:ext cx="4010933" cy="17914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6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photos without making things look too busy. And remember, it’s ok to not take up ALL of the space. Leave some breathing room.</a:t>
            </a:r>
          </a:p>
        </p:txBody>
      </p:sp>
      <p:sp>
        <p:nvSpPr>
          <p:cNvPr id="70" name="Text Placeholder 47">
            <a:extLst>
              <a:ext uri="{FF2B5EF4-FFF2-40B4-BE49-F238E27FC236}">
                <a16:creationId xmlns:a16="http://schemas.microsoft.com/office/drawing/2014/main" id="{5FBFCF6E-5414-4E44-9368-01495F7D6D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073" y="1463738"/>
            <a:ext cx="4010933" cy="19689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photo. Sometimes, you need to show two things on a page. By using duplicate gray box backgrounds, we help to create a hierarchy of content that is easy for the reader to consume. Again, this will help with legibility.</a:t>
            </a:r>
          </a:p>
          <a:p>
            <a:endParaRPr lang="en-US" sz="126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9725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803744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</p:spTree>
    <p:extLst>
      <p:ext uri="{BB962C8B-B14F-4D97-AF65-F5344CB8AC3E}">
        <p14:creationId xmlns:p14="http://schemas.microsoft.com/office/powerpoint/2010/main" val="159032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4605" y="1703543"/>
            <a:ext cx="6797864" cy="1736417"/>
          </a:xfrm>
        </p:spPr>
        <p:txBody>
          <a:bodyPr anchor="ctr">
            <a:noAutofit/>
          </a:bodyPr>
          <a:lstStyle>
            <a:lvl1pPr marL="0" marR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ysClr val="windowText" lastClr="000000"/>
                </a:solidFill>
              </a:defRPr>
            </a:lvl1pPr>
            <a:lvl2pPr marL="308582" indent="0">
              <a:buNone/>
              <a:defRPr sz="945"/>
            </a:lvl2pPr>
            <a:lvl3pPr marL="617162" indent="0">
              <a:buNone/>
              <a:defRPr sz="810"/>
            </a:lvl3pPr>
            <a:lvl4pPr marL="925742" indent="0">
              <a:buNone/>
              <a:defRPr sz="675"/>
            </a:lvl4pPr>
            <a:lvl5pPr marL="1234325" indent="0">
              <a:buNone/>
              <a:defRPr sz="675"/>
            </a:lvl5pPr>
            <a:lvl6pPr marL="1542905" indent="0">
              <a:buNone/>
              <a:defRPr sz="675"/>
            </a:lvl6pPr>
            <a:lvl7pPr marL="1851484" indent="0">
              <a:buNone/>
              <a:defRPr sz="675"/>
            </a:lvl7pPr>
            <a:lvl8pPr marL="2160065" indent="0">
              <a:buNone/>
              <a:defRPr sz="675"/>
            </a:lvl8pPr>
            <a:lvl9pPr marL="2468646" indent="0">
              <a:buNone/>
              <a:defRPr sz="675"/>
            </a:lvl9pPr>
          </a:lstStyle>
          <a:p>
            <a:pPr marL="0" marR="0" lvl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Section Break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2EB9F30-CF4B-CE43-A3E3-FC2B82FB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13D57-A2F1-9B49-A359-6471C2C9E29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3187" y="153768"/>
            <a:ext cx="658616" cy="6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625D5C-AEDE-114B-B3DF-721CCF78433A}"/>
              </a:ext>
            </a:extLst>
          </p:cNvPr>
          <p:cNvSpPr/>
          <p:nvPr userDrawn="1"/>
        </p:nvSpPr>
        <p:spPr>
          <a:xfrm>
            <a:off x="154056" y="149633"/>
            <a:ext cx="8831212" cy="486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4125" y="2203027"/>
            <a:ext cx="3709372" cy="82296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6AC40C8-BB69-4C4B-BE90-4512F04AB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: Global 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2940"/>
            <a:ext cx="5956023" cy="488818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0000">
                <a:schemeClr val="tx2">
                  <a:alpha val="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282646"/>
            <a:ext cx="5505882" cy="854075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323464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3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6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8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3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vention 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/>
        </p:nvCxnSpPr>
        <p:spPr>
          <a:xfrm>
            <a:off x="156379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39727" y="935039"/>
            <a:ext cx="7543034" cy="3784107"/>
          </a:xfrm>
        </p:spPr>
        <p:txBody>
          <a:bodyPr/>
          <a:lstStyle>
            <a:lvl1pPr marL="173030" indent="-17303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lvl1pPr>
            <a:lvl2pPr marL="404793" indent="-20954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600"/>
            </a:lvl2pPr>
            <a:lvl3pPr marL="509564" indent="-11905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marL="741326" indent="-1539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tabLst/>
              <a:defRPr sz="1400"/>
            </a:lvl4pPr>
            <a:lvl5pPr marL="914355" indent="-10159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1E0AA7-3480-410A-94C7-48509DB7D86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31925D-0FF0-46BC-81DD-245E7C80D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92113" y="2"/>
            <a:ext cx="4359779" cy="195547"/>
          </a:xfrm>
        </p:spPr>
        <p:txBody>
          <a:bodyPr>
            <a:noAutofit/>
          </a:bodyPr>
          <a:lstStyle>
            <a:lvl1pPr marL="0" indent="0" algn="ctr" defTabSz="411450" rtl="0" eaLnBrk="1" latinLnBrk="0" hangingPunct="1">
              <a:buNone/>
              <a:defRPr lang="en-US" sz="600" kern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REMOVE TOP MARKING UNLESS REQUIRED BY NISPOM GUIDANCE</a:t>
            </a:r>
          </a:p>
        </p:txBody>
      </p:sp>
    </p:spTree>
    <p:extLst>
      <p:ext uri="{BB962C8B-B14F-4D97-AF65-F5344CB8AC3E}">
        <p14:creationId xmlns:p14="http://schemas.microsoft.com/office/powerpoint/2010/main" val="104847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Ro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61000">
                <a:srgbClr val="000000">
                  <a:alpha val="0"/>
                </a:srgbClr>
              </a:gs>
              <a:gs pos="33000">
                <a:schemeClr val="tx2">
                  <a:alpha val="35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45657"/>
            <a:ext cx="5956023" cy="4886780"/>
          </a:xfrm>
          <a:prstGeom prst="rect">
            <a:avLst/>
          </a:prstGeom>
        </p:spPr>
      </p:pic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362583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UA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4453"/>
            <a:ext cx="5956023" cy="487798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86000">
                <a:schemeClr val="tx2">
                  <a:alpha val="0"/>
                </a:schemeClr>
              </a:gs>
              <a:gs pos="100000">
                <a:schemeClr val="tx2"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7050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8" y="152940"/>
            <a:ext cx="5956021" cy="488818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8000">
                <a:schemeClr val="tx2">
                  <a:alpha val="22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41173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(light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45"/>
            <a:ext cx="8123214" cy="36150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157159" indent="-157159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34320" indent="-132871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05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Dense amount of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(dense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56"/>
            <a:ext cx="8123214" cy="334352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810"/>
              </a:spcBef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marL="87152" indent="-87152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defRPr sz="1000">
                <a:solidFill>
                  <a:schemeClr val="tx2"/>
                </a:solidFill>
              </a:defRPr>
            </a:lvl2pPr>
            <a:lvl3pPr marL="262883" indent="-102868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9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12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Co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493397"/>
            <a:ext cx="4023360" cy="3121967"/>
          </a:xfrm>
        </p:spPr>
        <p:txBody>
          <a:bodyPr>
            <a:noAutofit/>
          </a:bodyPr>
          <a:lstStyle>
            <a:lvl1pPr marL="152864" indent="-152864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b="0">
                <a:solidFill>
                  <a:schemeClr val="tx2"/>
                </a:solidFill>
              </a:defRPr>
            </a:lvl1pPr>
            <a:lvl2pPr marL="467157" indent="-262865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tabLst/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8590" indent="-104290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28183" y="1493206"/>
            <a:ext cx="4023360" cy="3122156"/>
          </a:xfrm>
        </p:spPr>
        <p:txBody>
          <a:bodyPr>
            <a:normAutofit/>
          </a:bodyPr>
          <a:lstStyle>
            <a:lvl1pPr marL="204293" indent="-204293" algn="l" defTabSz="617162" rtl="0" eaLnBrk="1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883" indent="-257150"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lvl="0" indent="0" algn="l" defTabSz="617162" rtl="0" eaLnBrk="1" latinLnBrk="0" hangingPunct="1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</a:pPr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spcAft>
                <a:spcPts val="27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70020" lvl="2" indent="-104290" algn="l" defTabSz="617162" rtl="0" eaLnBrk="1" latinLnBrk="0" hangingPunct="1">
              <a:lnSpc>
                <a:spcPct val="90000"/>
              </a:lnSpc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9726" y="915830"/>
            <a:ext cx="8312150" cy="5773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06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0070" y="915961"/>
            <a:ext cx="4032898" cy="377491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Less is more. Especially when it comes to words. Use a photo to tell your story whenever possible.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there are only a few key points, don’t use bullets. Use strong statements to make your point.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Don’t be afraid to use our blue to </a:t>
            </a:r>
            <a:r>
              <a:rPr lang="en-US">
                <a:solidFill>
                  <a:schemeClr val="bg1"/>
                </a:solidFill>
                <a:highlight>
                  <a:srgbClr val="00269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 a key thought.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9FED76-2B83-7940-9C20-0534C4AAC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C6AE7F8-A97B-7247-8E76-6954F30C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FFC845-DC85-A842-9A8D-CE2A41D22BAA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F0CDFA9-407B-6841-9BCF-46975D310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70657" y="915959"/>
            <a:ext cx="4516186" cy="40760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73844"/>
            <a:ext cx="610166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3575F98-D1F6-0C4D-8B66-1F493D1F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F252750-81FB-EA46-95AF-4A0663508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708" r:id="rId3"/>
    <p:sldLayoutId id="2147483709" r:id="rId4"/>
    <p:sldLayoutId id="2147483710" r:id="rId5"/>
    <p:sldLayoutId id="2147483696" r:id="rId6"/>
    <p:sldLayoutId id="2147483682" r:id="rId7"/>
    <p:sldLayoutId id="2147483697" r:id="rId8"/>
    <p:sldLayoutId id="2147483664" r:id="rId9"/>
    <p:sldLayoutId id="2147483663" r:id="rId10"/>
    <p:sldLayoutId id="2147483683" r:id="rId11"/>
    <p:sldLayoutId id="2147483680" r:id="rId12"/>
    <p:sldLayoutId id="2147483700" r:id="rId13"/>
    <p:sldLayoutId id="2147483688" r:id="rId14"/>
  </p:sldLayoutIdLst>
  <p:hf hdr="0" dt="0"/>
  <p:txStyles>
    <p:titleStyle>
      <a:lvl1pPr algn="l" defTabSz="61716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69A"/>
          </a:solidFill>
          <a:latin typeface="+mj-lt"/>
          <a:ea typeface="+mj-ea"/>
          <a:cs typeface="+mj-cs"/>
        </a:defRPr>
      </a:lvl1pPr>
    </p:titleStyle>
    <p:bodyStyle>
      <a:lvl1pPr marL="154289" indent="-154289" algn="l" defTabSz="617162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287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71451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3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8861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69719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77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35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2937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8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6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74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32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90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484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06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646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FD0F-FA34-4173-943C-6FC12C2429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[Date]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Northrop Grumman Mission Systems</a:t>
            </a:r>
            <a:br>
              <a:rPr lang="en-US"/>
            </a:br>
            <a:r>
              <a:rPr lang="en-US"/>
              <a:t>2023 Intern Showcase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/>
              <a:t>Division:</a:t>
            </a:r>
          </a:p>
          <a:p>
            <a:r>
              <a:rPr lang="en-US"/>
              <a:t>Org:  Location:</a:t>
            </a:r>
          </a:p>
        </p:txBody>
      </p:sp>
    </p:spTree>
    <p:extLst>
      <p:ext uri="{BB962C8B-B14F-4D97-AF65-F5344CB8AC3E}">
        <p14:creationId xmlns:p14="http://schemas.microsoft.com/office/powerpoint/2010/main" val="17393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Introduction – 2 min</a:t>
            </a:r>
          </a:p>
          <a:p>
            <a:r>
              <a:rPr lang="en-US"/>
              <a:t>Intern Presentation – 6 min per person</a:t>
            </a:r>
          </a:p>
          <a:p>
            <a:r>
              <a:rPr lang="en-US"/>
              <a:t>Q&amp;A – 2 min</a:t>
            </a:r>
          </a:p>
          <a:p>
            <a:r>
              <a:rPr lang="en-US"/>
              <a:t>Leadership Comments – 3 min</a:t>
            </a:r>
          </a:p>
        </p:txBody>
      </p:sp>
    </p:spTree>
    <p:extLst>
      <p:ext uri="{BB962C8B-B14F-4D97-AF65-F5344CB8AC3E}">
        <p14:creationId xmlns:p14="http://schemas.microsoft.com/office/powerpoint/2010/main" val="187538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Wei- Profile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67205"/>
              </p:ext>
            </p:extLst>
          </p:nvPr>
        </p:nvGraphicFramePr>
        <p:xfrm>
          <a:off x="-4" y="796793"/>
          <a:ext cx="9144004" cy="434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2">
                  <a:extLst>
                    <a:ext uri="{9D8B030D-6E8A-4147-A177-3AD203B41FA5}">
                      <a16:colId xmlns:a16="http://schemas.microsoft.com/office/drawing/2014/main" val="3613921952"/>
                    </a:ext>
                  </a:extLst>
                </a:gridCol>
                <a:gridCol w="4572002">
                  <a:extLst>
                    <a:ext uri="{9D8B030D-6E8A-4147-A177-3AD203B41FA5}">
                      <a16:colId xmlns:a16="http://schemas.microsoft.com/office/drawing/2014/main" val="3095649994"/>
                    </a:ext>
                  </a:extLst>
                </a:gridCol>
              </a:tblGrid>
              <a:tr h="2173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Jeremy Wei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Hometown: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Gaithersburg, MD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Hobbies: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Running, Baking Bread and Pastries, Cooking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Fav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orites: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TV/Movies: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Legends of Korah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Books: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The Old Man and the Sea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Music: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The Strokes or Foster The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Food: 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Braised pork belly with rice or sushi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School: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University of Maryland, College Park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Degree: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Bachelors of Science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Major: 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Electrical Engineering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Grad Date: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May 2025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I’ve enjoyed most about my classes/projects: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Acquiring new skills and tools for problem solving and interacting with my school’s community of engineers. 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0020"/>
                  </a:ext>
                </a:extLst>
              </a:tr>
              <a:tr h="217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 with 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Engineering Intern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FPNT DT/SW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Location: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Woodland Hills, 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Program/Project: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PGM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Notable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Moments</a:t>
                      </a:r>
                      <a:endParaRPr lang="en-US" sz="1400" dirty="0"/>
                    </a:p>
                    <a:p>
                      <a:r>
                        <a:rPr lang="en-US" sz="1200" b="1" dirty="0"/>
                        <a:t>Memorable Activity: </a:t>
                      </a:r>
                      <a:r>
                        <a:rPr lang="en-US" sz="1200" b="0" dirty="0"/>
                        <a:t>Making my first pull request on GitHub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Ah-ha Moment: </a:t>
                      </a:r>
                      <a:r>
                        <a:rPr lang="en-US" sz="1200" b="0" dirty="0"/>
                        <a:t>Development of a modular Markdown Parser in python with OOP techniques learned in a class I almost forgot about.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Favorite Professional Development Activity: </a:t>
                      </a:r>
                      <a:r>
                        <a:rPr lang="en-US" sz="1200" b="0" dirty="0"/>
                        <a:t>AI in action seminar by Amanda Muller and Hasan </a:t>
                      </a:r>
                      <a:r>
                        <a:rPr lang="en-US" sz="1200" b="0" dirty="0" err="1"/>
                        <a:t>Ghadialy</a:t>
                      </a:r>
                      <a:endParaRPr lang="en-US" sz="1200" b="0" dirty="0"/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Toughest Acronym to Learn: </a:t>
                      </a:r>
                      <a:r>
                        <a:rPr lang="en-US" sz="1200" b="0" dirty="0"/>
                        <a:t>SEARGANT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30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386F4D-CE9B-05C9-38D3-1762F36F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54" y="895216"/>
            <a:ext cx="863342" cy="94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2418A-8391-542D-9BF3-34206F60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30" y="892128"/>
            <a:ext cx="946370" cy="11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6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0066" y="1000356"/>
            <a:ext cx="3704201" cy="3343528"/>
          </a:xfrm>
        </p:spPr>
        <p:txBody>
          <a:bodyPr/>
          <a:lstStyle/>
          <a:p>
            <a:r>
              <a:rPr lang="en-US" sz="1400" b="1" dirty="0"/>
              <a:t>Why do we need DB Tools?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Consolidate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</a:t>
            </a:r>
          </a:p>
          <a:p>
            <a:r>
              <a:rPr lang="en-US" sz="1400" b="1" dirty="0"/>
              <a:t>Tasking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Parsing Markdown documents into document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MongoDB’s API to store and organize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Confluence’s REST API to sync information from MongoDB to Confluence.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58602" lvl="1" indent="-171450"/>
            <a:r>
              <a:rPr lang="en-US" sz="1400" b="1" dirty="0"/>
              <a:t>Tox and </a:t>
            </a:r>
            <a:r>
              <a:rPr lang="en-US" sz="1400" b="1" dirty="0" err="1"/>
              <a:t>pytest</a:t>
            </a:r>
            <a:r>
              <a:rPr lang="en-US" sz="1400" b="1" dirty="0"/>
              <a:t> </a:t>
            </a:r>
            <a:r>
              <a:rPr lang="en-US" sz="1400" b="1" dirty="0" err="1"/>
              <a:t>unittesting</a:t>
            </a:r>
            <a:endParaRPr lang="en-US" sz="1400" b="1" dirty="0"/>
          </a:p>
          <a:p>
            <a:pPr marL="258602" lvl="1" indent="-171450"/>
            <a:r>
              <a:rPr lang="en-US" sz="1400" b="1" dirty="0"/>
              <a:t>Git and </a:t>
            </a:r>
            <a:r>
              <a:rPr lang="en-US" sz="1400" b="1" dirty="0" err="1"/>
              <a:t>Github</a:t>
            </a:r>
            <a:r>
              <a:rPr lang="en-US" sz="1400" b="1" dirty="0"/>
              <a:t> development</a:t>
            </a:r>
          </a:p>
          <a:p>
            <a:pPr marL="258602" lvl="1" indent="-171450"/>
            <a:r>
              <a:rPr lang="en-US" sz="1400" b="1" dirty="0"/>
              <a:t>OOP concepts, typing,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main challenge has been getting up to speed with the project and learning a completely new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Furthermore, I have never done large scale development so </a:t>
            </a:r>
            <a:r>
              <a:rPr lang="en-US" sz="1600" b="1" dirty="0" err="1"/>
              <a:t>Github</a:t>
            </a:r>
            <a:r>
              <a:rPr lang="en-US" sz="1600" b="1" dirty="0"/>
              <a:t> was also new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Give an overview of the project(s) you worked on. Include:</a:t>
            </a:r>
          </a:p>
          <a:p>
            <a:pPr marL="258602" lvl="1" indent="-171450"/>
            <a:r>
              <a:rPr lang="en-US" sz="1800" dirty="0"/>
              <a:t>Name of your project</a:t>
            </a:r>
          </a:p>
          <a:p>
            <a:pPr marL="258602" lvl="1" indent="-171450"/>
            <a:r>
              <a:rPr lang="en-US" sz="1800" dirty="0"/>
              <a:t>What Challenge were you trying to solve? / What was the scope?</a:t>
            </a:r>
          </a:p>
          <a:p>
            <a:pPr marL="258602" lvl="1" indent="-171450"/>
            <a:r>
              <a:rPr lang="en-US" sz="1800" dirty="0"/>
              <a:t>What approach did you take? What was your tasking (What did you do)?</a:t>
            </a:r>
          </a:p>
          <a:p>
            <a:pPr marL="258602" lvl="1" indent="-171450"/>
            <a:r>
              <a:rPr lang="en-US" sz="1800" dirty="0"/>
              <a:t>What did you learn? (technical and/or soft-skills)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Keep any technical discussion at high-level, and include the bigger context of the technical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Feel free to include any relevant diagrams/charts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69430" y="460261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86200-87EF-4CB6-EDC3-8B344E7D6E22}"/>
              </a:ext>
            </a:extLst>
          </p:cNvPr>
          <p:cNvGrpSpPr/>
          <p:nvPr/>
        </p:nvGrpSpPr>
        <p:grpSpPr>
          <a:xfrm>
            <a:off x="5157432" y="879816"/>
            <a:ext cx="2280892" cy="1997839"/>
            <a:chOff x="4522079" y="885401"/>
            <a:chExt cx="2280892" cy="1997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D19E34-8E82-22B6-AF4E-C16BD74F5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885401"/>
              <a:ext cx="2230971" cy="17208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AC287-2184-16D0-0150-0AB52816AE64}"/>
                </a:ext>
              </a:extLst>
            </p:cNvPr>
            <p:cNvSpPr txBox="1"/>
            <p:nvPr/>
          </p:nvSpPr>
          <p:spPr>
            <a:xfrm>
              <a:off x="4522079" y="2606241"/>
              <a:ext cx="2149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SEARGANT Team One Note notebook consisting of ~800 files spread across ~200 folders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7E18C1-B22F-0AB6-3024-47A408BD3476}"/>
              </a:ext>
            </a:extLst>
          </p:cNvPr>
          <p:cNvGrpSpPr/>
          <p:nvPr/>
        </p:nvGrpSpPr>
        <p:grpSpPr>
          <a:xfrm>
            <a:off x="4825664" y="3082332"/>
            <a:ext cx="3208864" cy="1821871"/>
            <a:chOff x="5666571" y="2823878"/>
            <a:chExt cx="3208864" cy="18218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D259E2-B96B-5EC3-B5EC-EC08695B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6571" y="2823878"/>
              <a:ext cx="3059527" cy="16372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7CA1C4-F346-36EE-0725-BC7A6822D949}"/>
                </a:ext>
              </a:extLst>
            </p:cNvPr>
            <p:cNvSpPr txBox="1"/>
            <p:nvPr/>
          </p:nvSpPr>
          <p:spPr>
            <a:xfrm>
              <a:off x="5964846" y="4461083"/>
              <a:ext cx="29105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and Mongo Express instance running in a local Docker container.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3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1" dirty="0"/>
              <a:t>Challenges</a:t>
            </a:r>
          </a:p>
          <a:p>
            <a:pPr marL="372902" lvl="1" indent="-285750"/>
            <a:r>
              <a:rPr lang="en-US" sz="1600" dirty="0"/>
              <a:t>Local Environment setup</a:t>
            </a:r>
          </a:p>
          <a:p>
            <a:pPr marL="434333" lvl="2" indent="-171450"/>
            <a:r>
              <a:rPr lang="en-US" sz="1500" dirty="0"/>
              <a:t>SSL Certificate issues</a:t>
            </a:r>
          </a:p>
          <a:p>
            <a:pPr marL="434333" lvl="2" indent="-171450"/>
            <a:r>
              <a:rPr lang="en-US" sz="1500" dirty="0"/>
              <a:t>HTTP and HTTPS Proxy environment variables</a:t>
            </a:r>
          </a:p>
          <a:p>
            <a:pPr marL="434333" lvl="2" indent="-171450"/>
            <a:r>
              <a:rPr lang="en-US" sz="1500" dirty="0"/>
              <a:t>MongoDB and Mongo Express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86D4C-6A69-A09A-128C-683C4F0376DE}"/>
              </a:ext>
            </a:extLst>
          </p:cNvPr>
          <p:cNvGrpSpPr/>
          <p:nvPr/>
        </p:nvGrpSpPr>
        <p:grpSpPr>
          <a:xfrm>
            <a:off x="5143425" y="1084516"/>
            <a:ext cx="3751724" cy="845833"/>
            <a:chOff x="4401673" y="944558"/>
            <a:chExt cx="3751724" cy="8458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4F5F1D-6B77-9B6A-B0AE-EC39BAFED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432"/>
            <a:stretch/>
          </p:blipFill>
          <p:spPr>
            <a:xfrm>
              <a:off x="4401673" y="944558"/>
              <a:ext cx="3751724" cy="691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68F1D-E519-3DDB-41C3-34AE001B3822}"/>
                </a:ext>
              </a:extLst>
            </p:cNvPr>
            <p:cNvSpPr txBox="1"/>
            <p:nvPr/>
          </p:nvSpPr>
          <p:spPr>
            <a:xfrm>
              <a:off x="4438629" y="1513392"/>
              <a:ext cx="298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Express blocking access due to restrictions on usage of </a:t>
              </a:r>
              <a:r>
                <a:rPr lang="en-US" sz="600" dirty="0" err="1">
                  <a:solidFill>
                    <a:schemeClr val="tx2"/>
                  </a:solidFill>
                </a:rPr>
                <a:t>basicAuth</a:t>
              </a:r>
              <a:r>
                <a:rPr lang="en-US" sz="600" dirty="0">
                  <a:solidFill>
                    <a:schemeClr val="tx2"/>
                  </a:solidFill>
                </a:rPr>
                <a:t> in our Microsoft Edge browsers.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8A8F6B-67DC-762B-6081-038E7C028924}"/>
              </a:ext>
            </a:extLst>
          </p:cNvPr>
          <p:cNvGrpSpPr/>
          <p:nvPr/>
        </p:nvGrpSpPr>
        <p:grpSpPr>
          <a:xfrm>
            <a:off x="4937438" y="2703465"/>
            <a:ext cx="3957711" cy="1986168"/>
            <a:chOff x="5269670" y="2559403"/>
            <a:chExt cx="3957711" cy="19861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564838-A8AC-1B7C-AC7F-8EDDA72AE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9670" y="2559403"/>
              <a:ext cx="3811053" cy="18258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1C707-0B2D-AF85-76CE-CE17BA8A8EA6}"/>
                </a:ext>
              </a:extLst>
            </p:cNvPr>
            <p:cNvSpPr txBox="1"/>
            <p:nvPr/>
          </p:nvSpPr>
          <p:spPr>
            <a:xfrm>
              <a:off x="5692751" y="4360905"/>
              <a:ext cx="35346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We love SSL Certificate Errors (we actually don’t)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B66113-F20B-BBC2-C101-4C485A25F7D0}"/>
              </a:ext>
            </a:extLst>
          </p:cNvPr>
          <p:cNvGrpSpPr/>
          <p:nvPr/>
        </p:nvGrpSpPr>
        <p:grpSpPr>
          <a:xfrm>
            <a:off x="737970" y="2892827"/>
            <a:ext cx="3700659" cy="2159359"/>
            <a:chOff x="737970" y="2892827"/>
            <a:chExt cx="3700659" cy="21593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6B5D4D-2EC9-534C-8BBA-FBA4A5747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970" y="2892827"/>
              <a:ext cx="3309389" cy="19746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833A8B-45A2-030F-2108-B6ED94DAA13E}"/>
                </a:ext>
              </a:extLst>
            </p:cNvPr>
            <p:cNvSpPr txBox="1"/>
            <p:nvPr/>
          </p:nvSpPr>
          <p:spPr>
            <a:xfrm>
              <a:off x="1458588" y="4867520"/>
              <a:ext cx="29800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So many tox errors, all in red…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/>
            <a:r>
              <a:rPr lang="en-US" sz="1800" b="1" dirty="0"/>
              <a:t>Accomplishments</a:t>
            </a:r>
            <a:endParaRPr lang="en-US" sz="15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Markdown to Mongo Document Block Parser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One Note Export uploader</a:t>
            </a:r>
            <a:endParaRPr lang="en-US" sz="18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B73AEA-222B-A1E4-57C5-C4BFDFBA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0" y="1930161"/>
            <a:ext cx="3796355" cy="2155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1C032-1DCF-BCD3-E036-51712FD30D6A}"/>
              </a:ext>
            </a:extLst>
          </p:cNvPr>
          <p:cNvSpPr txBox="1"/>
          <p:nvPr/>
        </p:nvSpPr>
        <p:spPr>
          <a:xfrm>
            <a:off x="4836970" y="4077763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Finally getting that clean </a:t>
            </a:r>
            <a:r>
              <a:rPr lang="en-US" sz="600" dirty="0" err="1">
                <a:solidFill>
                  <a:schemeClr val="tx2"/>
                </a:solidFill>
              </a:rPr>
              <a:t>pytest</a:t>
            </a:r>
            <a:r>
              <a:rPr lang="en-US" sz="600" dirty="0">
                <a:solidFill>
                  <a:schemeClr val="tx2"/>
                </a:solidFill>
              </a:rPr>
              <a:t> run on all my unit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0D97B6-54DA-854A-37C9-D470C272856D}"/>
              </a:ext>
            </a:extLst>
          </p:cNvPr>
          <p:cNvGrpSpPr/>
          <p:nvPr/>
        </p:nvGrpSpPr>
        <p:grpSpPr>
          <a:xfrm>
            <a:off x="889155" y="2323887"/>
            <a:ext cx="3066867" cy="2443394"/>
            <a:chOff x="376393" y="2057749"/>
            <a:chExt cx="3814773" cy="30425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6BA623-DDBD-252A-4384-687D194F6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32"/>
            <a:stretch/>
          </p:blipFill>
          <p:spPr>
            <a:xfrm>
              <a:off x="376393" y="2057749"/>
              <a:ext cx="3814773" cy="28838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76DE89-7CEE-164B-D3E9-AFC107E66BA1}"/>
                </a:ext>
              </a:extLst>
            </p:cNvPr>
            <p:cNvSpPr/>
            <p:nvPr/>
          </p:nvSpPr>
          <p:spPr>
            <a:xfrm>
              <a:off x="3152276" y="4356997"/>
              <a:ext cx="300537" cy="1146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A0153-36C3-139C-BD9C-6C74CC2103EF}"/>
                </a:ext>
              </a:extLst>
            </p:cNvPr>
            <p:cNvSpPr txBox="1"/>
            <p:nvPr/>
          </p:nvSpPr>
          <p:spPr>
            <a:xfrm>
              <a:off x="583303" y="4915651"/>
              <a:ext cx="2980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51160 document parsed and uploaded to MongoDB.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24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8290" y="1011462"/>
            <a:ext cx="8123214" cy="3343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My takeaways (Where can I improve/grow)?</a:t>
            </a:r>
          </a:p>
          <a:p>
            <a:pPr marL="372902" lvl="1" indent="-285750"/>
            <a:r>
              <a:rPr lang="en-US" sz="1600" dirty="0"/>
              <a:t>Proper use of Object-Oriented Programing Concepts.</a:t>
            </a:r>
          </a:p>
          <a:p>
            <a:pPr marL="372902" lvl="1" indent="-285750"/>
            <a:r>
              <a:rPr lang="en-US" sz="1600" dirty="0"/>
              <a:t>The importance of drafting and system engineering.</a:t>
            </a:r>
          </a:p>
          <a:p>
            <a:pPr marL="372902" lvl="1" indent="-285750"/>
            <a:r>
              <a:rPr lang="en-US" sz="1600" dirty="0"/>
              <a:t>Basic principles on how to write robust code. </a:t>
            </a:r>
          </a:p>
          <a:p>
            <a:pPr marL="548633" lvl="2" indent="-285750"/>
            <a:r>
              <a:rPr lang="en-US" sz="1500" dirty="0" err="1"/>
              <a:t>Pytest</a:t>
            </a:r>
            <a:r>
              <a:rPr lang="en-US" sz="1500" dirty="0"/>
              <a:t>, </a:t>
            </a:r>
            <a:r>
              <a:rPr lang="en-US" sz="1500" dirty="0" err="1"/>
              <a:t>Pydantic</a:t>
            </a:r>
            <a:r>
              <a:rPr lang="en-US" sz="1500" dirty="0"/>
              <a:t>, and tox</a:t>
            </a:r>
          </a:p>
          <a:p>
            <a:pPr marL="372902" lvl="1" indent="-285750"/>
            <a:r>
              <a:rPr lang="en-US" sz="1600" dirty="0"/>
              <a:t>Large scale software development workflow.</a:t>
            </a:r>
          </a:p>
          <a:p>
            <a:pPr marL="372902" lvl="1" indent="-28575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BAB3A-101D-F8A8-F7FA-421D5384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6" y="3038004"/>
            <a:ext cx="3205543" cy="1181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A387E-75A8-79A2-2B5E-98FE48700236}"/>
              </a:ext>
            </a:extLst>
          </p:cNvPr>
          <p:cNvSpPr txBox="1"/>
          <p:nvPr/>
        </p:nvSpPr>
        <p:spPr>
          <a:xfrm>
            <a:off x="680719" y="4219609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Database Tools GitHub network graph. The green branch are my commits!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47ADFE-78A2-C60E-39D3-C9B48B138E29}"/>
              </a:ext>
            </a:extLst>
          </p:cNvPr>
          <p:cNvGrpSpPr/>
          <p:nvPr/>
        </p:nvGrpSpPr>
        <p:grpSpPr>
          <a:xfrm>
            <a:off x="5429273" y="2326010"/>
            <a:ext cx="3420957" cy="1805329"/>
            <a:chOff x="4971527" y="3076474"/>
            <a:chExt cx="3420957" cy="180532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A68C8E2-2202-F271-A45E-41750104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34408">
              <a:off x="6148889" y="3470771"/>
              <a:ext cx="323895" cy="314369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DC3A851-FA7E-CAD2-BBD2-056BBCE2520C}"/>
                </a:ext>
              </a:extLst>
            </p:cNvPr>
            <p:cNvGrpSpPr/>
            <p:nvPr/>
          </p:nvGrpSpPr>
          <p:grpSpPr>
            <a:xfrm>
              <a:off x="4971527" y="3343662"/>
              <a:ext cx="3184245" cy="1538141"/>
              <a:chOff x="5035471" y="2805696"/>
              <a:chExt cx="3184245" cy="153814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62044E3-2D57-8D5A-00F8-73668BCDE676}"/>
                  </a:ext>
                </a:extLst>
              </p:cNvPr>
              <p:cNvGrpSpPr/>
              <p:nvPr/>
            </p:nvGrpSpPr>
            <p:grpSpPr>
              <a:xfrm>
                <a:off x="5035471" y="2913774"/>
                <a:ext cx="3184245" cy="1430063"/>
                <a:chOff x="4715750" y="2637158"/>
                <a:chExt cx="3184245" cy="1430063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FCFE8DE-D882-2F09-E19F-3FC5604D7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612348">
                  <a:off x="5640998" y="3689961"/>
                  <a:ext cx="610665" cy="335504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B05D479-FDD5-26B3-9D5A-48C8BE716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5610" y="3366903"/>
                  <a:ext cx="1216031" cy="415606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327E689-FBBF-6BC7-B9F7-AC001D9EB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052"/>
                <a:stretch/>
              </p:blipFill>
              <p:spPr>
                <a:xfrm rot="21192778">
                  <a:off x="4829088" y="3331973"/>
                  <a:ext cx="833356" cy="735248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51BDB9D-711A-1BC4-B6E3-DD427A51B4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1003053">
                  <a:off x="6319159" y="3750567"/>
                  <a:ext cx="940899" cy="273844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FBFD7E7-7F51-67FA-7216-30D6160F8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487328">
                  <a:off x="4715750" y="2903352"/>
                  <a:ext cx="1266910" cy="302045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7F00830-A788-3896-4C91-7394099B0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13288" b="24278"/>
                <a:stretch/>
              </p:blipFill>
              <p:spPr>
                <a:xfrm rot="482548">
                  <a:off x="5958408" y="3151554"/>
                  <a:ext cx="1371791" cy="291437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0288092-AF6F-A1C2-BD5D-2714A240C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9660407">
                  <a:off x="7383482" y="3259916"/>
                  <a:ext cx="516513" cy="679012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F933873-D07C-4B01-703E-F57D04A4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11964"/>
                <a:stretch/>
              </p:blipFill>
              <p:spPr>
                <a:xfrm rot="17106332">
                  <a:off x="6254405" y="2598205"/>
                  <a:ext cx="503200" cy="581106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921EFB4-D6C0-DD1F-8C0D-5E969FA8F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20569413">
                  <a:off x="5538249" y="3181129"/>
                  <a:ext cx="447737" cy="447737"/>
                </a:xfrm>
                <a:prstGeom prst="rect">
                  <a:avLst/>
                </a:prstGeom>
              </p:spPr>
            </p:pic>
          </p:grpSp>
          <p:pic>
            <p:nvPicPr>
              <p:cNvPr id="1026" name="Picture 2" descr="How to Setup Windows for Development: An experiment in using WSL2 -  Bendyworks">
                <a:extLst>
                  <a:ext uri="{FF2B5EF4-FFF2-40B4-BE49-F238E27FC236}">
                    <a16:creationId xmlns:a16="http://schemas.microsoft.com/office/drawing/2014/main" id="{1847DF0A-8551-9080-0F5A-59D0D8015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5803">
                <a:off x="7139784" y="2805696"/>
                <a:ext cx="845249" cy="845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4B2A731-BD37-8CA6-6466-8553A61F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4250206">
              <a:off x="7695686" y="4178951"/>
              <a:ext cx="1185152" cy="208444"/>
            </a:xfrm>
            <a:prstGeom prst="rect">
              <a:avLst/>
            </a:prstGeom>
          </p:spPr>
        </p:pic>
        <p:pic>
          <p:nvPicPr>
            <p:cNvPr id="1028" name="Picture 4" descr="upload.wikimedia.org/wikipedia/commons/4/45/Notion...">
              <a:extLst>
                <a:ext uri="{FF2B5EF4-FFF2-40B4-BE49-F238E27FC236}">
                  <a16:creationId xmlns:a16="http://schemas.microsoft.com/office/drawing/2014/main" id="{E05C8187-5E0B-ADE2-6A7E-4BBEED41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6337">
              <a:off x="5604981" y="3076474"/>
              <a:ext cx="473371" cy="47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E5AB21-DEFA-53A6-FFA6-41C09B91D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793357">
              <a:off x="6260519" y="3209264"/>
              <a:ext cx="1103886" cy="20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94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C768F-F4E1-A01F-73B2-BF771702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C90A7-C51D-6AE2-499F-5E0D6A54F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93655-C4B1-8042-CDEF-09C3C295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2C78C-9C52-E7AD-D87D-DD5D206D82A6}"/>
              </a:ext>
            </a:extLst>
          </p:cNvPr>
          <p:cNvSpPr txBox="1"/>
          <p:nvPr/>
        </p:nvSpPr>
        <p:spPr>
          <a:xfrm>
            <a:off x="197260" y="4126878"/>
            <a:ext cx="4025141" cy="86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Recognition</a:t>
            </a:r>
          </a:p>
          <a:p>
            <a:pPr marL="372902" lvl="1" indent="-285750"/>
            <a:r>
              <a:rPr lang="en-US" sz="1600" dirty="0"/>
              <a:t>Mathew Cosgrove, and my fellow 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06B98-46C6-8B46-A7B3-939B288B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t"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G 2020 Blue, Black and Accents">
      <a:dk1>
        <a:srgbClr val="00269A"/>
      </a:dk1>
      <a:lt1>
        <a:srgbClr val="FFFFFF"/>
      </a:lt1>
      <a:dk2>
        <a:srgbClr val="000000"/>
      </a:dk2>
      <a:lt2>
        <a:srgbClr val="E7E6E6"/>
      </a:lt2>
      <a:accent1>
        <a:srgbClr val="135FA5"/>
      </a:accent1>
      <a:accent2>
        <a:srgbClr val="83D3D4"/>
      </a:accent2>
      <a:accent3>
        <a:srgbClr val="2D8183"/>
      </a:accent3>
      <a:accent4>
        <a:srgbClr val="910C07"/>
      </a:accent4>
      <a:accent5>
        <a:srgbClr val="209FDE"/>
      </a:accent5>
      <a:accent6>
        <a:srgbClr val="F48154"/>
      </a:accent6>
      <a:hlink>
        <a:srgbClr val="135FA5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C_MasterPPT_Template_2020_16x9_v2.potx" id="{23803FDE-01CC-4F31-A541-28CE2E6E335A}" vid="{4A1C2128-7709-466F-A611-D3B9DE6937C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ed01daf-a39b-4322-b336-464aa5091e31">FA43R63HSNSU-804741541-284</_dlc_DocId>
    <_dlc_DocIdUrl xmlns="0ed01daf-a39b-4322-b336-464aa5091e31">
      <Url>https://ngc.sharepoint.us/sites/NG00000711/_layouts/15/DocIdRedir.aspx?ID=FA43R63HSNSU-804741541-284</Url>
      <Description>FA43R63HSNSU-804741541-284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B2F232D3C164BB1DBF11D49AFF6AC" ma:contentTypeVersion="4" ma:contentTypeDescription="Create a new document." ma:contentTypeScope="" ma:versionID="ace64b76c7fa238c7b43066bfd7f461b">
  <xsd:schema xmlns:xsd="http://www.w3.org/2001/XMLSchema" xmlns:xs="http://www.w3.org/2001/XMLSchema" xmlns:p="http://schemas.microsoft.com/office/2006/metadata/properties" xmlns:ns2="0ed01daf-a39b-4322-b336-464aa5091e31" xmlns:ns3="0a39b131-a25b-485f-89b0-b09e965fe171" targetNamespace="http://schemas.microsoft.com/office/2006/metadata/properties" ma:root="true" ma:fieldsID="2e8e5b7044fbd0fcc71de6236af0cdf4" ns2:_="" ns3:_="">
    <xsd:import namespace="0ed01daf-a39b-4322-b336-464aa5091e31"/>
    <xsd:import namespace="0a39b131-a25b-485f-89b0-b09e965fe17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01daf-a39b-4322-b336-464aa5091e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9b131-a25b-485f-89b0-b09e965fe1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CE2CDB4-3352-4150-919A-B30B39FD5827}">
  <ds:schemaRefs>
    <ds:schemaRef ds:uri="9d07426f-fcca-4a73-934d-5bf429f9e4a3"/>
    <ds:schemaRef ds:uri="d506119b-d907-4fb7-9fba-274ab1f21ecd"/>
    <ds:schemaRef ds:uri="e556c76f-1f0a-4b17-97c2-d8b7707717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  <ds:schemaRef ds:uri="0ed01daf-a39b-4322-b336-464aa5091e31"/>
  </ds:schemaRefs>
</ds:datastoreItem>
</file>

<file path=customXml/itemProps2.xml><?xml version="1.0" encoding="utf-8"?>
<ds:datastoreItem xmlns:ds="http://schemas.openxmlformats.org/officeDocument/2006/customXml" ds:itemID="{791386F8-E168-492C-B4C3-9A800EDC59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93642-C416-49BE-8398-0DEB4CFE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01daf-a39b-4322-b336-464aa5091e31"/>
    <ds:schemaRef ds:uri="0a39b131-a25b-485f-89b0-b09e965fe1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DCF9B43-9EA7-493E-9556-9DC14AABE73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NGC_MasterPPT_Template_2020_16x9_v2</Template>
  <TotalTime>114</TotalTime>
  <Words>662</Words>
  <Application>Microsoft Office PowerPoint</Application>
  <PresentationFormat>On-screen Show (16:9)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Futura Maxi</vt:lpstr>
      <vt:lpstr>Futura Maxi Book</vt:lpstr>
      <vt:lpstr>Office Theme</vt:lpstr>
      <vt:lpstr>1_Office Theme</vt:lpstr>
      <vt:lpstr>Northrop Grumman Mission Systems 2023 Intern Showcase</vt:lpstr>
      <vt:lpstr>Agenda</vt:lpstr>
      <vt:lpstr>Jeremy Wei- Profile Summary</vt:lpstr>
      <vt:lpstr>Database Tools - Overview</vt:lpstr>
      <vt:lpstr>Database Tools - Overview con’t.</vt:lpstr>
      <vt:lpstr>Database Tools - Overview con’t.</vt:lpstr>
      <vt:lpstr>Database Tools - Overview con’t.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NGMS Intern Final Project Template</dc:title>
  <dc:creator>Peters, Angela B [US] (MS)</dc:creator>
  <cp:lastModifiedBy>Wei, Jeremy [US] (MS)</cp:lastModifiedBy>
  <cp:revision>6</cp:revision>
  <dcterms:created xsi:type="dcterms:W3CDTF">2020-05-22T15:12:51Z</dcterms:created>
  <dcterms:modified xsi:type="dcterms:W3CDTF">2024-07-17T22:57:54Z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GCENTSensitivityLevels">
    <vt:lpwstr/>
  </property>
  <property fmtid="{D5CDD505-2E9C-101B-9397-08002B2CF9AE}" pid="3" name="NGCENTProgram">
    <vt:lpwstr/>
  </property>
  <property fmtid="{D5CDD505-2E9C-101B-9397-08002B2CF9AE}" pid="4" name="NGCENTOrganization">
    <vt:lpwstr/>
  </property>
  <property fmtid="{D5CDD505-2E9C-101B-9397-08002B2CF9AE}" pid="5" name="NGCENTOriginCountry">
    <vt:lpwstr>1;#United States (US)|f4f4ed40-0317-491b-9959-5ea628d96313</vt:lpwstr>
  </property>
  <property fmtid="{D5CDD505-2E9C-101B-9397-08002B2CF9AE}" pid="6" name="NGCENTDivision">
    <vt:lpwstr/>
  </property>
  <property fmtid="{D5CDD505-2E9C-101B-9397-08002B2CF9AE}" pid="7" name="ContentTypeId">
    <vt:lpwstr>0x010100BB0B2F232D3C164BB1DBF11D49AFF6AC</vt:lpwstr>
  </property>
  <property fmtid="{D5CDD505-2E9C-101B-9397-08002B2CF9AE}" pid="8" name="NGCENTSector">
    <vt:lpwstr>3;#Corporate Office (CO)|025da7ed-eff4-4c15-81b7-396cffb54ad8</vt:lpwstr>
  </property>
  <property fmtid="{D5CDD505-2E9C-101B-9397-08002B2CF9AE}" pid="9" name="_dlc_DocIdItemGuid">
    <vt:lpwstr>6dce24af-eaed-44b2-852d-c4f646292b92</vt:lpwstr>
  </property>
  <property fmtid="{D5CDD505-2E9C-101B-9397-08002B2CF9AE}" pid="10" name="NGCENTCampus">
    <vt:lpwstr/>
  </property>
  <property fmtid="{D5CDD505-2E9C-101B-9397-08002B2CF9AE}" pid="11" name="NGCENTSensitivityLevel">
    <vt:lpwstr/>
  </property>
  <property fmtid="{D5CDD505-2E9C-101B-9397-08002B2CF9AE}" pid="12" name="MediaServiceImageTags">
    <vt:lpwstr/>
  </property>
</Properties>
</file>