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5"/>
    <p:sldMasterId id="2147483712" r:id="rId6"/>
  </p:sldMasterIdLst>
  <p:notesMasterIdLst>
    <p:notesMasterId r:id="rId15"/>
  </p:notesMasterIdLst>
  <p:sldIdLst>
    <p:sldId id="463" r:id="rId7"/>
    <p:sldId id="469" r:id="rId8"/>
    <p:sldId id="461" r:id="rId9"/>
    <p:sldId id="464" r:id="rId10"/>
    <p:sldId id="476" r:id="rId11"/>
    <p:sldId id="473" r:id="rId12"/>
    <p:sldId id="475" r:id="rId13"/>
    <p:sldId id="325" r:id="rId14"/>
  </p:sldIdLst>
  <p:sldSz cx="9144000" cy="5143500" type="screen16x9"/>
  <p:notesSz cx="6858000" cy="9144000"/>
  <p:defaultTextStyle>
    <a:defPPr>
      <a:defRPr lang="en-US"/>
    </a:defPPr>
    <a:lvl1pPr marL="0" algn="l" defTabSz="41147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70" algn="l" defTabSz="41147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40" algn="l" defTabSz="41147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09" algn="l" defTabSz="41147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879" algn="l" defTabSz="41147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348" algn="l" defTabSz="41147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19" algn="l" defTabSz="41147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288" algn="l" defTabSz="41147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758" algn="l" defTabSz="41147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utt, Chloe M [US] (CO)" initials="SCM[(" lastIdx="15" clrIdx="0">
    <p:extLst>
      <p:ext uri="{19B8F6BF-5375-455C-9EA6-DF929625EA0E}">
        <p15:presenceInfo xmlns:p15="http://schemas.microsoft.com/office/powerpoint/2012/main" userId="Scutt, Chloe M [US] (CO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BDBD"/>
    <a:srgbClr val="404040"/>
    <a:srgbClr val="202020"/>
    <a:srgbClr val="414141"/>
    <a:srgbClr val="757575"/>
    <a:srgbClr val="000000"/>
    <a:srgbClr val="00269A"/>
    <a:srgbClr val="E7E6E6"/>
    <a:srgbClr val="FCFCFC"/>
    <a:srgbClr val="F3A3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9DC1E5-7012-30C5-F67A-A0128C75C6F5}" v="3" dt="2023-06-24T16:47:17.5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19598-7378-4D06-855F-92B3953E18A9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C1899-0281-4675-B394-61ED49C5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8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229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1pPr>
    <a:lvl2pPr marL="411470" algn="l" defTabSz="8229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2pPr>
    <a:lvl3pPr marL="822940" algn="l" defTabSz="8229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3pPr>
    <a:lvl4pPr marL="1234409" algn="l" defTabSz="8229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4pPr>
    <a:lvl5pPr marL="1645879" algn="l" defTabSz="8229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5pPr>
    <a:lvl6pPr marL="2057348" algn="l" defTabSz="8229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2468819" algn="l" defTabSz="8229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2880288" algn="l" defTabSz="8229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3291758" algn="l" defTabSz="8229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C1899-0281-4675-B394-61ED49C54B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lide: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283A894A-A7CA-2746-BA3E-4F6D8654CA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7041" y="3841534"/>
            <a:ext cx="3665646" cy="369752"/>
          </a:xfrm>
        </p:spPr>
        <p:txBody>
          <a:bodyPr anchor="b" anchorCtr="0">
            <a:no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 marL="308582" indent="0" algn="r">
              <a:lnSpc>
                <a:spcPct val="100000"/>
              </a:lnSpc>
              <a:buFontTx/>
              <a:buNone/>
              <a:defRPr sz="1260">
                <a:solidFill>
                  <a:schemeClr val="tx1"/>
                </a:solidFill>
              </a:defRPr>
            </a:lvl2pPr>
            <a:lvl3pPr marL="617162" indent="0" algn="r">
              <a:lnSpc>
                <a:spcPct val="100000"/>
              </a:lnSpc>
              <a:buFontTx/>
              <a:buNone/>
              <a:defRPr sz="1080">
                <a:solidFill>
                  <a:schemeClr val="tx1"/>
                </a:solidFill>
              </a:defRPr>
            </a:lvl3pPr>
            <a:lvl4pPr marL="925742" indent="0" algn="r">
              <a:buFontTx/>
              <a:buNone/>
              <a:defRPr/>
            </a:lvl4pPr>
            <a:lvl5pPr marL="1234325" indent="0" algn="r">
              <a:buFontTx/>
              <a:buNone/>
              <a:defRPr/>
            </a:lvl5pPr>
          </a:lstStyle>
          <a:p>
            <a:pPr algn="r"/>
            <a:r>
              <a:rPr lang="en-US" b="1">
                <a:ea typeface="Futura Maxi Book" charset="0"/>
              </a:rPr>
              <a:t>Speaker’s name, Arial Bold 18pt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68FECBAD-8692-5845-BDBF-298A3C12C1C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37045" y="4460905"/>
            <a:ext cx="3665646" cy="210398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Date, Arial 12pt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35513F1C-CBA6-2F47-B850-080671ECD0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37047" y="4136721"/>
            <a:ext cx="3665647" cy="284044"/>
          </a:xfrm>
        </p:spPr>
        <p:txBody>
          <a:bodyPr anchor="t" anchorCtr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Speaker’s Title, Arial 14pt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5548" y="318274"/>
            <a:ext cx="1595031" cy="3538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422" y="956990"/>
            <a:ext cx="7518725" cy="1790700"/>
          </a:xfrm>
        </p:spPr>
        <p:txBody>
          <a:bodyPr anchor="b">
            <a:normAutofit/>
          </a:bodyPr>
          <a:lstStyle>
            <a:lvl1pPr algn="l"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ea typeface="Futura Maxi" charset="0"/>
              </a:rPr>
              <a:t>Main Title Slide: Option A  </a:t>
            </a:r>
            <a:br>
              <a:rPr lang="en-US">
                <a:ea typeface="Futura Maxi" charset="0"/>
              </a:rPr>
            </a:br>
            <a:r>
              <a:rPr lang="en-US">
                <a:ea typeface="Futura Maxi" charset="0"/>
              </a:rPr>
              <a:t>Arial Bold 32pt. Capitalize Each Word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28807C-599E-FE40-B4B6-C20841F7EC16}"/>
              </a:ext>
            </a:extLst>
          </p:cNvPr>
          <p:cNvSpPr/>
          <p:nvPr userDrawn="1"/>
        </p:nvSpPr>
        <p:spPr>
          <a:xfrm>
            <a:off x="547309" y="3006166"/>
            <a:ext cx="430714" cy="54410"/>
          </a:xfrm>
          <a:prstGeom prst="rect">
            <a:avLst/>
          </a:prstGeom>
          <a:solidFill>
            <a:srgbClr val="002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>
              <a:solidFill>
                <a:srgbClr val="00269A"/>
              </a:solidFill>
            </a:endParaRP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4CB70EB1-08D5-5E4A-9302-42CECF764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42" name="Slide Number Placeholder 1">
            <a:extLst>
              <a:ext uri="{FF2B5EF4-FFF2-40B4-BE49-F238E27FC236}">
                <a16:creationId xmlns:a16="http://schemas.microsoft.com/office/drawing/2014/main" id="{9659D223-22FF-754A-9330-AB73BC16D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27422" y="3228285"/>
            <a:ext cx="7518400" cy="490538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/>
              <a:t>No Pic Option Subtitle, Arial 18pt</a:t>
            </a:r>
          </a:p>
        </p:txBody>
      </p:sp>
    </p:spTree>
    <p:extLst>
      <p:ext uri="{BB962C8B-B14F-4D97-AF65-F5344CB8AC3E}">
        <p14:creationId xmlns:p14="http://schemas.microsoft.com/office/powerpoint/2010/main" val="31452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Small Amount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0076" y="983768"/>
            <a:ext cx="7544093" cy="3343709"/>
          </a:xfrm>
        </p:spPr>
        <p:txBody>
          <a:bodyPr anchor="ctr">
            <a:normAutofit/>
          </a:bodyPr>
          <a:lstStyle>
            <a:lvl1pPr marL="0" indent="0">
              <a:buNone/>
              <a:defRPr sz="2700">
                <a:solidFill>
                  <a:schemeClr val="tx2"/>
                </a:solidFill>
              </a:defRPr>
            </a:lvl1pPr>
            <a:lvl2pPr marL="30858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17162" indent="0">
              <a:buNone/>
              <a:defRPr sz="1215">
                <a:solidFill>
                  <a:schemeClr val="tx1">
                    <a:tint val="75000"/>
                  </a:schemeClr>
                </a:solidFill>
              </a:defRPr>
            </a:lvl3pPr>
            <a:lvl4pPr marL="925742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4pPr>
            <a:lvl5pPr marL="1234325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5pPr>
            <a:lvl6pPr marL="1542905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6pPr>
            <a:lvl7pPr marL="1851484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7pPr>
            <a:lvl8pPr marL="2160065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8pPr>
            <a:lvl9pPr marL="2468646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Sometimes, all you need on a slide is one, large thought. </a:t>
            </a:r>
          </a:p>
          <a:p>
            <a:br>
              <a:rPr lang="en-US"/>
            </a:br>
            <a:r>
              <a:rPr lang="en-US"/>
              <a:t>Use Arial 30pt. Notice the white space on the right.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B38A006-D3EA-5649-B396-723AD345A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3886CE9E-EB04-DC49-B621-EC8CE09B6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5E095C2-C635-DA4D-ABA6-B9EFFB7DB5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066" y="105511"/>
            <a:ext cx="7203734" cy="69128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Main H Font: Arial Bold 24pt.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908801-D684-B641-8FDA-B4980972C65F}"/>
              </a:ext>
            </a:extLst>
          </p:cNvPr>
          <p:cNvCxnSpPr>
            <a:cxnSpLocks/>
          </p:cNvCxnSpPr>
          <p:nvPr userDrawn="1"/>
        </p:nvCxnSpPr>
        <p:spPr>
          <a:xfrm>
            <a:off x="156378" y="796448"/>
            <a:ext cx="88312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8903" y="145323"/>
            <a:ext cx="1188720" cy="26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840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Blank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B38A006-D3EA-5649-B396-723AD345A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3886CE9E-EB04-DC49-B621-EC8CE09B6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5E095C2-C635-DA4D-ABA6-B9EFFB7DB5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076" y="105511"/>
            <a:ext cx="7279933" cy="69128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Main H Font: Arial Bold 24pt.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908801-D684-B641-8FDA-B4980972C65F}"/>
              </a:ext>
            </a:extLst>
          </p:cNvPr>
          <p:cNvCxnSpPr>
            <a:cxnSpLocks/>
          </p:cNvCxnSpPr>
          <p:nvPr userDrawn="1"/>
        </p:nvCxnSpPr>
        <p:spPr>
          <a:xfrm>
            <a:off x="156378" y="796448"/>
            <a:ext cx="88312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8903" y="145323"/>
            <a:ext cx="1188720" cy="26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199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wo Content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130024A6-45DD-0545-B18F-3DACE75CF9B6}"/>
              </a:ext>
            </a:extLst>
          </p:cNvPr>
          <p:cNvSpPr/>
          <p:nvPr userDrawn="1"/>
        </p:nvSpPr>
        <p:spPr>
          <a:xfrm>
            <a:off x="4648599" y="918400"/>
            <a:ext cx="4339026" cy="4087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1620">
              <a:solidFill>
                <a:schemeClr val="tx2"/>
              </a:solidFill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4B6BF58-08A5-5A49-B149-F4FEA70A5B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079" y="105511"/>
            <a:ext cx="7127533" cy="68982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Main H Font: Arial Bold 24pt.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6D8B157-FE2B-D543-A835-A1582600B25E}"/>
              </a:ext>
            </a:extLst>
          </p:cNvPr>
          <p:cNvCxnSpPr>
            <a:cxnSpLocks/>
          </p:cNvCxnSpPr>
          <p:nvPr userDrawn="1"/>
        </p:nvCxnSpPr>
        <p:spPr>
          <a:xfrm>
            <a:off x="156378" y="796448"/>
            <a:ext cx="88312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8D94ECF5-ABBD-B64E-AF2E-19206AB3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42" name="Picture Placeholder 39">
            <a:extLst>
              <a:ext uri="{FF2B5EF4-FFF2-40B4-BE49-F238E27FC236}">
                <a16:creationId xmlns:a16="http://schemas.microsoft.com/office/drawing/2014/main" id="{9F884766-BB2E-6040-A770-08374D6B25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95086" y="3533893"/>
            <a:ext cx="1804994" cy="119534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3" name="Picture Placeholder 39">
            <a:extLst>
              <a:ext uri="{FF2B5EF4-FFF2-40B4-BE49-F238E27FC236}">
                <a16:creationId xmlns:a16="http://schemas.microsoft.com/office/drawing/2014/main" id="{8DFB1736-7A4A-5B42-ADF4-63E5C1749C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80248" y="3525774"/>
            <a:ext cx="1804994" cy="119534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3FD4122-F672-4A49-A4BA-7ECE442097D6}"/>
              </a:ext>
            </a:extLst>
          </p:cNvPr>
          <p:cNvSpPr/>
          <p:nvPr userDrawn="1"/>
        </p:nvSpPr>
        <p:spPr>
          <a:xfrm>
            <a:off x="156377" y="918400"/>
            <a:ext cx="4339026" cy="4087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620">
              <a:solidFill>
                <a:schemeClr val="tx2"/>
              </a:solidFill>
            </a:endParaRPr>
          </a:p>
        </p:txBody>
      </p:sp>
      <p:sp>
        <p:nvSpPr>
          <p:cNvPr id="54" name="Slide Number Placeholder 1">
            <a:extLst>
              <a:ext uri="{FF2B5EF4-FFF2-40B4-BE49-F238E27FC236}">
                <a16:creationId xmlns:a16="http://schemas.microsoft.com/office/drawing/2014/main" id="{E8E071F5-25FE-5243-BBB3-9F391F16C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 Placeholder 47">
            <a:extLst>
              <a:ext uri="{FF2B5EF4-FFF2-40B4-BE49-F238E27FC236}">
                <a16:creationId xmlns:a16="http://schemas.microsoft.com/office/drawing/2014/main" id="{2833EC62-DAF5-3042-ACF0-B7E454A2B4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2650" y="1463752"/>
            <a:ext cx="4010933" cy="179141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60"/>
            </a:lvl1pPr>
          </a:lstStyle>
          <a:p>
            <a:r>
              <a:rPr lang="en-US" sz="1260">
                <a:latin typeface="Arial" panose="020B0604020202020204" pitchFamily="34" charset="0"/>
                <a:cs typeface="Arial" panose="020B0604020202020204" pitchFamily="34" charset="0"/>
              </a:rPr>
              <a:t>Sometimes, you need to show two things on a page. By using duplicate gray box backgrounds, we help to create a hierarchy of content that is easy for the reader to consume. We can even include a photos without making things look too busy. And remember, it’s ok to not take up ALL of the space. Leave some breathing room.</a:t>
            </a:r>
          </a:p>
        </p:txBody>
      </p:sp>
      <p:sp>
        <p:nvSpPr>
          <p:cNvPr id="70" name="Text Placeholder 47">
            <a:extLst>
              <a:ext uri="{FF2B5EF4-FFF2-40B4-BE49-F238E27FC236}">
                <a16:creationId xmlns:a16="http://schemas.microsoft.com/office/drawing/2014/main" id="{5FBFCF6E-5414-4E44-9368-01495F7D6D1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0073" y="1463738"/>
            <a:ext cx="4010933" cy="19689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/>
            </a:lvl1pPr>
          </a:lstStyle>
          <a:p>
            <a:r>
              <a:rPr lang="en-US" sz="1260">
                <a:latin typeface="Arial" panose="020B0604020202020204" pitchFamily="34" charset="0"/>
                <a:cs typeface="Arial" panose="020B0604020202020204" pitchFamily="34" charset="0"/>
              </a:rPr>
              <a:t>Sometimes, you need to show two things on a page. By using duplicate gray box backgrounds, we help to create a hierarchy of content that is easy for the reader to consume. We can even include a photo. Sometimes, you need to show two things on a page. By using duplicate gray box backgrounds, we help to create a hierarchy of content that is easy for the reader to consume. Again, this will help with legibility.</a:t>
            </a:r>
          </a:p>
          <a:p>
            <a:endParaRPr lang="en-US" sz="126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8903" y="145323"/>
            <a:ext cx="1188720" cy="26163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339725" y="1063134"/>
            <a:ext cx="4011613" cy="317789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Header: Arial Regular 16pt.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4803744" y="1063134"/>
            <a:ext cx="4011613" cy="317789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Header: Arial Regular 16pt.</a:t>
            </a:r>
          </a:p>
        </p:txBody>
      </p:sp>
    </p:spTree>
    <p:extLst>
      <p:ext uri="{BB962C8B-B14F-4D97-AF65-F5344CB8AC3E}">
        <p14:creationId xmlns:p14="http://schemas.microsoft.com/office/powerpoint/2010/main" val="1590327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4605" y="1703543"/>
            <a:ext cx="6797864" cy="1736417"/>
          </a:xfrm>
        </p:spPr>
        <p:txBody>
          <a:bodyPr anchor="ctr">
            <a:noAutofit/>
          </a:bodyPr>
          <a:lstStyle>
            <a:lvl1pPr marL="0" marR="0" indent="0" algn="l" defTabSz="617162" rtl="0" eaLnBrk="1" fontAlgn="auto" latinLnBrk="0" hangingPunct="1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1" baseline="0">
                <a:solidFill>
                  <a:sysClr val="windowText" lastClr="000000"/>
                </a:solidFill>
              </a:defRPr>
            </a:lvl1pPr>
            <a:lvl2pPr marL="308582" indent="0">
              <a:buNone/>
              <a:defRPr sz="945"/>
            </a:lvl2pPr>
            <a:lvl3pPr marL="617162" indent="0">
              <a:buNone/>
              <a:defRPr sz="810"/>
            </a:lvl3pPr>
            <a:lvl4pPr marL="925742" indent="0">
              <a:buNone/>
              <a:defRPr sz="675"/>
            </a:lvl4pPr>
            <a:lvl5pPr marL="1234325" indent="0">
              <a:buNone/>
              <a:defRPr sz="675"/>
            </a:lvl5pPr>
            <a:lvl6pPr marL="1542905" indent="0">
              <a:buNone/>
              <a:defRPr sz="675"/>
            </a:lvl6pPr>
            <a:lvl7pPr marL="1851484" indent="0">
              <a:buNone/>
              <a:defRPr sz="675"/>
            </a:lvl7pPr>
            <a:lvl8pPr marL="2160065" indent="0">
              <a:buNone/>
              <a:defRPr sz="675"/>
            </a:lvl8pPr>
            <a:lvl9pPr marL="2468646" indent="0">
              <a:buNone/>
              <a:defRPr sz="675"/>
            </a:lvl9pPr>
          </a:lstStyle>
          <a:p>
            <a:pPr marL="0" marR="0" lvl="0" indent="0" algn="l" defTabSz="617162" rtl="0" eaLnBrk="1" fontAlgn="auto" latinLnBrk="0" hangingPunct="1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Section Break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E2EB9F30-CF4B-CE43-A3E3-FC2B82FB8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9659D223-22FF-754A-9330-AB73BC16D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513D57-A2F1-9B49-A359-6471C2C9E296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43187" y="153768"/>
            <a:ext cx="658616" cy="64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86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2625D5C-AEDE-114B-B3DF-721CCF78433A}"/>
              </a:ext>
            </a:extLst>
          </p:cNvPr>
          <p:cNvSpPr/>
          <p:nvPr userDrawn="1"/>
        </p:nvSpPr>
        <p:spPr>
          <a:xfrm>
            <a:off x="154056" y="149633"/>
            <a:ext cx="8831212" cy="4862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14125" y="2203027"/>
            <a:ext cx="3709372" cy="82296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6AC40C8-BB69-4C4B-BE90-4512F04AB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96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FD0F-FA34-4173-943C-6FC12C2429A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856E-78E7-4731-9163-0E3206E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3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FD0F-FA34-4173-943C-6FC12C2429A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856E-78E7-4731-9163-0E3206E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53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FD0F-FA34-4173-943C-6FC12C2429A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856E-78E7-4731-9163-0E3206E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52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FD0F-FA34-4173-943C-6FC12C2429A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856E-78E7-4731-9163-0E3206E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96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FD0F-FA34-4173-943C-6FC12C2429A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856E-78E7-4731-9163-0E3206E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1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: Global Haw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055" y="152940"/>
            <a:ext cx="5956023" cy="4888184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54057" y="152941"/>
            <a:ext cx="5956022" cy="4879497"/>
          </a:xfrm>
          <a:prstGeom prst="rect">
            <a:avLst/>
          </a:prstGeom>
          <a:gradFill flip="none" rotWithShape="1">
            <a:gsLst>
              <a:gs pos="40000">
                <a:schemeClr val="tx2">
                  <a:alpha val="0"/>
                </a:schemeClr>
              </a:gs>
              <a:gs pos="100000">
                <a:schemeClr val="tx2"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8"/>
          </a:p>
        </p:txBody>
      </p:sp>
      <p:sp>
        <p:nvSpPr>
          <p:cNvPr id="17" name="Text Placeholder 36">
            <a:extLst>
              <a:ext uri="{FF2B5EF4-FFF2-40B4-BE49-F238E27FC236}">
                <a16:creationId xmlns:a16="http://schemas.microsoft.com/office/drawing/2014/main" id="{DF39024A-1102-5F48-9249-E729007ED8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63641" y="4460905"/>
            <a:ext cx="2539051" cy="210398"/>
          </a:xfrm>
        </p:spPr>
        <p:txBody>
          <a:bodyPr anchor="ctr">
            <a:no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Date, Arial 12pt</a:t>
            </a:r>
          </a:p>
        </p:txBody>
      </p:sp>
      <p:sp>
        <p:nvSpPr>
          <p:cNvPr id="19" name="Text Placeholder 38">
            <a:extLst>
              <a:ext uri="{FF2B5EF4-FFF2-40B4-BE49-F238E27FC236}">
                <a16:creationId xmlns:a16="http://schemas.microsoft.com/office/drawing/2014/main" id="{6C1487F2-D3D6-5D4B-B992-CFE61145C75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63640" y="4136721"/>
            <a:ext cx="2539054" cy="284044"/>
          </a:xfrm>
        </p:spPr>
        <p:txBody>
          <a:bodyPr anchor="t" anchorCtr="0">
            <a:noAutofit/>
          </a:bodyPr>
          <a:lstStyle>
            <a:lvl1pPr marL="0" indent="0" algn="r">
              <a:buNone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r" defTabSz="617162" rtl="0" eaLnBrk="1" latinLnBrk="0" hangingPunct="1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None/>
            </a:pPr>
            <a:r>
              <a:rPr lang="en-US"/>
              <a:t>Speaker’s Title, Arial 14pt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923C8992-C80B-1D48-83D3-2F4448BDCE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8829" y="3842511"/>
            <a:ext cx="2543859" cy="369752"/>
          </a:xfrm>
        </p:spPr>
        <p:txBody>
          <a:bodyPr anchor="b" anchorCtr="0">
            <a:no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1800" b="1">
                <a:solidFill>
                  <a:schemeClr val="tx2"/>
                </a:solidFill>
                <a:latin typeface="+mj-lt"/>
              </a:defRPr>
            </a:lvl1pPr>
            <a:lvl2pPr marL="308582" indent="0" algn="r">
              <a:lnSpc>
                <a:spcPct val="100000"/>
              </a:lnSpc>
              <a:buFontTx/>
              <a:buNone/>
              <a:defRPr sz="1260">
                <a:solidFill>
                  <a:schemeClr val="tx1"/>
                </a:solidFill>
              </a:defRPr>
            </a:lvl2pPr>
            <a:lvl3pPr marL="617162" indent="0" algn="r">
              <a:lnSpc>
                <a:spcPct val="100000"/>
              </a:lnSpc>
              <a:buFontTx/>
              <a:buNone/>
              <a:defRPr sz="1080">
                <a:solidFill>
                  <a:schemeClr val="tx1"/>
                </a:solidFill>
              </a:defRPr>
            </a:lvl3pPr>
            <a:lvl4pPr marL="925742" indent="0" algn="r">
              <a:buFontTx/>
              <a:buNone/>
              <a:defRPr/>
            </a:lvl4pPr>
            <a:lvl5pPr marL="1234325" indent="0" algn="r">
              <a:buFontTx/>
              <a:buNone/>
              <a:defRPr/>
            </a:lvl5pPr>
          </a:lstStyle>
          <a:p>
            <a:pPr algn="r"/>
            <a:r>
              <a:rPr lang="en-US" b="1">
                <a:ea typeface="Futura Maxi Book" charset="0"/>
              </a:rPr>
              <a:t>Speaker’s name, 18pt</a:t>
            </a: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58CA7BA5-8BC9-5B4E-8F64-660200E4A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446FB4-077F-4148-AA2A-988B14B14607}"/>
              </a:ext>
            </a:extLst>
          </p:cNvPr>
          <p:cNvSpPr/>
          <p:nvPr userDrawn="1"/>
        </p:nvSpPr>
        <p:spPr>
          <a:xfrm>
            <a:off x="547309" y="3006166"/>
            <a:ext cx="430714" cy="54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>
              <a:solidFill>
                <a:srgbClr val="00269A"/>
              </a:solidFill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1F04526-087E-5143-A664-18DD6669B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5548" y="318274"/>
            <a:ext cx="1595031" cy="35387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24622" y="746150"/>
            <a:ext cx="5573813" cy="2058058"/>
          </a:xfrm>
        </p:spPr>
        <p:txBody>
          <a:bodyPr anchor="b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Title Slide: Option B</a:t>
            </a:r>
            <a:br>
              <a:rPr lang="en-US"/>
            </a:br>
            <a:r>
              <a:rPr lang="en-US"/>
              <a:t>Arial Bold 32pt.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23863" y="3282646"/>
            <a:ext cx="5505882" cy="854075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Subtitle, Arial 18pt. You can place your own image here. (~477x521px image) Scale image to box shown here </a:t>
            </a:r>
          </a:p>
        </p:txBody>
      </p:sp>
    </p:spTree>
    <p:extLst>
      <p:ext uri="{BB962C8B-B14F-4D97-AF65-F5344CB8AC3E}">
        <p14:creationId xmlns:p14="http://schemas.microsoft.com/office/powerpoint/2010/main" val="13234648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FD0F-FA34-4173-943C-6FC12C2429A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856E-78E7-4731-9163-0E3206E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70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FD0F-FA34-4173-943C-6FC12C2429A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856E-78E7-4731-9163-0E3206E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635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FD0F-FA34-4173-943C-6FC12C2429A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856E-78E7-4731-9163-0E3206E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664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FD0F-FA34-4173-943C-6FC12C2429A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856E-78E7-4731-9163-0E3206E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833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FD0F-FA34-4173-943C-6FC12C2429A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856E-78E7-4731-9163-0E3206E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385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FD0F-FA34-4173-943C-6FC12C2429A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856E-78E7-4731-9163-0E3206E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730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vention Header and Bulleted Content (Less Cop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5E095C2-C635-DA4D-ABA6-B9EFFB7DB5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067" y="105511"/>
            <a:ext cx="7173096" cy="69128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Main H Font: Arial Bold 24pt.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908801-D684-B641-8FDA-B4980972C65F}"/>
              </a:ext>
            </a:extLst>
          </p:cNvPr>
          <p:cNvCxnSpPr>
            <a:cxnSpLocks/>
          </p:cNvCxnSpPr>
          <p:nvPr/>
        </p:nvCxnSpPr>
        <p:spPr>
          <a:xfrm>
            <a:off x="156379" y="796448"/>
            <a:ext cx="88312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8903" y="145323"/>
            <a:ext cx="1188720" cy="26163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339727" y="935039"/>
            <a:ext cx="7543034" cy="3784107"/>
          </a:xfrm>
        </p:spPr>
        <p:txBody>
          <a:bodyPr/>
          <a:lstStyle>
            <a:lvl1pPr marL="173030" indent="-17303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lvl1pPr>
            <a:lvl2pPr marL="404793" indent="-20954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defRPr sz="1600"/>
            </a:lvl2pPr>
            <a:lvl3pPr marL="509564" indent="-119057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defRPr/>
            </a:lvl3pPr>
            <a:lvl4pPr marL="741326" indent="-15398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tabLst/>
              <a:defRPr sz="1400"/>
            </a:lvl4pPr>
            <a:lvl5pPr marL="914355" indent="-101594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B1E0AA7-3480-410A-94C7-48509DB7D868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031925D-0FF0-46BC-81DD-245E7C80DF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92113" y="2"/>
            <a:ext cx="4359779" cy="195547"/>
          </a:xfrm>
        </p:spPr>
        <p:txBody>
          <a:bodyPr>
            <a:noAutofit/>
          </a:bodyPr>
          <a:lstStyle>
            <a:lvl1pPr marL="0" indent="0" algn="ctr" defTabSz="411450" rtl="0" eaLnBrk="1" latinLnBrk="0" hangingPunct="1">
              <a:buNone/>
              <a:defRPr lang="en-US" sz="600" kern="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REMOVE TOP MARKING UNLESS REQUIRED BY NISPOM GUIDANCE</a:t>
            </a:r>
          </a:p>
        </p:txBody>
      </p:sp>
    </p:spTree>
    <p:extLst>
      <p:ext uri="{BB962C8B-B14F-4D97-AF65-F5344CB8AC3E}">
        <p14:creationId xmlns:p14="http://schemas.microsoft.com/office/powerpoint/2010/main" val="1048479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 Rock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54057" y="152941"/>
            <a:ext cx="5956022" cy="4879497"/>
          </a:xfrm>
          <a:prstGeom prst="rect">
            <a:avLst/>
          </a:prstGeom>
          <a:gradFill flip="none" rotWithShape="1">
            <a:gsLst>
              <a:gs pos="61000">
                <a:srgbClr val="000000">
                  <a:alpha val="0"/>
                </a:srgbClr>
              </a:gs>
              <a:gs pos="33000">
                <a:schemeClr val="tx2">
                  <a:alpha val="35000"/>
                </a:schemeClr>
              </a:gs>
              <a:gs pos="100000">
                <a:schemeClr val="tx2"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8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055" y="145657"/>
            <a:ext cx="5956023" cy="4886780"/>
          </a:xfrm>
          <a:prstGeom prst="rect">
            <a:avLst/>
          </a:prstGeom>
        </p:spPr>
      </p:pic>
      <p:sp>
        <p:nvSpPr>
          <p:cNvPr id="17" name="Text Placeholder 36">
            <a:extLst>
              <a:ext uri="{FF2B5EF4-FFF2-40B4-BE49-F238E27FC236}">
                <a16:creationId xmlns:a16="http://schemas.microsoft.com/office/drawing/2014/main" id="{DF39024A-1102-5F48-9249-E729007ED8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63641" y="4460905"/>
            <a:ext cx="2539051" cy="210398"/>
          </a:xfrm>
        </p:spPr>
        <p:txBody>
          <a:bodyPr anchor="ctr">
            <a:no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Date, Arial 12pt</a:t>
            </a:r>
          </a:p>
        </p:txBody>
      </p:sp>
      <p:sp>
        <p:nvSpPr>
          <p:cNvPr id="19" name="Text Placeholder 38">
            <a:extLst>
              <a:ext uri="{FF2B5EF4-FFF2-40B4-BE49-F238E27FC236}">
                <a16:creationId xmlns:a16="http://schemas.microsoft.com/office/drawing/2014/main" id="{6C1487F2-D3D6-5D4B-B992-CFE61145C75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63640" y="4136721"/>
            <a:ext cx="2539054" cy="284044"/>
          </a:xfrm>
        </p:spPr>
        <p:txBody>
          <a:bodyPr anchor="t" anchorCtr="0">
            <a:noAutofit/>
          </a:bodyPr>
          <a:lstStyle>
            <a:lvl1pPr marL="0" indent="0" algn="r">
              <a:buNone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r" defTabSz="617162" rtl="0" eaLnBrk="1" latinLnBrk="0" hangingPunct="1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None/>
            </a:pPr>
            <a:r>
              <a:rPr lang="en-US"/>
              <a:t>Speaker’s Title, Arial 14pt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923C8992-C80B-1D48-83D3-2F4448BDCE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8829" y="3842511"/>
            <a:ext cx="2543859" cy="369752"/>
          </a:xfrm>
        </p:spPr>
        <p:txBody>
          <a:bodyPr anchor="b" anchorCtr="0">
            <a:noAutofit/>
          </a:bodyPr>
          <a:lstStyle>
            <a:lvl1pPr marL="0" marR="0" indent="0" algn="r" defTabSz="617162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tx2"/>
                </a:solidFill>
                <a:latin typeface="+mj-lt"/>
              </a:defRPr>
            </a:lvl1pPr>
            <a:lvl2pPr marL="308582" indent="0" algn="r">
              <a:lnSpc>
                <a:spcPct val="100000"/>
              </a:lnSpc>
              <a:buFontTx/>
              <a:buNone/>
              <a:defRPr sz="1260">
                <a:solidFill>
                  <a:schemeClr val="tx1"/>
                </a:solidFill>
              </a:defRPr>
            </a:lvl2pPr>
            <a:lvl3pPr marL="617162" indent="0" algn="r">
              <a:lnSpc>
                <a:spcPct val="100000"/>
              </a:lnSpc>
              <a:buFontTx/>
              <a:buNone/>
              <a:defRPr sz="1080">
                <a:solidFill>
                  <a:schemeClr val="tx1"/>
                </a:solidFill>
              </a:defRPr>
            </a:lvl3pPr>
            <a:lvl4pPr marL="925742" indent="0" algn="r">
              <a:buFontTx/>
              <a:buNone/>
              <a:defRPr/>
            </a:lvl4pPr>
            <a:lvl5pPr marL="1234325" indent="0" algn="r">
              <a:buFontTx/>
              <a:buNone/>
              <a:defRPr/>
            </a:lvl5pPr>
          </a:lstStyle>
          <a:p>
            <a:pPr marL="0" marR="0" lvl="0" indent="0" algn="r" defTabSz="617162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ea typeface="Futura Maxi Book" charset="0"/>
              </a:rPr>
              <a:t>Speaker’s name, 18pt</a:t>
            </a: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58CA7BA5-8BC9-5B4E-8F64-660200E4A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446FB4-077F-4148-AA2A-988B14B14607}"/>
              </a:ext>
            </a:extLst>
          </p:cNvPr>
          <p:cNvSpPr/>
          <p:nvPr userDrawn="1"/>
        </p:nvSpPr>
        <p:spPr>
          <a:xfrm>
            <a:off x="547309" y="3006166"/>
            <a:ext cx="430714" cy="54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>
              <a:solidFill>
                <a:srgbClr val="00269A"/>
              </a:solidFill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1F04526-087E-5143-A664-18DD6669B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5548" y="318274"/>
            <a:ext cx="1595031" cy="353873"/>
          </a:xfrm>
          <a:prstGeom prst="rect">
            <a:avLst/>
          </a:prstGeom>
        </p:spPr>
      </p:pic>
      <p:sp>
        <p:nvSpPr>
          <p:cNvPr id="15" name="Title 2"/>
          <p:cNvSpPr>
            <a:spLocks noGrp="1"/>
          </p:cNvSpPr>
          <p:nvPr>
            <p:ph type="title" hasCustomPrompt="1"/>
          </p:nvPr>
        </p:nvSpPr>
        <p:spPr>
          <a:xfrm>
            <a:off x="424622" y="746150"/>
            <a:ext cx="5573813" cy="2058058"/>
          </a:xfrm>
        </p:spPr>
        <p:txBody>
          <a:bodyPr anchor="b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Title Slide: Option B</a:t>
            </a:r>
            <a:br>
              <a:rPr lang="en-US"/>
            </a:br>
            <a:r>
              <a:rPr lang="en-US"/>
              <a:t>Arial Bold 32pt.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23863" y="3325813"/>
            <a:ext cx="5575300" cy="886450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Subtitle, Arial 18pt. You can place your own image here. (~477x521px image) Scale image to box shown here </a:t>
            </a:r>
          </a:p>
        </p:txBody>
      </p:sp>
    </p:spTree>
    <p:extLst>
      <p:ext uri="{BB962C8B-B14F-4D97-AF65-F5344CB8AC3E}">
        <p14:creationId xmlns:p14="http://schemas.microsoft.com/office/powerpoint/2010/main" val="362583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 UA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055" y="154453"/>
            <a:ext cx="5956023" cy="4877985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154057" y="152941"/>
            <a:ext cx="5956022" cy="4879497"/>
          </a:xfrm>
          <a:prstGeom prst="rect">
            <a:avLst/>
          </a:prstGeom>
          <a:gradFill flip="none" rotWithShape="1">
            <a:gsLst>
              <a:gs pos="86000">
                <a:schemeClr val="tx2">
                  <a:alpha val="0"/>
                </a:schemeClr>
              </a:gs>
              <a:gs pos="100000">
                <a:schemeClr val="tx2">
                  <a:alpha val="7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8"/>
          </a:p>
        </p:txBody>
      </p:sp>
      <p:sp>
        <p:nvSpPr>
          <p:cNvPr id="17" name="Text Placeholder 36">
            <a:extLst>
              <a:ext uri="{FF2B5EF4-FFF2-40B4-BE49-F238E27FC236}">
                <a16:creationId xmlns:a16="http://schemas.microsoft.com/office/drawing/2014/main" id="{DF39024A-1102-5F48-9249-E729007ED8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63641" y="4460905"/>
            <a:ext cx="2539051" cy="210398"/>
          </a:xfrm>
        </p:spPr>
        <p:txBody>
          <a:bodyPr anchor="ctr">
            <a:no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Date, Arial 12pt</a:t>
            </a:r>
          </a:p>
        </p:txBody>
      </p:sp>
      <p:sp>
        <p:nvSpPr>
          <p:cNvPr id="19" name="Text Placeholder 38">
            <a:extLst>
              <a:ext uri="{FF2B5EF4-FFF2-40B4-BE49-F238E27FC236}">
                <a16:creationId xmlns:a16="http://schemas.microsoft.com/office/drawing/2014/main" id="{6C1487F2-D3D6-5D4B-B992-CFE61145C75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63640" y="4136721"/>
            <a:ext cx="2539054" cy="284044"/>
          </a:xfrm>
        </p:spPr>
        <p:txBody>
          <a:bodyPr anchor="t" anchorCtr="0">
            <a:noAutofit/>
          </a:bodyPr>
          <a:lstStyle>
            <a:lvl1pPr marL="0" indent="0" algn="r">
              <a:buNone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r" defTabSz="617162" rtl="0" eaLnBrk="1" latinLnBrk="0" hangingPunct="1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None/>
            </a:pPr>
            <a:r>
              <a:rPr lang="en-US"/>
              <a:t>Speaker’s Title, Arial 14pt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923C8992-C80B-1D48-83D3-2F4448BDCE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8829" y="3842511"/>
            <a:ext cx="2543859" cy="369752"/>
          </a:xfrm>
        </p:spPr>
        <p:txBody>
          <a:bodyPr anchor="b" anchorCtr="0">
            <a:noAutofit/>
          </a:bodyPr>
          <a:lstStyle>
            <a:lvl1pPr marL="0" marR="0" indent="0" algn="r" defTabSz="617162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tx2"/>
                </a:solidFill>
                <a:latin typeface="+mj-lt"/>
              </a:defRPr>
            </a:lvl1pPr>
            <a:lvl2pPr marL="308582" indent="0" algn="r">
              <a:lnSpc>
                <a:spcPct val="100000"/>
              </a:lnSpc>
              <a:buFontTx/>
              <a:buNone/>
              <a:defRPr sz="1260">
                <a:solidFill>
                  <a:schemeClr val="tx1"/>
                </a:solidFill>
              </a:defRPr>
            </a:lvl2pPr>
            <a:lvl3pPr marL="617162" indent="0" algn="r">
              <a:lnSpc>
                <a:spcPct val="100000"/>
              </a:lnSpc>
              <a:buFontTx/>
              <a:buNone/>
              <a:defRPr sz="1080">
                <a:solidFill>
                  <a:schemeClr val="tx1"/>
                </a:solidFill>
              </a:defRPr>
            </a:lvl3pPr>
            <a:lvl4pPr marL="925742" indent="0" algn="r">
              <a:buFontTx/>
              <a:buNone/>
              <a:defRPr/>
            </a:lvl4pPr>
            <a:lvl5pPr marL="1234325" indent="0" algn="r">
              <a:buFontTx/>
              <a:buNone/>
              <a:defRPr/>
            </a:lvl5pPr>
          </a:lstStyle>
          <a:p>
            <a:pPr marL="0" marR="0" lvl="0" indent="0" algn="r" defTabSz="617162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ea typeface="Futura Maxi Book" charset="0"/>
              </a:rPr>
              <a:t>Speaker’s name, 18pt</a:t>
            </a: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58CA7BA5-8BC9-5B4E-8F64-660200E4A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446FB4-077F-4148-AA2A-988B14B14607}"/>
              </a:ext>
            </a:extLst>
          </p:cNvPr>
          <p:cNvSpPr/>
          <p:nvPr userDrawn="1"/>
        </p:nvSpPr>
        <p:spPr>
          <a:xfrm>
            <a:off x="547309" y="3006166"/>
            <a:ext cx="430714" cy="54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>
              <a:solidFill>
                <a:srgbClr val="00269A"/>
              </a:solidFill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1F04526-087E-5143-A664-18DD6669B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5548" y="318274"/>
            <a:ext cx="1595031" cy="353873"/>
          </a:xfrm>
          <a:prstGeom prst="rect">
            <a:avLst/>
          </a:prstGeom>
        </p:spPr>
      </p:pic>
      <p:sp>
        <p:nvSpPr>
          <p:cNvPr id="15" name="Title 2"/>
          <p:cNvSpPr>
            <a:spLocks noGrp="1"/>
          </p:cNvSpPr>
          <p:nvPr>
            <p:ph type="title" hasCustomPrompt="1"/>
          </p:nvPr>
        </p:nvSpPr>
        <p:spPr>
          <a:xfrm>
            <a:off x="424622" y="746150"/>
            <a:ext cx="5573813" cy="2058058"/>
          </a:xfrm>
        </p:spPr>
        <p:txBody>
          <a:bodyPr anchor="b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Title Slide: Option B</a:t>
            </a:r>
            <a:br>
              <a:rPr lang="en-US"/>
            </a:br>
            <a:r>
              <a:rPr lang="en-US"/>
              <a:t>Arial Bold 32pt.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23863" y="3325813"/>
            <a:ext cx="5575300" cy="886450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Subtitle, Arial 18pt. You can place your own image here. (~477x521px image) Scale image to box shown here </a:t>
            </a:r>
          </a:p>
        </p:txBody>
      </p:sp>
    </p:spTree>
    <p:extLst>
      <p:ext uri="{BB962C8B-B14F-4D97-AF65-F5344CB8AC3E}">
        <p14:creationId xmlns:p14="http://schemas.microsoft.com/office/powerpoint/2010/main" val="170504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058" y="152940"/>
            <a:ext cx="5956021" cy="4888184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154057" y="152941"/>
            <a:ext cx="5956022" cy="4879497"/>
          </a:xfrm>
          <a:prstGeom prst="rect">
            <a:avLst/>
          </a:prstGeom>
          <a:gradFill flip="none" rotWithShape="1">
            <a:gsLst>
              <a:gs pos="48000">
                <a:schemeClr val="tx2">
                  <a:alpha val="22000"/>
                </a:schemeClr>
              </a:gs>
              <a:gs pos="100000">
                <a:schemeClr val="tx2"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8"/>
          </a:p>
        </p:txBody>
      </p:sp>
      <p:sp>
        <p:nvSpPr>
          <p:cNvPr id="17" name="Text Placeholder 36">
            <a:extLst>
              <a:ext uri="{FF2B5EF4-FFF2-40B4-BE49-F238E27FC236}">
                <a16:creationId xmlns:a16="http://schemas.microsoft.com/office/drawing/2014/main" id="{DF39024A-1102-5F48-9249-E729007ED8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63641" y="4460905"/>
            <a:ext cx="2539051" cy="210398"/>
          </a:xfrm>
        </p:spPr>
        <p:txBody>
          <a:bodyPr anchor="ctr">
            <a:no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Date, Arial 12pt</a:t>
            </a:r>
          </a:p>
        </p:txBody>
      </p:sp>
      <p:sp>
        <p:nvSpPr>
          <p:cNvPr id="19" name="Text Placeholder 38">
            <a:extLst>
              <a:ext uri="{FF2B5EF4-FFF2-40B4-BE49-F238E27FC236}">
                <a16:creationId xmlns:a16="http://schemas.microsoft.com/office/drawing/2014/main" id="{6C1487F2-D3D6-5D4B-B992-CFE61145C75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63640" y="4136721"/>
            <a:ext cx="2539054" cy="284044"/>
          </a:xfrm>
        </p:spPr>
        <p:txBody>
          <a:bodyPr anchor="t" anchorCtr="0">
            <a:noAutofit/>
          </a:bodyPr>
          <a:lstStyle>
            <a:lvl1pPr marL="0" indent="0" algn="r">
              <a:buNone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r" defTabSz="617162" rtl="0" eaLnBrk="1" latinLnBrk="0" hangingPunct="1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None/>
            </a:pPr>
            <a:r>
              <a:rPr lang="en-US"/>
              <a:t>Speaker’s Title, Arial 14pt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923C8992-C80B-1D48-83D3-2F4448BDCE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8829" y="3842511"/>
            <a:ext cx="2543859" cy="369752"/>
          </a:xfrm>
        </p:spPr>
        <p:txBody>
          <a:bodyPr anchor="b" anchorCtr="0">
            <a:noAutofit/>
          </a:bodyPr>
          <a:lstStyle>
            <a:lvl1pPr marL="0" marR="0" indent="0" algn="r" defTabSz="617162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tx2"/>
                </a:solidFill>
                <a:latin typeface="+mj-lt"/>
              </a:defRPr>
            </a:lvl1pPr>
            <a:lvl2pPr marL="308582" indent="0" algn="r">
              <a:lnSpc>
                <a:spcPct val="100000"/>
              </a:lnSpc>
              <a:buFontTx/>
              <a:buNone/>
              <a:defRPr sz="1260">
                <a:solidFill>
                  <a:schemeClr val="tx1"/>
                </a:solidFill>
              </a:defRPr>
            </a:lvl2pPr>
            <a:lvl3pPr marL="617162" indent="0" algn="r">
              <a:lnSpc>
                <a:spcPct val="100000"/>
              </a:lnSpc>
              <a:buFontTx/>
              <a:buNone/>
              <a:defRPr sz="1080">
                <a:solidFill>
                  <a:schemeClr val="tx1"/>
                </a:solidFill>
              </a:defRPr>
            </a:lvl3pPr>
            <a:lvl4pPr marL="925742" indent="0" algn="r">
              <a:buFontTx/>
              <a:buNone/>
              <a:defRPr/>
            </a:lvl4pPr>
            <a:lvl5pPr marL="1234325" indent="0" algn="r">
              <a:buFontTx/>
              <a:buNone/>
              <a:defRPr/>
            </a:lvl5pPr>
          </a:lstStyle>
          <a:p>
            <a:pPr marL="0" marR="0" lvl="0" indent="0" algn="r" defTabSz="617162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ea typeface="Futura Maxi Book" charset="0"/>
              </a:rPr>
              <a:t>Speaker’s name, 18pt</a:t>
            </a: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58CA7BA5-8BC9-5B4E-8F64-660200E4A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446FB4-077F-4148-AA2A-988B14B14607}"/>
              </a:ext>
            </a:extLst>
          </p:cNvPr>
          <p:cNvSpPr/>
          <p:nvPr userDrawn="1"/>
        </p:nvSpPr>
        <p:spPr>
          <a:xfrm>
            <a:off x="547309" y="3006166"/>
            <a:ext cx="430714" cy="54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>
              <a:solidFill>
                <a:srgbClr val="00269A"/>
              </a:solidFill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1F04526-087E-5143-A664-18DD6669B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5548" y="318274"/>
            <a:ext cx="1595031" cy="353873"/>
          </a:xfrm>
          <a:prstGeom prst="rect">
            <a:avLst/>
          </a:prstGeom>
        </p:spPr>
      </p:pic>
      <p:sp>
        <p:nvSpPr>
          <p:cNvPr id="15" name="Title 2"/>
          <p:cNvSpPr>
            <a:spLocks noGrp="1"/>
          </p:cNvSpPr>
          <p:nvPr>
            <p:ph type="title" hasCustomPrompt="1"/>
          </p:nvPr>
        </p:nvSpPr>
        <p:spPr>
          <a:xfrm>
            <a:off x="424622" y="746150"/>
            <a:ext cx="5573813" cy="2058058"/>
          </a:xfrm>
        </p:spPr>
        <p:txBody>
          <a:bodyPr anchor="b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Title Slide: Option B</a:t>
            </a:r>
            <a:br>
              <a:rPr lang="en-US"/>
            </a:br>
            <a:r>
              <a:rPr lang="en-US"/>
              <a:t>Arial Bold 32pt.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23863" y="3325813"/>
            <a:ext cx="5575300" cy="886450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Subtitle, Arial 18pt. You can place your own image here. (~477x521px image) Scale image to box shown here </a:t>
            </a:r>
          </a:p>
        </p:txBody>
      </p:sp>
    </p:spTree>
    <p:extLst>
      <p:ext uri="{BB962C8B-B14F-4D97-AF65-F5344CB8AC3E}">
        <p14:creationId xmlns:p14="http://schemas.microsoft.com/office/powerpoint/2010/main" val="411734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Bulleted Content (Less Cop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B38A006-D3EA-5649-B396-723AD345A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3886CE9E-EB04-DC49-B621-EC8CE09B6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5E095C2-C635-DA4D-ABA6-B9EFFB7DB5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067" y="105511"/>
            <a:ext cx="7173096" cy="69128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Main H Font: Arial Bold 24pt. (light content)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908801-D684-B641-8FDA-B4980972C65F}"/>
              </a:ext>
            </a:extLst>
          </p:cNvPr>
          <p:cNvCxnSpPr>
            <a:cxnSpLocks/>
          </p:cNvCxnSpPr>
          <p:nvPr userDrawn="1"/>
        </p:nvCxnSpPr>
        <p:spPr>
          <a:xfrm>
            <a:off x="156378" y="796448"/>
            <a:ext cx="88312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5A13C3-637C-704A-83D2-665B7CA280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0066" y="1000345"/>
            <a:ext cx="8123214" cy="36150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10"/>
              </a:spcBef>
              <a:spcAft>
                <a:spcPts val="540"/>
              </a:spcAft>
              <a:buFont typeface="Arial" panose="020B0604020202020204" pitchFamily="34" charset="0"/>
              <a:buNone/>
              <a:defRPr sz="1800" b="0">
                <a:solidFill>
                  <a:schemeClr val="tx2"/>
                </a:solidFill>
              </a:defRPr>
            </a:lvl1pPr>
            <a:lvl2pPr marL="157159" indent="-157159">
              <a:lnSpc>
                <a:spcPct val="100000"/>
              </a:lnSpc>
              <a:spcBef>
                <a:spcPts val="270"/>
              </a:spcBef>
              <a:spcAft>
                <a:spcPts val="270"/>
              </a:spcAft>
              <a:defRPr lang="en-US" sz="14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34320" indent="-132871">
              <a:spcBef>
                <a:spcPts val="270"/>
              </a:spcBef>
              <a:spcAft>
                <a:spcPts val="270"/>
              </a:spcAft>
              <a:buFont typeface="Arial" panose="020B0604020202020204" pitchFamily="34" charset="0"/>
              <a:buChar char="–"/>
              <a:defRPr sz="1050">
                <a:solidFill>
                  <a:schemeClr val="tx2"/>
                </a:solidFill>
              </a:defRPr>
            </a:lvl3pPr>
            <a:lvl4pPr>
              <a:defRPr sz="1260">
                <a:solidFill>
                  <a:schemeClr val="accent3"/>
                </a:solidFill>
              </a:defRPr>
            </a:lvl4pPr>
            <a:lvl5pPr>
              <a:defRPr sz="126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 Arial 18 pt.</a:t>
            </a:r>
          </a:p>
          <a:p>
            <a:pPr lvl="1"/>
            <a:r>
              <a:rPr lang="en-US"/>
              <a:t>First level indent</a:t>
            </a:r>
          </a:p>
          <a:p>
            <a:pPr lvl="2"/>
            <a:r>
              <a:rPr lang="en-US"/>
              <a:t>Second level indent</a:t>
            </a:r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8903" y="145323"/>
            <a:ext cx="1188720" cy="26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260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Bulleted Content (Dense amount of conte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B38A006-D3EA-5649-B396-723AD345A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3886CE9E-EB04-DC49-B621-EC8CE09B6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5E095C2-C635-DA4D-ABA6-B9EFFB7DB5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067" y="105511"/>
            <a:ext cx="7173096" cy="69128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Main H Font: Arial Bold 24pt. (dense content)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908801-D684-B641-8FDA-B4980972C65F}"/>
              </a:ext>
            </a:extLst>
          </p:cNvPr>
          <p:cNvCxnSpPr>
            <a:cxnSpLocks/>
          </p:cNvCxnSpPr>
          <p:nvPr userDrawn="1"/>
        </p:nvCxnSpPr>
        <p:spPr>
          <a:xfrm>
            <a:off x="156378" y="796448"/>
            <a:ext cx="88312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5A13C3-637C-704A-83D2-665B7CA280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0066" y="1000356"/>
            <a:ext cx="8123214" cy="3343528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810"/>
              </a:spcBef>
              <a:buFont typeface="Arial" panose="020B0604020202020204" pitchFamily="34" charset="0"/>
              <a:buNone/>
              <a:defRPr sz="1200" b="0">
                <a:solidFill>
                  <a:schemeClr val="tx2"/>
                </a:solidFill>
              </a:defRPr>
            </a:lvl1pPr>
            <a:lvl2pPr marL="87152" indent="-87152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defRPr sz="1000">
                <a:solidFill>
                  <a:schemeClr val="tx2"/>
                </a:solidFill>
              </a:defRPr>
            </a:lvl2pPr>
            <a:lvl3pPr marL="262883" indent="-102868">
              <a:spcBef>
                <a:spcPts val="270"/>
              </a:spcBef>
              <a:spcAft>
                <a:spcPts val="270"/>
              </a:spcAft>
              <a:buFont typeface="Arial" panose="020B0604020202020204" pitchFamily="34" charset="0"/>
              <a:buChar char="–"/>
              <a:defRPr sz="900">
                <a:solidFill>
                  <a:schemeClr val="tx2"/>
                </a:solidFill>
              </a:defRPr>
            </a:lvl3pPr>
            <a:lvl4pPr>
              <a:defRPr sz="1260">
                <a:solidFill>
                  <a:schemeClr val="accent3"/>
                </a:solidFill>
              </a:defRPr>
            </a:lvl4pPr>
            <a:lvl5pPr>
              <a:defRPr sz="126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 Arial 12 pt.</a:t>
            </a:r>
          </a:p>
          <a:p>
            <a:pPr lvl="1"/>
            <a:r>
              <a:rPr lang="en-US"/>
              <a:t>First level indent</a:t>
            </a:r>
          </a:p>
          <a:p>
            <a:pPr lvl="2"/>
            <a:r>
              <a:rPr lang="en-US"/>
              <a:t>Second level indent</a:t>
            </a:r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8903" y="145323"/>
            <a:ext cx="1188720" cy="26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845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Co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B38A006-D3EA-5649-B396-723AD345A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3886CE9E-EB04-DC49-B621-EC8CE09B6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5E095C2-C635-DA4D-ABA6-B9EFFB7DB5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067" y="105511"/>
            <a:ext cx="7173096" cy="69128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Main H Font: Arial Bold 24pt.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908801-D684-B641-8FDA-B4980972C65F}"/>
              </a:ext>
            </a:extLst>
          </p:cNvPr>
          <p:cNvCxnSpPr>
            <a:cxnSpLocks/>
          </p:cNvCxnSpPr>
          <p:nvPr userDrawn="1"/>
        </p:nvCxnSpPr>
        <p:spPr>
          <a:xfrm>
            <a:off x="156378" y="796448"/>
            <a:ext cx="88312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5A13C3-637C-704A-83D2-665B7CA280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0066" y="1493397"/>
            <a:ext cx="4023360" cy="3121967"/>
          </a:xfrm>
        </p:spPr>
        <p:txBody>
          <a:bodyPr>
            <a:noAutofit/>
          </a:bodyPr>
          <a:lstStyle>
            <a:lvl1pPr marL="152864" indent="-152864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400" b="0">
                <a:solidFill>
                  <a:schemeClr val="tx2"/>
                </a:solidFill>
              </a:defRPr>
            </a:lvl1pPr>
            <a:lvl2pPr marL="467157" indent="-262865">
              <a:lnSpc>
                <a:spcPct val="100000"/>
              </a:lnSpc>
              <a:spcBef>
                <a:spcPts val="270"/>
              </a:spcBef>
              <a:spcAft>
                <a:spcPts val="270"/>
              </a:spcAft>
              <a:tabLst/>
              <a:defRPr lang="en-US" sz="14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8590" indent="-104290">
              <a:spcBef>
                <a:spcPts val="270"/>
              </a:spcBef>
              <a:spcAft>
                <a:spcPts val="270"/>
              </a:spcAft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</a:defRPr>
            </a:lvl3pPr>
            <a:lvl4pPr>
              <a:defRPr sz="1260">
                <a:solidFill>
                  <a:schemeClr val="accent3"/>
                </a:solidFill>
              </a:defRPr>
            </a:lvl4pPr>
            <a:lvl5pPr>
              <a:defRPr sz="126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 Arial 18 pt.</a:t>
            </a:r>
          </a:p>
          <a:p>
            <a:pPr marL="467157" lvl="1" indent="-158576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628183" y="1493206"/>
            <a:ext cx="4023360" cy="3122156"/>
          </a:xfrm>
        </p:spPr>
        <p:txBody>
          <a:bodyPr>
            <a:normAutofit/>
          </a:bodyPr>
          <a:lstStyle>
            <a:lvl1pPr marL="204293" indent="-204293" algn="l" defTabSz="617162" rtl="0" eaLnBrk="1" latinLnBrk="0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4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2872" indent="-154289">
              <a:defRPr lang="en-US" sz="14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22883" indent="-257150">
              <a:defRPr lang="en-US" sz="11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</a:lstStyle>
          <a:p>
            <a:pPr marL="0" lvl="0" indent="0" algn="l" defTabSz="617162" rtl="0" eaLnBrk="1" latinLnBrk="0" hangingPunct="1">
              <a:lnSpc>
                <a:spcPct val="100000"/>
              </a:lnSpc>
              <a:spcBef>
                <a:spcPts val="810"/>
              </a:spcBef>
              <a:spcAft>
                <a:spcPts val="540"/>
              </a:spcAft>
            </a:pPr>
            <a:r>
              <a:rPr lang="en-US"/>
              <a:t>Click to edit Master text styles Arial 18 pt.</a:t>
            </a:r>
          </a:p>
          <a:p>
            <a:pPr marL="467157" lvl="1" indent="-158576" algn="l" defTabSz="617162" rtl="0" eaLnBrk="1" latinLnBrk="0" hangingPunct="1">
              <a:lnSpc>
                <a:spcPct val="90000"/>
              </a:lnSpc>
              <a:spcBef>
                <a:spcPts val="337"/>
              </a:spcBef>
              <a:spcAft>
                <a:spcPts val="27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670020" lvl="2" indent="-104290" algn="l" defTabSz="617162" rtl="0" eaLnBrk="1" latinLnBrk="0" hangingPunct="1">
              <a:lnSpc>
                <a:spcPct val="90000"/>
              </a:lnSpc>
              <a:spcBef>
                <a:spcPts val="270"/>
              </a:spcBef>
              <a:spcAft>
                <a:spcPts val="270"/>
              </a:spcAft>
              <a:buFont typeface="Arial" panose="020B0604020202020204" pitchFamily="34" charset="0"/>
              <a:buChar char="–"/>
            </a:pPr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39726" y="915830"/>
            <a:ext cx="8312150" cy="577377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8903" y="145323"/>
            <a:ext cx="1188720" cy="26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060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Content with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0066" y="105511"/>
            <a:ext cx="7203734" cy="69128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Main H Font: Arial Bold 24pt.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0070" y="915961"/>
            <a:ext cx="4032898" cy="377491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Less is more. Especially when it comes to words. Use a photo to tell your story whenever possible.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If there are only a few key points, don’t use bullets. Use strong statements to make your point.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Don’t be afraid to use our blue to </a:t>
            </a:r>
            <a:r>
              <a:rPr lang="en-US">
                <a:solidFill>
                  <a:schemeClr val="bg1"/>
                </a:solidFill>
                <a:highlight>
                  <a:srgbClr val="00269A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highlight a key thought.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C9FED76-2B83-7940-9C20-0534C4AAC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2C6AE7F8-A97B-7247-8E76-6954F30C6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FFC845-DC85-A842-9A8D-CE2A41D22BAA}"/>
              </a:ext>
            </a:extLst>
          </p:cNvPr>
          <p:cNvCxnSpPr>
            <a:cxnSpLocks/>
          </p:cNvCxnSpPr>
          <p:nvPr userDrawn="1"/>
        </p:nvCxnSpPr>
        <p:spPr>
          <a:xfrm>
            <a:off x="156378" y="796448"/>
            <a:ext cx="88312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F0CDFA9-407B-6841-9BCF-46975D3105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70657" y="915959"/>
            <a:ext cx="4516186" cy="407609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12" name="Picture 11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8903" y="145323"/>
            <a:ext cx="1188720" cy="26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5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273844"/>
            <a:ext cx="6101664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22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3575F98-D1F6-0C4D-8B66-1F493D1F3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7F252750-81FB-EA46-95AF-4A0663508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7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2" r:id="rId2"/>
    <p:sldLayoutId id="2147483708" r:id="rId3"/>
    <p:sldLayoutId id="2147483709" r:id="rId4"/>
    <p:sldLayoutId id="2147483710" r:id="rId5"/>
    <p:sldLayoutId id="2147483696" r:id="rId6"/>
    <p:sldLayoutId id="2147483682" r:id="rId7"/>
    <p:sldLayoutId id="2147483697" r:id="rId8"/>
    <p:sldLayoutId id="2147483664" r:id="rId9"/>
    <p:sldLayoutId id="2147483663" r:id="rId10"/>
    <p:sldLayoutId id="2147483683" r:id="rId11"/>
    <p:sldLayoutId id="2147483680" r:id="rId12"/>
    <p:sldLayoutId id="2147483700" r:id="rId13"/>
    <p:sldLayoutId id="2147483688" r:id="rId14"/>
  </p:sldLayoutIdLst>
  <p:hf hdr="0" dt="0"/>
  <p:txStyles>
    <p:titleStyle>
      <a:lvl1pPr algn="l" defTabSz="617162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269A"/>
          </a:solidFill>
          <a:latin typeface="+mj-lt"/>
          <a:ea typeface="+mj-ea"/>
          <a:cs typeface="+mj-cs"/>
        </a:defRPr>
      </a:lvl1pPr>
    </p:titleStyle>
    <p:bodyStyle>
      <a:lvl1pPr marL="154289" indent="-154289" algn="l" defTabSz="617162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62872" indent="-154289" algn="l" defTabSz="617162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71451" indent="-154289" algn="l" defTabSz="617162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080032" indent="-154289" algn="l" defTabSz="617162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88615" indent="-154289" algn="l" defTabSz="617162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697192" indent="-154289" algn="l" defTabSz="617162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2005775" indent="-154289" algn="l" defTabSz="617162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314355" indent="-154289" algn="l" defTabSz="617162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622937" indent="-154289" algn="l" defTabSz="617162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716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1pPr>
      <a:lvl2pPr marL="308582" algn="l" defTabSz="61716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617162" algn="l" defTabSz="61716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3pPr>
      <a:lvl4pPr marL="925742" algn="l" defTabSz="61716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234325" algn="l" defTabSz="61716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542905" algn="l" defTabSz="61716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1851484" algn="l" defTabSz="61716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160065" algn="l" defTabSz="61716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468646" algn="l" defTabSz="61716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2FD0F-FA34-4173-943C-6FC12C2429A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5856E-78E7-4731-9163-0E3206E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9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[Date]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A2F39E-E4DB-494E-AB40-38356C65078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Northrop Grumman Mission Systems</a:t>
            </a:r>
            <a:br>
              <a:rPr lang="en-US"/>
            </a:br>
            <a:r>
              <a:rPr lang="en-US"/>
              <a:t>2023 Intern Showcase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en-US"/>
              <a:t>Division:</a:t>
            </a:r>
          </a:p>
          <a:p>
            <a:r>
              <a:rPr lang="en-US"/>
              <a:t>Org:  Location:</a:t>
            </a:r>
          </a:p>
        </p:txBody>
      </p:sp>
    </p:spTree>
    <p:extLst>
      <p:ext uri="{BB962C8B-B14F-4D97-AF65-F5344CB8AC3E}">
        <p14:creationId xmlns:p14="http://schemas.microsoft.com/office/powerpoint/2010/main" val="173936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Jeremy Wei- Profile Summary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640428"/>
              </p:ext>
            </p:extLst>
          </p:nvPr>
        </p:nvGraphicFramePr>
        <p:xfrm>
          <a:off x="-4" y="796793"/>
          <a:ext cx="9144004" cy="4346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2">
                  <a:extLst>
                    <a:ext uri="{9D8B030D-6E8A-4147-A177-3AD203B41FA5}">
                      <a16:colId xmlns:a16="http://schemas.microsoft.com/office/drawing/2014/main" val="3613921952"/>
                    </a:ext>
                  </a:extLst>
                </a:gridCol>
                <a:gridCol w="4572002">
                  <a:extLst>
                    <a:ext uri="{9D8B030D-6E8A-4147-A177-3AD203B41FA5}">
                      <a16:colId xmlns:a16="http://schemas.microsoft.com/office/drawing/2014/main" val="3095649994"/>
                    </a:ext>
                  </a:extLst>
                </a:gridCol>
              </a:tblGrid>
              <a:tr h="21733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About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Me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Name: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Jeremy Wei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Hometown: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Gaithersburg, MD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Hobbies: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Running, Baking Bread and Pastries, Cooking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Fav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orites: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TV/Movies: 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</a:rPr>
                        <a:t>Legends of Korah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Books: 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</a:rPr>
                        <a:t>The Old Man and the Sea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Music: 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</a:rPr>
                        <a:t>The Strokes or Foster The People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Food: 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</a:rPr>
                        <a:t>Braised pork belly with rice or sushi</a:t>
                      </a:r>
                    </a:p>
                  </a:txBody>
                  <a:tcPr marL="68580" marR="68580"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Education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School: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University of Maryland, College Park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Degree: 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Bachelors of Science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Major: 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Electrical Engineering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Grad Date: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May 2025</a:t>
                      </a:r>
                    </a:p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What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</a:rPr>
                        <a:t> I’ve enjoyed most about my classes/projects: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Acquiring new skills and tools for problem solving and interacting with my school’s community of engineers. </a:t>
                      </a:r>
                    </a:p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630020"/>
                  </a:ext>
                </a:extLst>
              </a:tr>
              <a:tr h="2173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Position with 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Position: 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Software Engineering Intern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Organization: 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FPNT DT/SW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Work Location: 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Woodland Hills, CA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Program/Project: 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PGM</a:t>
                      </a:r>
                    </a:p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Notable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</a:rPr>
                        <a:t> Moments</a:t>
                      </a:r>
                      <a:endParaRPr lang="en-US" sz="1400" dirty="0"/>
                    </a:p>
                    <a:p>
                      <a:r>
                        <a:rPr lang="en-US" sz="1200" b="1" dirty="0"/>
                        <a:t>Memorable Activity: </a:t>
                      </a:r>
                      <a:r>
                        <a:rPr lang="en-US" sz="1200" b="0" dirty="0"/>
                        <a:t>Making my first pull request on GitHub</a:t>
                      </a:r>
                    </a:p>
                    <a:p>
                      <a:endParaRPr lang="en-US" sz="1200" b="1" dirty="0"/>
                    </a:p>
                    <a:p>
                      <a:r>
                        <a:rPr lang="en-US" sz="1200" b="1" dirty="0"/>
                        <a:t>Ah-ha Moment: </a:t>
                      </a:r>
                      <a:r>
                        <a:rPr lang="en-US" sz="1200" b="0" dirty="0"/>
                        <a:t>Development of a modular Markdown Parser in python with OOP techniques learned in a class I almost forgot about.</a:t>
                      </a:r>
                    </a:p>
                    <a:p>
                      <a:endParaRPr lang="en-US" sz="1200" b="1" dirty="0"/>
                    </a:p>
                    <a:p>
                      <a:r>
                        <a:rPr lang="en-US" sz="1200" b="1" dirty="0"/>
                        <a:t>Favorite Professional Development Activity: </a:t>
                      </a:r>
                      <a:r>
                        <a:rPr lang="en-US" sz="1200" b="0" dirty="0"/>
                        <a:t>AI in action seminar by Amanda Muller and Hasan </a:t>
                      </a:r>
                      <a:r>
                        <a:rPr lang="en-US" sz="1200" b="0" dirty="0" err="1"/>
                        <a:t>Ghadialy</a:t>
                      </a:r>
                      <a:endParaRPr lang="en-US" sz="1200" b="0" dirty="0"/>
                    </a:p>
                    <a:p>
                      <a:endParaRPr lang="en-US" sz="1200" b="1" dirty="0"/>
                    </a:p>
                    <a:p>
                      <a:r>
                        <a:rPr lang="en-US" sz="1200" b="1" dirty="0"/>
                        <a:t>Toughest Acronym to Learn: </a:t>
                      </a:r>
                      <a:r>
                        <a:rPr lang="en-US" sz="1200" b="0" dirty="0"/>
                        <a:t>SERGANT</a:t>
                      </a:r>
                    </a:p>
                  </a:txBody>
                  <a:tcPr marL="68580" marR="68580" marT="34290" marB="3429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1302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8386F4D-CE9B-05C9-38D3-1762F36FA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854" y="895216"/>
            <a:ext cx="863342" cy="9460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72418A-8391-542D-9BF3-34206F60D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430" y="892128"/>
            <a:ext cx="946370" cy="11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6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A2F39E-E4DB-494E-AB40-38356C65078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Tools -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40066" y="1000356"/>
            <a:ext cx="3704201" cy="3343528"/>
          </a:xfrm>
        </p:spPr>
        <p:txBody>
          <a:bodyPr/>
          <a:lstStyle/>
          <a:p>
            <a:r>
              <a:rPr lang="en-US" sz="1400" b="1" dirty="0"/>
              <a:t>Why do we need DB Tools?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Consolidate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Organize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Standardize</a:t>
            </a:r>
          </a:p>
          <a:p>
            <a:r>
              <a:rPr lang="en-US" sz="1400" b="1" dirty="0"/>
              <a:t>Tasking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Parsing Markdown documents into document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Interfacing with MongoDB’s API to store and organize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Interfacing with Confluence’s REST API to sync information from MongoDB to Confluence.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58602" lvl="1" indent="-171450"/>
            <a:r>
              <a:rPr lang="en-US" sz="1400" b="1" dirty="0"/>
              <a:t>Tox and </a:t>
            </a:r>
            <a:r>
              <a:rPr lang="en-US" sz="1400" b="1" dirty="0" err="1"/>
              <a:t>pytest</a:t>
            </a:r>
            <a:r>
              <a:rPr lang="en-US" sz="1400" b="1" dirty="0"/>
              <a:t> </a:t>
            </a:r>
            <a:r>
              <a:rPr lang="en-US" sz="1400" b="1" dirty="0" err="1"/>
              <a:t>unittesting</a:t>
            </a:r>
            <a:endParaRPr lang="en-US" sz="1400" b="1" dirty="0"/>
          </a:p>
          <a:p>
            <a:pPr marL="258602" lvl="1" indent="-171450"/>
            <a:r>
              <a:rPr lang="en-US" sz="1400" b="1" dirty="0"/>
              <a:t>Git and </a:t>
            </a:r>
            <a:r>
              <a:rPr lang="en-US" sz="1400" b="1" dirty="0" err="1"/>
              <a:t>Github</a:t>
            </a:r>
            <a:r>
              <a:rPr lang="en-US" sz="1400" b="1" dirty="0"/>
              <a:t> development</a:t>
            </a:r>
          </a:p>
          <a:p>
            <a:pPr marL="258602" lvl="1" indent="-171450"/>
            <a:r>
              <a:rPr lang="en-US" sz="1400" b="1" dirty="0"/>
              <a:t>OOP concepts, typing,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The main challenge has been getting up to speed with the project and learning a completely new programing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Furthermore, I have never done large scale development so </a:t>
            </a:r>
            <a:r>
              <a:rPr lang="en-US" sz="1600" b="1" dirty="0" err="1"/>
              <a:t>Github</a:t>
            </a:r>
            <a:r>
              <a:rPr lang="en-US" sz="1600" b="1" dirty="0"/>
              <a:t> was also new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Give an overview of the project(s) you worked on. Include:</a:t>
            </a:r>
          </a:p>
          <a:p>
            <a:pPr marL="258602" lvl="1" indent="-171450"/>
            <a:r>
              <a:rPr lang="en-US" sz="1800" dirty="0"/>
              <a:t>Name of your project</a:t>
            </a:r>
          </a:p>
          <a:p>
            <a:pPr marL="258602" lvl="1" indent="-171450"/>
            <a:r>
              <a:rPr lang="en-US" sz="1800" dirty="0"/>
              <a:t>What Challenge were you trying to solve? / What was the scope?</a:t>
            </a:r>
          </a:p>
          <a:p>
            <a:pPr marL="258602" lvl="1" indent="-171450"/>
            <a:r>
              <a:rPr lang="en-US" sz="1800" dirty="0"/>
              <a:t>What approach did you take? What was your tasking (What did you do)?</a:t>
            </a:r>
          </a:p>
          <a:p>
            <a:pPr marL="258602" lvl="1" indent="-171450"/>
            <a:r>
              <a:rPr lang="en-US" sz="1800" dirty="0"/>
              <a:t>What did you learn? (technical and/or soft-skills)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Keep any technical discussion at high-level, and include the bigger context of the technical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Feel free to include any relevant diagrams/charts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869430" y="460261"/>
            <a:ext cx="2215098" cy="369752"/>
          </a:xfrm>
          <a:prstGeom prst="rect">
            <a:avLst/>
          </a:prstGeom>
        </p:spPr>
        <p:txBody>
          <a:bodyPr/>
          <a:lstStyle>
            <a:lvl1pPr marL="154289" indent="-154289" algn="l" defTabSz="617162" rtl="0" eaLnBrk="1" latinLnBrk="0" hangingPunct="1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2872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71451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0032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8615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7192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05775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14355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22937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chemeClr val="tx1"/>
                </a:solidFill>
              </a:rPr>
              <a:t>Jeremy Wei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8B86200-87EF-4CB6-EDC3-8B344E7D6E22}"/>
              </a:ext>
            </a:extLst>
          </p:cNvPr>
          <p:cNvGrpSpPr/>
          <p:nvPr/>
        </p:nvGrpSpPr>
        <p:grpSpPr>
          <a:xfrm>
            <a:off x="5157432" y="879816"/>
            <a:ext cx="2280892" cy="1997839"/>
            <a:chOff x="4522079" y="885401"/>
            <a:chExt cx="2280892" cy="199783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ED19E34-8E82-22B6-AF4E-C16BD74F5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0" y="885401"/>
              <a:ext cx="2230971" cy="172084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8EAC287-2184-16D0-0150-0AB52816AE64}"/>
                </a:ext>
              </a:extLst>
            </p:cNvPr>
            <p:cNvSpPr txBox="1"/>
            <p:nvPr/>
          </p:nvSpPr>
          <p:spPr>
            <a:xfrm>
              <a:off x="4522079" y="2606241"/>
              <a:ext cx="2149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tx2"/>
                  </a:solidFill>
                </a:rPr>
                <a:t>SERGANT Team One Note notebook consisting of ~800 files spread across ~200 folders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27E18C1-B22F-0AB6-3024-47A408BD3476}"/>
              </a:ext>
            </a:extLst>
          </p:cNvPr>
          <p:cNvGrpSpPr/>
          <p:nvPr/>
        </p:nvGrpSpPr>
        <p:grpSpPr>
          <a:xfrm>
            <a:off x="4825664" y="3082332"/>
            <a:ext cx="3208864" cy="1821871"/>
            <a:chOff x="5666571" y="2823878"/>
            <a:chExt cx="3208864" cy="182187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2D259E2-B96B-5EC3-B5EC-EC08695B4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6571" y="2823878"/>
              <a:ext cx="3059527" cy="163720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7CA1C4-F346-36EE-0725-BC7A6822D949}"/>
                </a:ext>
              </a:extLst>
            </p:cNvPr>
            <p:cNvSpPr txBox="1"/>
            <p:nvPr/>
          </p:nvSpPr>
          <p:spPr>
            <a:xfrm>
              <a:off x="5964846" y="4461083"/>
              <a:ext cx="291058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tx2"/>
                  </a:solidFill>
                </a:rPr>
                <a:t>Mongo and Mongo Express instance running in a local Docker container.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5388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A2F39E-E4DB-494E-AB40-38356C65078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Tools - Overview </a:t>
            </a:r>
            <a:r>
              <a:rPr lang="en-US" dirty="0" err="1"/>
              <a:t>con’t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b="1" dirty="0"/>
              <a:t>Challenges</a:t>
            </a:r>
          </a:p>
          <a:p>
            <a:pPr marL="372902" lvl="1" indent="-285750"/>
            <a:r>
              <a:rPr lang="en-US" sz="1600" dirty="0"/>
              <a:t>Local Environment setup</a:t>
            </a:r>
          </a:p>
          <a:p>
            <a:pPr marL="434333" lvl="2" indent="-171450"/>
            <a:r>
              <a:rPr lang="en-US" sz="1500" dirty="0"/>
              <a:t>SSL Certificate issues</a:t>
            </a:r>
          </a:p>
          <a:p>
            <a:pPr marL="434333" lvl="2" indent="-171450"/>
            <a:r>
              <a:rPr lang="en-US" sz="1500" dirty="0"/>
              <a:t>HTTP and HTTPS Proxy environment variables</a:t>
            </a:r>
          </a:p>
          <a:p>
            <a:pPr marL="434333" lvl="2" indent="-171450"/>
            <a:r>
              <a:rPr lang="en-US" sz="1500" dirty="0"/>
              <a:t>MongoDB and Mongo Express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4132D91-FC5B-30C1-BE11-1C029B0124E3}"/>
              </a:ext>
            </a:extLst>
          </p:cNvPr>
          <p:cNvSpPr txBox="1">
            <a:spLocks/>
          </p:cNvSpPr>
          <p:nvPr/>
        </p:nvSpPr>
        <p:spPr>
          <a:xfrm>
            <a:off x="6869430" y="453867"/>
            <a:ext cx="2215098" cy="369752"/>
          </a:xfrm>
          <a:prstGeom prst="rect">
            <a:avLst/>
          </a:prstGeom>
        </p:spPr>
        <p:txBody>
          <a:bodyPr/>
          <a:lstStyle>
            <a:lvl1pPr marL="154289" indent="-154289" algn="l" defTabSz="617162" rtl="0" eaLnBrk="1" latinLnBrk="0" hangingPunct="1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2872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71451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0032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8615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7192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05775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14355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22937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chemeClr val="tx1"/>
                </a:solidFill>
              </a:rPr>
              <a:t>Jeremy Wei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686D4C-6A69-A09A-128C-683C4F0376DE}"/>
              </a:ext>
            </a:extLst>
          </p:cNvPr>
          <p:cNvGrpSpPr/>
          <p:nvPr/>
        </p:nvGrpSpPr>
        <p:grpSpPr>
          <a:xfrm>
            <a:off x="5143425" y="1084516"/>
            <a:ext cx="3751724" cy="845833"/>
            <a:chOff x="4401673" y="944558"/>
            <a:chExt cx="3751724" cy="84583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E4F5F1D-6B77-9B6A-B0AE-EC39BAFEDF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7432"/>
            <a:stretch/>
          </p:blipFill>
          <p:spPr>
            <a:xfrm>
              <a:off x="4401673" y="944558"/>
              <a:ext cx="3751724" cy="69128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D68F1D-E519-3DDB-41C3-34AE001B3822}"/>
                </a:ext>
              </a:extLst>
            </p:cNvPr>
            <p:cNvSpPr txBox="1"/>
            <p:nvPr/>
          </p:nvSpPr>
          <p:spPr>
            <a:xfrm>
              <a:off x="4438629" y="1513392"/>
              <a:ext cx="2980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tx2"/>
                  </a:solidFill>
                </a:rPr>
                <a:t>Mongo Express blocking access due to restrictions on usage of </a:t>
              </a:r>
              <a:r>
                <a:rPr lang="en-US" sz="600" dirty="0" err="1">
                  <a:solidFill>
                    <a:schemeClr val="tx2"/>
                  </a:solidFill>
                </a:rPr>
                <a:t>basicAuth</a:t>
              </a:r>
              <a:r>
                <a:rPr lang="en-US" sz="600" dirty="0">
                  <a:solidFill>
                    <a:schemeClr val="tx2"/>
                  </a:solidFill>
                </a:rPr>
                <a:t> in our Microsoft Edge browsers.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58A8F6B-67DC-762B-6081-038E7C028924}"/>
              </a:ext>
            </a:extLst>
          </p:cNvPr>
          <p:cNvGrpSpPr/>
          <p:nvPr/>
        </p:nvGrpSpPr>
        <p:grpSpPr>
          <a:xfrm>
            <a:off x="4937438" y="2703465"/>
            <a:ext cx="3957711" cy="1986168"/>
            <a:chOff x="5269670" y="2559403"/>
            <a:chExt cx="3957711" cy="198616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8564838-A8AC-1B7C-AC7F-8EDDA72AE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69670" y="2559403"/>
              <a:ext cx="3811053" cy="182581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F1C707-0B2D-AF85-76CE-CE17BA8A8EA6}"/>
                </a:ext>
              </a:extLst>
            </p:cNvPr>
            <p:cNvSpPr txBox="1"/>
            <p:nvPr/>
          </p:nvSpPr>
          <p:spPr>
            <a:xfrm>
              <a:off x="5692751" y="4360905"/>
              <a:ext cx="353463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tx2"/>
                  </a:solidFill>
                </a:rPr>
                <a:t>We love SSL Certificate Errors (we actually don’t)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B66113-F20B-BBC2-C101-4C485A25F7D0}"/>
              </a:ext>
            </a:extLst>
          </p:cNvPr>
          <p:cNvGrpSpPr/>
          <p:nvPr/>
        </p:nvGrpSpPr>
        <p:grpSpPr>
          <a:xfrm>
            <a:off x="737970" y="2892827"/>
            <a:ext cx="3700659" cy="2159359"/>
            <a:chOff x="737970" y="2892827"/>
            <a:chExt cx="3700659" cy="215935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E6B5D4D-2EC9-534C-8BBA-FBA4A5747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7970" y="2892827"/>
              <a:ext cx="3309389" cy="19746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833A8B-45A2-030F-2108-B6ED94DAA13E}"/>
                </a:ext>
              </a:extLst>
            </p:cNvPr>
            <p:cNvSpPr txBox="1"/>
            <p:nvPr/>
          </p:nvSpPr>
          <p:spPr>
            <a:xfrm>
              <a:off x="1458588" y="4867520"/>
              <a:ext cx="298004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tx2"/>
                  </a:solidFill>
                </a:rPr>
                <a:t>So many tox errors, all in red…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97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A2F39E-E4DB-494E-AB40-38356C65078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Tools - Overview </a:t>
            </a:r>
            <a:r>
              <a:rPr lang="en-US" dirty="0" err="1"/>
              <a:t>con’t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171450" indent="-171450"/>
            <a:r>
              <a:rPr lang="en-US" sz="1800" b="1" dirty="0"/>
              <a:t>Accomplishments</a:t>
            </a:r>
            <a:endParaRPr lang="en-US" sz="1500" b="1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Markdown to Mongo Document Block Parser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One Note Export uploader</a:t>
            </a:r>
            <a:endParaRPr lang="en-US" sz="180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4132D91-FC5B-30C1-BE11-1C029B0124E3}"/>
              </a:ext>
            </a:extLst>
          </p:cNvPr>
          <p:cNvSpPr txBox="1">
            <a:spLocks/>
          </p:cNvSpPr>
          <p:nvPr/>
        </p:nvSpPr>
        <p:spPr>
          <a:xfrm>
            <a:off x="6869430" y="453867"/>
            <a:ext cx="2215098" cy="369752"/>
          </a:xfrm>
          <a:prstGeom prst="rect">
            <a:avLst/>
          </a:prstGeom>
        </p:spPr>
        <p:txBody>
          <a:bodyPr/>
          <a:lstStyle>
            <a:lvl1pPr marL="154289" indent="-154289" algn="l" defTabSz="617162" rtl="0" eaLnBrk="1" latinLnBrk="0" hangingPunct="1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2872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71451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0032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8615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7192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05775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14355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22937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chemeClr val="tx1"/>
                </a:solidFill>
              </a:rPr>
              <a:t>Jeremy Wei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EB73AEA-222B-A1E4-57C5-C4BFDFBA0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970" y="1930161"/>
            <a:ext cx="3796355" cy="2155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31C032-1DCF-BCD3-E036-51712FD30D6A}"/>
              </a:ext>
            </a:extLst>
          </p:cNvPr>
          <p:cNvSpPr txBox="1"/>
          <p:nvPr/>
        </p:nvSpPr>
        <p:spPr>
          <a:xfrm>
            <a:off x="4836970" y="4077763"/>
            <a:ext cx="29800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</a:rPr>
              <a:t>Finally getting that clean </a:t>
            </a:r>
            <a:r>
              <a:rPr lang="en-US" sz="600" dirty="0" err="1">
                <a:solidFill>
                  <a:schemeClr val="tx2"/>
                </a:solidFill>
              </a:rPr>
              <a:t>pytest</a:t>
            </a:r>
            <a:r>
              <a:rPr lang="en-US" sz="600" dirty="0">
                <a:solidFill>
                  <a:schemeClr val="tx2"/>
                </a:solidFill>
              </a:rPr>
              <a:t> run on all my unit tests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0D97B6-54DA-854A-37C9-D470C272856D}"/>
              </a:ext>
            </a:extLst>
          </p:cNvPr>
          <p:cNvGrpSpPr/>
          <p:nvPr/>
        </p:nvGrpSpPr>
        <p:grpSpPr>
          <a:xfrm>
            <a:off x="889155" y="2323887"/>
            <a:ext cx="3066867" cy="2443394"/>
            <a:chOff x="376393" y="2057749"/>
            <a:chExt cx="3814773" cy="304256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6BA623-DDBD-252A-4384-687D194F67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732"/>
            <a:stretch/>
          </p:blipFill>
          <p:spPr>
            <a:xfrm>
              <a:off x="376393" y="2057749"/>
              <a:ext cx="3814773" cy="288380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76DE89-7CEE-164B-D3E9-AFC107E66BA1}"/>
                </a:ext>
              </a:extLst>
            </p:cNvPr>
            <p:cNvSpPr/>
            <p:nvPr/>
          </p:nvSpPr>
          <p:spPr>
            <a:xfrm>
              <a:off x="3152276" y="4356997"/>
              <a:ext cx="300537" cy="1146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6A0153-36C3-139C-BD9C-6C74CC2103EF}"/>
                </a:ext>
              </a:extLst>
            </p:cNvPr>
            <p:cNvSpPr txBox="1"/>
            <p:nvPr/>
          </p:nvSpPr>
          <p:spPr>
            <a:xfrm>
              <a:off x="583303" y="4915651"/>
              <a:ext cx="298004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tx2"/>
                  </a:solidFill>
                </a:rPr>
                <a:t>51160 document parsed and uploaded to MongoDB.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924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A2F39E-E4DB-494E-AB40-38356C65078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Tools - Overview </a:t>
            </a:r>
            <a:r>
              <a:rPr lang="en-US" dirty="0" err="1"/>
              <a:t>con’t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48290" y="1011462"/>
            <a:ext cx="8123214" cy="33435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My takeaways (Where can I improve/grow)?</a:t>
            </a:r>
          </a:p>
          <a:p>
            <a:pPr marL="372902" lvl="1" indent="-285750"/>
            <a:r>
              <a:rPr lang="en-US" sz="1600" dirty="0"/>
              <a:t>Proper use of Object-Oriented Programing Concepts.</a:t>
            </a:r>
          </a:p>
          <a:p>
            <a:pPr marL="372902" lvl="1" indent="-285750"/>
            <a:r>
              <a:rPr lang="en-US" sz="1600" dirty="0"/>
              <a:t>The importance of drafting and system engineering.</a:t>
            </a:r>
          </a:p>
          <a:p>
            <a:pPr marL="372902" lvl="1" indent="-285750"/>
            <a:r>
              <a:rPr lang="en-US" sz="1600" dirty="0"/>
              <a:t>Basic principles on how to write robust code. </a:t>
            </a:r>
          </a:p>
          <a:p>
            <a:pPr marL="548633" lvl="2" indent="-285750"/>
            <a:r>
              <a:rPr lang="en-US" sz="1500" dirty="0" err="1"/>
              <a:t>Pytest</a:t>
            </a:r>
            <a:r>
              <a:rPr lang="en-US" sz="1500" dirty="0"/>
              <a:t>, </a:t>
            </a:r>
            <a:r>
              <a:rPr lang="en-US" sz="1500" dirty="0" err="1"/>
              <a:t>Pydantic</a:t>
            </a:r>
            <a:r>
              <a:rPr lang="en-US" sz="1500" dirty="0"/>
              <a:t>, and tox</a:t>
            </a:r>
          </a:p>
          <a:p>
            <a:pPr marL="372902" lvl="1" indent="-285750"/>
            <a:r>
              <a:rPr lang="en-US" sz="1600" dirty="0"/>
              <a:t>Large scale software development workflow.</a:t>
            </a:r>
          </a:p>
          <a:p>
            <a:pPr marL="372902" lvl="1" indent="-285750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4132D91-FC5B-30C1-BE11-1C029B0124E3}"/>
              </a:ext>
            </a:extLst>
          </p:cNvPr>
          <p:cNvSpPr txBox="1">
            <a:spLocks/>
          </p:cNvSpPr>
          <p:nvPr/>
        </p:nvSpPr>
        <p:spPr>
          <a:xfrm>
            <a:off x="6869430" y="453867"/>
            <a:ext cx="2215098" cy="369752"/>
          </a:xfrm>
          <a:prstGeom prst="rect">
            <a:avLst/>
          </a:prstGeom>
        </p:spPr>
        <p:txBody>
          <a:bodyPr/>
          <a:lstStyle>
            <a:lvl1pPr marL="154289" indent="-154289" algn="l" defTabSz="617162" rtl="0" eaLnBrk="1" latinLnBrk="0" hangingPunct="1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2872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71451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0032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8615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7192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05775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14355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22937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chemeClr val="tx1"/>
                </a:solidFill>
              </a:rPr>
              <a:t>Jeremy Wei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FBAB3A-101D-F8A8-F7FA-421D5384F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16" y="3038004"/>
            <a:ext cx="3205543" cy="11816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4A387E-75A8-79A2-2B5E-98FE48700236}"/>
              </a:ext>
            </a:extLst>
          </p:cNvPr>
          <p:cNvSpPr txBox="1"/>
          <p:nvPr/>
        </p:nvSpPr>
        <p:spPr>
          <a:xfrm>
            <a:off x="680719" y="4219609"/>
            <a:ext cx="29800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</a:rPr>
              <a:t>Database Tools GitHub network graph. The green branch are my commits!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447ADFE-78A2-C60E-39D3-C9B48B138E29}"/>
              </a:ext>
            </a:extLst>
          </p:cNvPr>
          <p:cNvGrpSpPr/>
          <p:nvPr/>
        </p:nvGrpSpPr>
        <p:grpSpPr>
          <a:xfrm>
            <a:off x="5429273" y="2326010"/>
            <a:ext cx="3420957" cy="1805329"/>
            <a:chOff x="4971527" y="3076474"/>
            <a:chExt cx="3420957" cy="1805329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A68C8E2-2202-F271-A45E-417501047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834408">
              <a:off x="6148889" y="3470771"/>
              <a:ext cx="323895" cy="314369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DC3A851-FA7E-CAD2-BBD2-056BBCE2520C}"/>
                </a:ext>
              </a:extLst>
            </p:cNvPr>
            <p:cNvGrpSpPr/>
            <p:nvPr/>
          </p:nvGrpSpPr>
          <p:grpSpPr>
            <a:xfrm>
              <a:off x="4971527" y="3343662"/>
              <a:ext cx="3184245" cy="1538141"/>
              <a:chOff x="5035471" y="2805696"/>
              <a:chExt cx="3184245" cy="1538141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C62044E3-2D57-8D5A-00F8-73668BCDE676}"/>
                  </a:ext>
                </a:extLst>
              </p:cNvPr>
              <p:cNvGrpSpPr/>
              <p:nvPr/>
            </p:nvGrpSpPr>
            <p:grpSpPr>
              <a:xfrm>
                <a:off x="5035471" y="2913774"/>
                <a:ext cx="3184245" cy="1430063"/>
                <a:chOff x="4715750" y="2637158"/>
                <a:chExt cx="3184245" cy="1430063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9FCFE8DE-D882-2F09-E19F-3FC5604D7A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612348">
                  <a:off x="5640998" y="3689961"/>
                  <a:ext cx="610665" cy="335504"/>
                </a:xfrm>
                <a:prstGeom prst="rect">
                  <a:avLst/>
                </a:prstGeom>
              </p:spPr>
            </p:pic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8B05D479-FDD5-26B3-9D5A-48C8BE7166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95610" y="3366903"/>
                  <a:ext cx="1216031" cy="415606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A327E689-FBBF-6BC7-B9F7-AC001D9EBD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14052"/>
                <a:stretch/>
              </p:blipFill>
              <p:spPr>
                <a:xfrm rot="21192778">
                  <a:off x="4829088" y="3331973"/>
                  <a:ext cx="833356" cy="735248"/>
                </a:xfrm>
                <a:prstGeom prst="rect">
                  <a:avLst/>
                </a:prstGeom>
              </p:spPr>
            </p:pic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751BDB9D-711A-1BC4-B6E3-DD427A51B4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rot="21003053">
                  <a:off x="6319159" y="3750567"/>
                  <a:ext cx="940899" cy="273844"/>
                </a:xfrm>
                <a:prstGeom prst="rect">
                  <a:avLst/>
                </a:prstGeom>
              </p:spPr>
            </p:pic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9FBFD7E7-7F51-67FA-7216-30D6160F86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20487328">
                  <a:off x="4715750" y="2903352"/>
                  <a:ext cx="1266910" cy="302045"/>
                </a:xfrm>
                <a:prstGeom prst="rect">
                  <a:avLst/>
                </a:prstGeom>
              </p:spPr>
            </p:pic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67F00830-A788-3896-4C91-7394099B00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t="13288" b="24278"/>
                <a:stretch/>
              </p:blipFill>
              <p:spPr>
                <a:xfrm rot="482548">
                  <a:off x="5958408" y="3151554"/>
                  <a:ext cx="1371791" cy="291437"/>
                </a:xfrm>
                <a:prstGeom prst="rect">
                  <a:avLst/>
                </a:prstGeom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60288092-AF6F-A1C2-BD5D-2714A240CB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19660407">
                  <a:off x="7383482" y="3259916"/>
                  <a:ext cx="516513" cy="679012"/>
                </a:xfrm>
                <a:prstGeom prst="rect">
                  <a:avLst/>
                </a:prstGeom>
              </p:spPr>
            </p:pic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2F933873-D07C-4B01-703E-F57D04A49E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/>
                <a:srcRect l="11964"/>
                <a:stretch/>
              </p:blipFill>
              <p:spPr>
                <a:xfrm rot="17106332">
                  <a:off x="6254405" y="2598205"/>
                  <a:ext cx="503200" cy="581106"/>
                </a:xfrm>
                <a:prstGeom prst="rect">
                  <a:avLst/>
                </a:prstGeom>
              </p:spPr>
            </p:pic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0921EFB4-D6C0-DD1F-8C0D-5E969FA8F9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 rot="20569413">
                  <a:off x="5538249" y="3181129"/>
                  <a:ext cx="447737" cy="447737"/>
                </a:xfrm>
                <a:prstGeom prst="rect">
                  <a:avLst/>
                </a:prstGeom>
              </p:spPr>
            </p:pic>
          </p:grpSp>
          <p:pic>
            <p:nvPicPr>
              <p:cNvPr id="1026" name="Picture 2" descr="How to Setup Windows for Development: An experiment in using WSL2 -  Bendyworks">
                <a:extLst>
                  <a:ext uri="{FF2B5EF4-FFF2-40B4-BE49-F238E27FC236}">
                    <a16:creationId xmlns:a16="http://schemas.microsoft.com/office/drawing/2014/main" id="{1847DF0A-8551-9080-0F5A-59D0D80157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5803">
                <a:off x="7139784" y="2805696"/>
                <a:ext cx="845249" cy="8452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4B2A731-BD37-8CA6-6466-8553A61FA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 rot="4250206">
              <a:off x="7695686" y="4178951"/>
              <a:ext cx="1185152" cy="208444"/>
            </a:xfrm>
            <a:prstGeom prst="rect">
              <a:avLst/>
            </a:prstGeom>
          </p:spPr>
        </p:pic>
        <p:pic>
          <p:nvPicPr>
            <p:cNvPr id="1028" name="Picture 4" descr="upload.wikimedia.org/wikipedia/commons/4/45/Notion...">
              <a:extLst>
                <a:ext uri="{FF2B5EF4-FFF2-40B4-BE49-F238E27FC236}">
                  <a16:creationId xmlns:a16="http://schemas.microsoft.com/office/drawing/2014/main" id="{E05C8187-5E0B-ADE2-6A7E-4BBEED4120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86337">
              <a:off x="5604981" y="3076474"/>
              <a:ext cx="473371" cy="473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EE5AB21-DEFA-53A6-FFA6-41C09B91D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 rot="793357">
              <a:off x="6260519" y="3209264"/>
              <a:ext cx="1103886" cy="2077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094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AC768F-F4E1-A01F-73B2-BF7717026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C90A7-C51D-6AE2-499F-5E0D6A54F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93655-C4B1-8042-CDEF-09C3C295C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A2F39E-E4DB-494E-AB40-38356C65078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52C78C-9C52-E7AD-D87D-DD5D206D82A6}"/>
              </a:ext>
            </a:extLst>
          </p:cNvPr>
          <p:cNvSpPr txBox="1"/>
          <p:nvPr/>
        </p:nvSpPr>
        <p:spPr>
          <a:xfrm>
            <a:off x="197260" y="4126878"/>
            <a:ext cx="4025141" cy="864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Recognition</a:t>
            </a:r>
          </a:p>
          <a:p>
            <a:pPr marL="372902" lvl="1" indent="-285750"/>
            <a:r>
              <a:rPr lang="en-US" sz="1600" dirty="0"/>
              <a:t>Mathew Cosgrove, and my fellow interns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79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06B98-46C6-8B46-A7B3-939B288B0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anchor="t"/>
          <a:lstStyle/>
          <a:p>
            <a:r>
              <a:rPr lang="en-US" kern="0"/>
              <a:t>Northrop Grumman Proprietary Level 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6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NG 2020 Blue, Black and Accents">
      <a:dk1>
        <a:srgbClr val="00269A"/>
      </a:dk1>
      <a:lt1>
        <a:srgbClr val="FFFFFF"/>
      </a:lt1>
      <a:dk2>
        <a:srgbClr val="000000"/>
      </a:dk2>
      <a:lt2>
        <a:srgbClr val="E7E6E6"/>
      </a:lt2>
      <a:accent1>
        <a:srgbClr val="135FA5"/>
      </a:accent1>
      <a:accent2>
        <a:srgbClr val="83D3D4"/>
      </a:accent2>
      <a:accent3>
        <a:srgbClr val="2D8183"/>
      </a:accent3>
      <a:accent4>
        <a:srgbClr val="910C07"/>
      </a:accent4>
      <a:accent5>
        <a:srgbClr val="209FDE"/>
      </a:accent5>
      <a:accent6>
        <a:srgbClr val="F48154"/>
      </a:accent6>
      <a:hlink>
        <a:srgbClr val="135FA5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GC_MasterPPT_Template_2020_16x9_v2.potx" id="{23803FDE-01CC-4F31-A541-28CE2E6E335A}" vid="{4A1C2128-7709-466F-A611-D3B9DE6937C7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ed01daf-a39b-4322-b336-464aa5091e31">FA43R63HSNSU-804741541-284</_dlc_DocId>
    <_dlc_DocIdUrl xmlns="0ed01daf-a39b-4322-b336-464aa5091e31">
      <Url>https://ngc.sharepoint.us/sites/NG00000711/_layouts/15/DocIdRedir.aspx?ID=FA43R63HSNSU-804741541-284</Url>
      <Description>FA43R63HSNSU-804741541-284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0B2F232D3C164BB1DBF11D49AFF6AC" ma:contentTypeVersion="4" ma:contentTypeDescription="Create a new document." ma:contentTypeScope="" ma:versionID="ace64b76c7fa238c7b43066bfd7f461b">
  <xsd:schema xmlns:xsd="http://www.w3.org/2001/XMLSchema" xmlns:xs="http://www.w3.org/2001/XMLSchema" xmlns:p="http://schemas.microsoft.com/office/2006/metadata/properties" xmlns:ns2="0ed01daf-a39b-4322-b336-464aa5091e31" xmlns:ns3="0a39b131-a25b-485f-89b0-b09e965fe171" targetNamespace="http://schemas.microsoft.com/office/2006/metadata/properties" ma:root="true" ma:fieldsID="2e8e5b7044fbd0fcc71de6236af0cdf4" ns2:_="" ns3:_="">
    <xsd:import namespace="0ed01daf-a39b-4322-b336-464aa5091e31"/>
    <xsd:import namespace="0a39b131-a25b-485f-89b0-b09e965fe17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d01daf-a39b-4322-b336-464aa5091e3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39b131-a25b-485f-89b0-b09e965fe1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1386F8-E168-492C-B4C3-9A800EDC59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E2CDB4-3352-4150-919A-B30B39FD5827}">
  <ds:schemaRefs>
    <ds:schemaRef ds:uri="9d07426f-fcca-4a73-934d-5bf429f9e4a3"/>
    <ds:schemaRef ds:uri="d506119b-d907-4fb7-9fba-274ab1f21ecd"/>
    <ds:schemaRef ds:uri="e556c76f-1f0a-4b17-97c2-d8b7707717c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4"/>
    <ds:schemaRef ds:uri="http://schemas.openxmlformats.org/package/2006/metadata/core-properties"/>
    <ds:schemaRef ds:uri="http://www.w3.org/XML/1998/namespace"/>
    <ds:schemaRef ds:uri="0ed01daf-a39b-4322-b336-464aa5091e31"/>
  </ds:schemaRefs>
</ds:datastoreItem>
</file>

<file path=customXml/itemProps3.xml><?xml version="1.0" encoding="utf-8"?>
<ds:datastoreItem xmlns:ds="http://schemas.openxmlformats.org/officeDocument/2006/customXml" ds:itemID="{EDCF9B43-9EA7-493E-9556-9DC14AABE730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76093642-C416-49BE-8398-0DEB4CFE8F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d01daf-a39b-4322-b336-464aa5091e31"/>
    <ds:schemaRef ds:uri="0a39b131-a25b-485f-89b0-b09e965fe1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NGC_MasterPPT_Template_2020_16x9_v2</Template>
  <TotalTime>202</TotalTime>
  <Words>633</Words>
  <Application>Microsoft Office PowerPoint</Application>
  <PresentationFormat>On-screen Show (16:9)</PresentationFormat>
  <Paragraphs>110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Futura Maxi</vt:lpstr>
      <vt:lpstr>Futura Maxi Book</vt:lpstr>
      <vt:lpstr>Office Theme</vt:lpstr>
      <vt:lpstr>1_Office Theme</vt:lpstr>
      <vt:lpstr>Northrop Grumman Mission Systems 2023 Intern Showcase</vt:lpstr>
      <vt:lpstr>Jeremy Wei- Profile Summary</vt:lpstr>
      <vt:lpstr>Database Tools - Overview</vt:lpstr>
      <vt:lpstr>Database Tools - Overview con’t.</vt:lpstr>
      <vt:lpstr>Database Tools - Overview con’t.</vt:lpstr>
      <vt:lpstr>Database Tools - Overview con’t.</vt:lpstr>
      <vt:lpstr>PowerPoint Presentation</vt:lpstr>
      <vt:lpstr>PowerPoint Presentation</vt:lpstr>
    </vt:vector>
  </TitlesOfParts>
  <Company>Northrop Grumman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NGMS Intern Final Project Template</dc:title>
  <dc:creator>Peters, Angela B [US] (MS)</dc:creator>
  <cp:lastModifiedBy>Wei, Jeremy [US] (MS)</cp:lastModifiedBy>
  <cp:revision>7</cp:revision>
  <dcterms:created xsi:type="dcterms:W3CDTF">2020-05-22T15:12:51Z</dcterms:created>
  <dcterms:modified xsi:type="dcterms:W3CDTF">2024-07-18T18:06:16Z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GCENTSensitivityLevels">
    <vt:lpwstr/>
  </property>
  <property fmtid="{D5CDD505-2E9C-101B-9397-08002B2CF9AE}" pid="3" name="NGCENTProgram">
    <vt:lpwstr/>
  </property>
  <property fmtid="{D5CDD505-2E9C-101B-9397-08002B2CF9AE}" pid="4" name="NGCENTOrganization">
    <vt:lpwstr/>
  </property>
  <property fmtid="{D5CDD505-2E9C-101B-9397-08002B2CF9AE}" pid="5" name="NGCENTOriginCountry">
    <vt:lpwstr>1;#United States (US)|f4f4ed40-0317-491b-9959-5ea628d96313</vt:lpwstr>
  </property>
  <property fmtid="{D5CDD505-2E9C-101B-9397-08002B2CF9AE}" pid="6" name="NGCENTDivision">
    <vt:lpwstr/>
  </property>
  <property fmtid="{D5CDD505-2E9C-101B-9397-08002B2CF9AE}" pid="7" name="ContentTypeId">
    <vt:lpwstr>0x010100BB0B2F232D3C164BB1DBF11D49AFF6AC</vt:lpwstr>
  </property>
  <property fmtid="{D5CDD505-2E9C-101B-9397-08002B2CF9AE}" pid="8" name="NGCENTSector">
    <vt:lpwstr>3;#Corporate Office (CO)|025da7ed-eff4-4c15-81b7-396cffb54ad8</vt:lpwstr>
  </property>
  <property fmtid="{D5CDD505-2E9C-101B-9397-08002B2CF9AE}" pid="9" name="_dlc_DocIdItemGuid">
    <vt:lpwstr>6dce24af-eaed-44b2-852d-c4f646292b92</vt:lpwstr>
  </property>
  <property fmtid="{D5CDD505-2E9C-101B-9397-08002B2CF9AE}" pid="10" name="NGCENTCampus">
    <vt:lpwstr/>
  </property>
  <property fmtid="{D5CDD505-2E9C-101B-9397-08002B2CF9AE}" pid="11" name="NGCENTSensitivityLevel">
    <vt:lpwstr/>
  </property>
  <property fmtid="{D5CDD505-2E9C-101B-9397-08002B2CF9AE}" pid="12" name="MediaServiceImageTags">
    <vt:lpwstr/>
  </property>
</Properties>
</file>