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18" r:id="rId50"/>
    <p:sldId id="319" r:id="rId51"/>
    <p:sldId id="300" r:id="rId52"/>
    <p:sldId id="301" r:id="rId53"/>
    <p:sldId id="302" r:id="rId54"/>
    <p:sldId id="303" r:id="rId55"/>
    <p:sldId id="304" r:id="rId56"/>
    <p:sldId id="305" r:id="rId57"/>
    <p:sldId id="306" r:id="rId58"/>
    <p:sldId id="317" r:id="rId59"/>
    <p:sldId id="307"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18/02/2019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18/02/2019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18/02/2019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18/02/2019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18/02/2019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18/02/2019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18/02/2019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18/02/2019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4020332" y="152401"/>
            <a:ext cx="4151335" cy="631370"/>
          </a:xfrm>
        </p:spPr>
        <p:txBody>
          <a:bodyPr>
            <a:normAutofit/>
          </a:bodyPr>
          <a:lstStyle/>
          <a:p>
            <a:r>
              <a:rPr lang="it-IT" sz="3200"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498308" y="0"/>
            <a:ext cx="3195383" cy="9013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2529182902"/>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sullo stato di un 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413400" y="0"/>
            <a:ext cx="3365200" cy="10580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pic>
        <p:nvPicPr>
          <p:cNvPr id="3073" name="Immagine 51">
            <a:extLst>
              <a:ext uri="{FF2B5EF4-FFF2-40B4-BE49-F238E27FC236}">
                <a16:creationId xmlns:a16="http://schemas.microsoft.com/office/drawing/2014/main" id="{B9C41356-9FEA-4E34-A3DC-AE980333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9" y="1711235"/>
            <a:ext cx="9878877" cy="4974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(1/2)</a:t>
            </a:r>
          </a:p>
        </p:txBody>
      </p:sp>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A5F3104-F923-4408-B7AE-8ACF3B81F9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555" y="2174804"/>
            <a:ext cx="10967620" cy="4265185"/>
          </a:xfrm>
          <a:prstGeom prst="rect">
            <a:avLst/>
          </a:prstGeom>
          <a:ln>
            <a:noFill/>
          </a:ln>
          <a:effectLst>
            <a:outerShdw blurRad="292100" dist="139700" dir="2700000" algn="tl" rotWithShape="0">
              <a:srgbClr val="333333">
                <a:alpha val="65000"/>
              </a:srgbClr>
            </a:outerShdw>
          </a:effectLst>
        </p:spPr>
      </p:pic>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52251"/>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(2/2)</a:t>
            </a:r>
          </a:p>
        </p:txBody>
      </p:sp>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94475"/>
            <a:ext cx="3880638"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CLASS DIAGRAM</a:t>
            </a:r>
          </a:p>
        </p:txBody>
      </p:sp>
      <p:pic>
        <p:nvPicPr>
          <p:cNvPr id="6" name="Immagine 5">
            <a:extLst>
              <a:ext uri="{FF2B5EF4-FFF2-40B4-BE49-F238E27FC236}">
                <a16:creationId xmlns:a16="http://schemas.microsoft.com/office/drawing/2014/main" id="{A9023C8B-8F70-4E3B-A972-A4822A56E0FA}"/>
              </a:ext>
            </a:extLst>
          </p:cNvPr>
          <p:cNvPicPr>
            <a:picLocks noChangeAspect="1"/>
          </p:cNvPicPr>
          <p:nvPr/>
        </p:nvPicPr>
        <p:blipFill>
          <a:blip r:embed="rId2"/>
          <a:stretch>
            <a:fillRect/>
          </a:stretch>
        </p:blipFill>
        <p:spPr>
          <a:xfrm>
            <a:off x="672556" y="1047727"/>
            <a:ext cx="10402752" cy="5715798"/>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STATE CHART DIAGRAM</a:t>
            </a:r>
          </a:p>
        </p:txBody>
      </p:sp>
      <p:pic>
        <p:nvPicPr>
          <p:cNvPr id="6" name="Immagine 5">
            <a:extLst>
              <a:ext uri="{FF2B5EF4-FFF2-40B4-BE49-F238E27FC236}">
                <a16:creationId xmlns:a16="http://schemas.microsoft.com/office/drawing/2014/main" id="{DA25F9F4-4676-4A15-BF27-510B3D8A85CF}"/>
              </a:ext>
            </a:extLst>
          </p:cNvPr>
          <p:cNvPicPr>
            <a:picLocks noChangeAspect="1"/>
          </p:cNvPicPr>
          <p:nvPr/>
        </p:nvPicPr>
        <p:blipFill>
          <a:blip r:embed="rId2"/>
          <a:stretch>
            <a:fillRect/>
          </a:stretch>
        </p:blipFill>
        <p:spPr>
          <a:xfrm>
            <a:off x="1074461" y="1791714"/>
            <a:ext cx="9154803" cy="4972744"/>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Immagine 15">
            <a:extLst>
              <a:ext uri="{FF2B5EF4-FFF2-40B4-BE49-F238E27FC236}">
                <a16:creationId xmlns:a16="http://schemas.microsoft.com/office/drawing/2014/main" id="{CAE3E28F-3EF2-4AB4-A2D4-8B9B21B51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90" y="1047727"/>
            <a:ext cx="3955023" cy="5688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7D583E23-FD08-4860-A0C2-5455ECEA763C}"/>
              </a:ext>
            </a:extLst>
          </p:cNvPr>
          <p:cNvSpPr txBox="1">
            <a:spLocks/>
          </p:cNvSpPr>
          <p:nvPr/>
        </p:nvSpPr>
        <p:spPr>
          <a:xfrm>
            <a:off x="3674017" y="0"/>
            <a:ext cx="413856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PATH (1/2)</a:t>
            </a:r>
          </a:p>
        </p:txBody>
      </p:sp>
      <p:pic>
        <p:nvPicPr>
          <p:cNvPr id="9" name="Immagine 8">
            <a:extLst>
              <a:ext uri="{FF2B5EF4-FFF2-40B4-BE49-F238E27FC236}">
                <a16:creationId xmlns:a16="http://schemas.microsoft.com/office/drawing/2014/main" id="{5C544C2B-F68B-45CC-BE43-04B238F01AD6}"/>
              </a:ext>
            </a:extLst>
          </p:cNvPr>
          <p:cNvPicPr>
            <a:picLocks noChangeAspect="1"/>
          </p:cNvPicPr>
          <p:nvPr/>
        </p:nvPicPr>
        <p:blipFill>
          <a:blip r:embed="rId2"/>
          <a:stretch>
            <a:fillRect/>
          </a:stretch>
        </p:blipFill>
        <p:spPr>
          <a:xfrm>
            <a:off x="1189351" y="2093306"/>
            <a:ext cx="8507012" cy="4134427"/>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7FB45C0-E0FB-43B8-A386-71FDD6B3D390}"/>
              </a:ext>
            </a:extLst>
          </p:cNvPr>
          <p:cNvPicPr>
            <a:picLocks noChangeAspect="1"/>
          </p:cNvPicPr>
          <p:nvPr/>
        </p:nvPicPr>
        <p:blipFill>
          <a:blip r:embed="rId2"/>
          <a:stretch>
            <a:fillRect/>
          </a:stretch>
        </p:blipFill>
        <p:spPr>
          <a:xfrm>
            <a:off x="3026091" y="1807743"/>
            <a:ext cx="4848902" cy="4667901"/>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a:t>
            </a:r>
            <a:r>
              <a:rPr lang="it-IT" sz="3200"/>
              <a:t>PATH (2/2</a:t>
            </a:r>
            <a:r>
              <a:rPr lang="it-IT" sz="3200" dirty="0"/>
              <a:t>)</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547110" y="98475"/>
            <a:ext cx="3097780" cy="711685"/>
          </a:xfrm>
        </p:spPr>
        <p:txBody>
          <a:bodyPr>
            <a:normAutofit/>
          </a:bodyPr>
          <a:lstStyle/>
          <a:p>
            <a:r>
              <a:rPr lang="it-IT" sz="3200"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471" y="704387"/>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57808" y="704387"/>
            <a:ext cx="3059115"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1235206" y="3364755"/>
            <a:ext cx="1754583"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443445"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9183166" y="3460902"/>
            <a:ext cx="1407996"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endParaRPr kumimoji="0" lang="it-IT" altLang="it-IT" sz="24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8232474" y="733425"/>
            <a:ext cx="3309381"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45" y="548497"/>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928378" y="2985292"/>
            <a:ext cx="2323356" cy="88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35366" y="939679"/>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972595" y="-15445"/>
            <a:ext cx="4246809" cy="884887"/>
          </a:xfrm>
        </p:spPr>
        <p:txBody>
          <a:bodyPr>
            <a:normAutofit/>
          </a:bodyPr>
          <a:lstStyle/>
          <a:p>
            <a:r>
              <a:rPr lang="it-IT" sz="3200"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958527" y="0"/>
            <a:ext cx="427494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969078" y="0"/>
            <a:ext cx="4253843"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(3/4)</a:t>
            </a:r>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949484" y="0"/>
            <a:ext cx="4293032"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(4/4)</a:t>
            </a:r>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386148" y="0"/>
            <a:ext cx="7419703" cy="659674"/>
          </a:xfrm>
        </p:spPr>
        <p:txBody>
          <a:bodyPr>
            <a:normAutofit/>
          </a:bodyPr>
          <a:lstStyle/>
          <a:p>
            <a:r>
              <a:rPr lang="it-IT" sz="3200"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2542903" y="0"/>
            <a:ext cx="7106194"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DF5F198-C1BB-406F-A1CE-C96E47A736FF}"/>
              </a:ext>
            </a:extLst>
          </p:cNvPr>
          <p:cNvPicPr>
            <a:picLocks noChangeAspect="1"/>
          </p:cNvPicPr>
          <p:nvPr/>
        </p:nvPicPr>
        <p:blipFill rotWithShape="1">
          <a:blip r:embed="rId2"/>
          <a:srcRect l="5663" r="25603"/>
          <a:stretch/>
        </p:blipFill>
        <p:spPr>
          <a:xfrm>
            <a:off x="431074" y="342469"/>
            <a:ext cx="5238206" cy="6173061"/>
          </a:xfrm>
          <a:prstGeom prst="rect">
            <a:avLst/>
          </a:prstGeom>
        </p:spPr>
      </p:pic>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454094"/>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7115717" y="194501"/>
            <a:ext cx="2880320" cy="765089"/>
          </a:xfrm>
        </p:spPr>
        <p:txBody>
          <a:bodyPr>
            <a:normAutofit/>
          </a:bodyPr>
          <a:lstStyle/>
          <a:p>
            <a:r>
              <a:rPr lang="it-IT" sz="3200"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4038590" y="127483"/>
            <a:ext cx="4114820" cy="842314"/>
          </a:xfrm>
        </p:spPr>
        <p:txBody>
          <a:bodyPr>
            <a:normAutofit/>
          </a:bodyPr>
          <a:lstStyle/>
          <a:p>
            <a:r>
              <a:rPr lang="it-IT" sz="3200"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3021208"/>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B6D52498-B3A1-4795-968E-5CF226EDA1F5}"/>
              </a:ext>
            </a:extLst>
          </p:cNvPr>
          <p:cNvPicPr>
            <a:picLocks noChangeAspect="1"/>
          </p:cNvPicPr>
          <p:nvPr/>
        </p:nvPicPr>
        <p:blipFill>
          <a:blip r:embed="rId3"/>
          <a:stretch>
            <a:fillRect/>
          </a:stretch>
        </p:blipFill>
        <p:spPr>
          <a:xfrm>
            <a:off x="3534686" y="514349"/>
            <a:ext cx="6963747" cy="6173061"/>
          </a:xfrm>
          <a:prstGeom prst="rect">
            <a:avLst/>
          </a:prstGeom>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427772" y="0"/>
            <a:ext cx="4958943" cy="762000"/>
          </a:xfrm>
        </p:spPr>
        <p:txBody>
          <a:bodyPr>
            <a:normAutofit fontScale="90000"/>
          </a:bodyPr>
          <a:lstStyle/>
          <a:p>
            <a:r>
              <a:rPr lang="it-IT" sz="3200"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009557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667000" y="64761"/>
            <a:ext cx="6858000" cy="781637"/>
          </a:xfrm>
        </p:spPr>
        <p:txBody>
          <a:bodyPr>
            <a:normAutofit/>
          </a:bodyPr>
          <a:lstStyle/>
          <a:p>
            <a:r>
              <a:rPr lang="it-IT" sz="3200"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ADCE656B-F15C-4513-881D-42C9272D6876}"/>
              </a:ext>
            </a:extLst>
          </p:cNvPr>
          <p:cNvPicPr>
            <a:picLocks noChangeAspect="1"/>
          </p:cNvPicPr>
          <p:nvPr/>
        </p:nvPicPr>
        <p:blipFill>
          <a:blip r:embed="rId3"/>
          <a:stretch>
            <a:fillRect/>
          </a:stretch>
        </p:blipFill>
        <p:spPr>
          <a:xfrm>
            <a:off x="699179" y="874658"/>
            <a:ext cx="11383964" cy="6173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6" name="Immagine 5">
            <a:extLst>
              <a:ext uri="{FF2B5EF4-FFF2-40B4-BE49-F238E27FC236}">
                <a16:creationId xmlns:a16="http://schemas.microsoft.com/office/drawing/2014/main" id="{323989BE-F324-4809-B065-EE1201066F88}"/>
              </a:ext>
            </a:extLst>
          </p:cNvPr>
          <p:cNvPicPr>
            <a:picLocks noChangeAspect="1"/>
          </p:cNvPicPr>
          <p:nvPr/>
        </p:nvPicPr>
        <p:blipFill>
          <a:blip r:embed="rId2"/>
          <a:stretch>
            <a:fillRect/>
          </a:stretch>
        </p:blipFill>
        <p:spPr>
          <a:xfrm>
            <a:off x="404018" y="684939"/>
            <a:ext cx="11383964" cy="6173061"/>
          </a:xfrm>
          <a:prstGeom prst="rect">
            <a:avLst/>
          </a:prstGeom>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633900" y="0"/>
            <a:ext cx="4924199" cy="101890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6" y="0"/>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5648F421-545D-4F2D-A37A-55F0933B453E}"/>
              </a:ext>
            </a:extLst>
          </p:cNvPr>
          <p:cNvSpPr>
            <a:spLocks noGrp="1"/>
          </p:cNvSpPr>
          <p:nvPr>
            <p:ph type="title"/>
          </p:nvPr>
        </p:nvSpPr>
        <p:spPr>
          <a:xfrm>
            <a:off x="4919146" y="0"/>
            <a:ext cx="2353708" cy="812800"/>
          </a:xfrm>
        </p:spPr>
        <p:txBody>
          <a:bodyPr>
            <a:normAutofit/>
          </a:bodyPr>
          <a:lstStyle/>
          <a:p>
            <a:r>
              <a:rPr lang="it-IT" sz="3200"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9E97CB19-B4A9-46FD-B603-997C593E1E83}"/>
              </a:ext>
            </a:extLst>
          </p:cNvPr>
          <p:cNvSpPr>
            <a:spLocks noGrp="1"/>
          </p:cNvSpPr>
          <p:nvPr>
            <p:ph type="title"/>
          </p:nvPr>
        </p:nvSpPr>
        <p:spPr>
          <a:xfrm>
            <a:off x="2784566" y="0"/>
            <a:ext cx="6622868" cy="863602"/>
          </a:xfrm>
        </p:spPr>
        <p:txBody>
          <a:bodyPr>
            <a:normAutofit/>
          </a:bodyPr>
          <a:lstStyle/>
          <a:p>
            <a:r>
              <a:rPr lang="it-IT" sz="3200"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AB004ADA-D8D6-4E93-BAA6-888CEA2FB8AC}"/>
              </a:ext>
            </a:extLst>
          </p:cNvPr>
          <p:cNvSpPr>
            <a:spLocks noGrp="1"/>
          </p:cNvSpPr>
          <p:nvPr>
            <p:ph type="title"/>
          </p:nvPr>
        </p:nvSpPr>
        <p:spPr>
          <a:xfrm>
            <a:off x="2446020" y="0"/>
            <a:ext cx="7299960" cy="770710"/>
          </a:xfrm>
        </p:spPr>
        <p:txBody>
          <a:bodyPr>
            <a:normAutofit/>
          </a:bodyPr>
          <a:lstStyle/>
          <a:p>
            <a:r>
              <a:rPr lang="it-IT" sz="3200" dirty="0"/>
              <a:t>Controllo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4014798" y="91440"/>
            <a:ext cx="4162403" cy="796835"/>
          </a:xfrm>
        </p:spPr>
        <p:txBody>
          <a:bodyPr>
            <a:normAutofit/>
          </a:bodyPr>
          <a:lstStyle/>
          <a:p>
            <a:r>
              <a:rPr lang="it-IT" sz="3200"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659908" y="1604709"/>
            <a:ext cx="6872184" cy="3648581"/>
          </a:xfrm>
          <a:prstGeom prst="rect">
            <a:avLst/>
          </a:prstGeom>
        </p:spPr>
      </p:pic>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3405595" y="0"/>
            <a:ext cx="5380809"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11974"/>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PaCKAGES</a:t>
            </a:r>
            <a:endParaRPr lang="it-IT" sz="3200"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11" name="Immagine 10">
            <a:extLst>
              <a:ext uri="{FF2B5EF4-FFF2-40B4-BE49-F238E27FC236}">
                <a16:creationId xmlns:a16="http://schemas.microsoft.com/office/drawing/2014/main" id="{F410F9E1-CE8D-4E70-9C26-51EC405C1597}"/>
              </a:ext>
            </a:extLst>
          </p:cNvPr>
          <p:cNvPicPr>
            <a:picLocks noChangeAspect="1"/>
          </p:cNvPicPr>
          <p:nvPr/>
        </p:nvPicPr>
        <p:blipFill>
          <a:blip r:embed="rId3"/>
          <a:stretch>
            <a:fillRect/>
          </a:stretch>
        </p:blipFill>
        <p:spPr>
          <a:xfrm>
            <a:off x="2088140" y="1157263"/>
            <a:ext cx="8015720" cy="454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818756" y="0"/>
            <a:ext cx="3813935" cy="862149"/>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INTERFACES</a:t>
            </a:r>
            <a:endParaRPr lang="it-IT" sz="3200"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C759C326-4824-4A4E-93EC-F47378A211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2088" y="1178292"/>
            <a:ext cx="7598286" cy="5303360"/>
          </a:xfrm>
          <a:prstGeom prst="rect">
            <a:avLst/>
          </a:prstGeom>
          <a:noFill/>
          <a:ln>
            <a:noFill/>
          </a:ln>
        </p:spPr>
      </p:pic>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999621" y="-9203"/>
            <a:ext cx="4192758" cy="771101"/>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PACKAGE DIAGRAM</a:t>
            </a:r>
            <a:endParaRPr lang="it-IT" sz="3200"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sp>
        <p:nvSpPr>
          <p:cNvPr id="9" name="Segno di moltiplicazione 8">
            <a:extLst>
              <a:ext uri="{FF2B5EF4-FFF2-40B4-BE49-F238E27FC236}">
                <a16:creationId xmlns:a16="http://schemas.microsoft.com/office/drawing/2014/main" id="{4E8FD071-A296-4FF7-B9C4-88DEE1573B10}"/>
              </a:ext>
            </a:extLst>
          </p:cNvPr>
          <p:cNvSpPr/>
          <p:nvPr/>
        </p:nvSpPr>
        <p:spPr>
          <a:xfrm>
            <a:off x="1437850" y="444500"/>
            <a:ext cx="10348686" cy="64443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b="1">
              <a:ln w="13462">
                <a:solidFill>
                  <a:srgbClr val="FF0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3434454" y="-1"/>
            <a:ext cx="5323092" cy="747174"/>
          </a:xfrm>
        </p:spPr>
        <p:txBody>
          <a:bodyPr>
            <a:normAutofit/>
          </a:bodyPr>
          <a:lstStyle/>
          <a:p>
            <a:r>
              <a:rPr lang="it-IT" sz="3200" dirty="0"/>
              <a:t>Funzionalità da testare</a:t>
            </a:r>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3578281" y="0"/>
            <a:ext cx="5035437" cy="800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APPROCCIO AL TESTING</a:t>
            </a:r>
          </a:p>
        </p:txBody>
      </p:sp>
      <p:pic>
        <p:nvPicPr>
          <p:cNvPr id="9" name="Immagine 8">
            <a:extLst>
              <a:ext uri="{FF2B5EF4-FFF2-40B4-BE49-F238E27FC236}">
                <a16:creationId xmlns:a16="http://schemas.microsoft.com/office/drawing/2014/main" id="{00269607-1774-4E7D-A0CC-E42DD891B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69" y="800705"/>
            <a:ext cx="1905000" cy="1905000"/>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esto, segnale&#10;&#10;Descrizione generata automaticamente">
            <a:extLst>
              <a:ext uri="{FF2B5EF4-FFF2-40B4-BE49-F238E27FC236}">
                <a16:creationId xmlns:a16="http://schemas.microsoft.com/office/drawing/2014/main" id="{AFACF1FB-A29F-4482-A12B-31E87E80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69" y="4152296"/>
            <a:ext cx="19050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12EFF45-E1D8-433D-AEFE-C31DF971A94B}"/>
              </a:ext>
            </a:extLst>
          </p:cNvPr>
          <p:cNvPicPr>
            <a:picLocks noChangeAspect="1"/>
          </p:cNvPicPr>
          <p:nvPr/>
        </p:nvPicPr>
        <p:blipFill>
          <a:blip r:embed="rId2"/>
          <a:stretch>
            <a:fillRect/>
          </a:stretch>
        </p:blipFill>
        <p:spPr>
          <a:xfrm>
            <a:off x="374722" y="1768530"/>
            <a:ext cx="7248525" cy="4591050"/>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3452E7D3-427B-4E9A-84F5-F5201B8CB061}"/>
              </a:ext>
            </a:extLst>
          </p:cNvPr>
          <p:cNvSpPr txBox="1">
            <a:spLocks/>
          </p:cNvSpPr>
          <p:nvPr/>
        </p:nvSpPr>
        <p:spPr>
          <a:xfrm>
            <a:off x="3954549" y="0"/>
            <a:ext cx="4290854" cy="75363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(1/2)</a:t>
            </a:r>
          </a:p>
        </p:txBody>
      </p:sp>
      <p:pic>
        <p:nvPicPr>
          <p:cNvPr id="6" name="Immagine 5">
            <a:extLst>
              <a:ext uri="{FF2B5EF4-FFF2-40B4-BE49-F238E27FC236}">
                <a16:creationId xmlns:a16="http://schemas.microsoft.com/office/drawing/2014/main" id="{32BDB378-4AAE-4E2D-89D6-C406CEB2DD21}"/>
              </a:ext>
            </a:extLst>
          </p:cNvPr>
          <p:cNvPicPr>
            <a:picLocks noChangeAspect="1"/>
          </p:cNvPicPr>
          <p:nvPr/>
        </p:nvPicPr>
        <p:blipFill>
          <a:blip r:embed="rId3"/>
          <a:stretch>
            <a:fillRect/>
          </a:stretch>
        </p:blipFill>
        <p:spPr>
          <a:xfrm>
            <a:off x="8245403" y="1768530"/>
            <a:ext cx="3571875" cy="4591050"/>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64BA3F51-BDB5-4AED-8CC3-B05A5FE80E31}"/>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bmk="">
                <a:latin typeface="+mn-lt"/>
                <a:ea typeface="Times New Roman" panose="02020603050405020304" pitchFamily="18" charset="0"/>
                <a:cs typeface="Calibri" panose="020F0502020204030204" pitchFamily="34" charset="0"/>
              </a:rPr>
              <a:t>Ordine (Bean)</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6ECE1A3B-95E9-481D-BE1B-8431BA79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73" y="5668102"/>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6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385647" y="130143"/>
            <a:ext cx="5420706" cy="732006"/>
          </a:xfrm>
        </p:spPr>
        <p:txBody>
          <a:bodyPr>
            <a:normAutofit/>
          </a:bodyPr>
          <a:lstStyle/>
          <a:p>
            <a:r>
              <a:rPr lang="it-IT" sz="3200" dirty="0" err="1"/>
              <a:t>reqUISITI</a:t>
            </a:r>
            <a:r>
              <a:rPr lang="it-IT" sz="3200"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6EB548-A87A-4218-B064-677B858E96DB}"/>
              </a:ext>
            </a:extLst>
          </p:cNvPr>
          <p:cNvSpPr txBox="1">
            <a:spLocks/>
          </p:cNvSpPr>
          <p:nvPr/>
        </p:nvSpPr>
        <p:spPr>
          <a:xfrm>
            <a:off x="3950573" y="640"/>
            <a:ext cx="4290854" cy="760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(2/2)</a:t>
            </a:r>
          </a:p>
        </p:txBody>
      </p:sp>
      <p:pic>
        <p:nvPicPr>
          <p:cNvPr id="5" name="Immagine 4">
            <a:extLst>
              <a:ext uri="{FF2B5EF4-FFF2-40B4-BE49-F238E27FC236}">
                <a16:creationId xmlns:a16="http://schemas.microsoft.com/office/drawing/2014/main" id="{DD6DC59B-615F-49E5-A35E-DE9983398F71}"/>
              </a:ext>
            </a:extLst>
          </p:cNvPr>
          <p:cNvPicPr>
            <a:picLocks noChangeAspect="1"/>
          </p:cNvPicPr>
          <p:nvPr/>
        </p:nvPicPr>
        <p:blipFill>
          <a:blip r:embed="rId2"/>
          <a:stretch>
            <a:fillRect/>
          </a:stretch>
        </p:blipFill>
        <p:spPr>
          <a:xfrm>
            <a:off x="224379" y="1803512"/>
            <a:ext cx="6860790" cy="444254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918ACD27-2B58-401D-9859-9CC5385BE10B}"/>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err="1" bmk="">
                <a:latin typeface="+mn-lt"/>
                <a:ea typeface="Times New Roman" panose="02020603050405020304" pitchFamily="18" charset="0"/>
                <a:cs typeface="Calibri" panose="020F0502020204030204" pitchFamily="34" charset="0"/>
              </a:rPr>
              <a:t>OrdineModel</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27E57362-D4B9-4BC3-AA91-121DF9E6CD8B}"/>
              </a:ext>
            </a:extLst>
          </p:cNvPr>
          <p:cNvPicPr>
            <a:picLocks noChangeAspect="1"/>
          </p:cNvPicPr>
          <p:nvPr/>
        </p:nvPicPr>
        <p:blipFill>
          <a:blip r:embed="rId3"/>
          <a:stretch>
            <a:fillRect/>
          </a:stretch>
        </p:blipFill>
        <p:spPr>
          <a:xfrm>
            <a:off x="7847531" y="1916054"/>
            <a:ext cx="3950983" cy="420339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CE414C53-0F7A-4E29-B071-601631EC1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50536"/>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95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extLst>
              <p:ext uri="{D42A27DB-BD31-4B8C-83A1-F6EECF244321}">
                <p14:modId xmlns:p14="http://schemas.microsoft.com/office/powerpoint/2010/main" val="1374128366"/>
              </p:ext>
            </p:extLst>
          </p:nvPr>
        </p:nvGraphicFramePr>
        <p:xfrm>
          <a:off x="928914" y="2047278"/>
          <a:ext cx="10277844" cy="2090809"/>
        </p:xfrm>
        <a:graphic>
          <a:graphicData uri="http://schemas.openxmlformats.org/drawingml/2006/table">
            <a:tbl>
              <a:tblPr firstRow="1" firstCol="1" bandRow="1">
                <a:tableStyleId>{5C22544A-7EE6-4342-B048-85BDC9FD1C3A}</a:tableStyleId>
              </a:tblPr>
              <a:tblGrid>
                <a:gridCol w="5138922">
                  <a:extLst>
                    <a:ext uri="{9D8B030D-6E8A-4147-A177-3AD203B41FA5}">
                      <a16:colId xmlns:a16="http://schemas.microsoft.com/office/drawing/2014/main" val="203715851"/>
                    </a:ext>
                  </a:extLst>
                </a:gridCol>
                <a:gridCol w="5138922">
                  <a:extLst>
                    <a:ext uri="{9D8B030D-6E8A-4147-A177-3AD203B41FA5}">
                      <a16:colId xmlns:a16="http://schemas.microsoft.com/office/drawing/2014/main" val="2601438563"/>
                    </a:ext>
                  </a:extLst>
                </a:gridCol>
              </a:tblGrid>
              <a:tr h="559876">
                <a:tc gridSpan="2">
                  <a:txBody>
                    <a:bodyPr/>
                    <a:lstStyle/>
                    <a:p>
                      <a:pPr>
                        <a:lnSpc>
                          <a:spcPct val="107000"/>
                        </a:lnSpc>
                        <a:spcAft>
                          <a:spcPts val="0"/>
                        </a:spcAft>
                        <a:tabLst>
                          <a:tab pos="1169670" algn="l"/>
                        </a:tabLst>
                      </a:pPr>
                      <a:r>
                        <a:rPr lang="it-IT" sz="1600" dirty="0">
                          <a:effectLst/>
                        </a:rPr>
                        <a:t>Parametro: Tracking id</a:t>
                      </a:r>
                      <a:endParaRPr lang="it-IT" sz="1400" dirty="0">
                        <a:effectLst/>
                      </a:endParaRPr>
                    </a:p>
                    <a:p>
                      <a:r>
                        <a:rPr lang="it-IT" sz="1600" dirty="0">
                          <a:effectLst/>
                        </a:rPr>
                        <a:t>Formato : </a:t>
                      </a:r>
                      <a:r>
                        <a:rPr lang="it-IT" sz="1400" dirty="0">
                          <a:effectLst/>
                        </a:rPr>
                        <a:t>^([A-Z]){3}([0-9]){2}([A-Z]){2}$</a:t>
                      </a:r>
                      <a:endParaRPr lang="it-IT" sz="1400" dirty="0">
                        <a:effectLst/>
                        <a:latin typeface="Calibri" panose="020F0502020204030204" pitchFamily="34" charset="0"/>
                        <a:cs typeface="Arial" panose="020B0604020202020204" pitchFamily="34" charset="0"/>
                      </a:endParaRPr>
                    </a:p>
                  </a:txBody>
                  <a:tcPr marL="129201" marR="129201" marT="64601" marB="64601" anchor="ctr"/>
                </a:tc>
                <a:tc hMerge="1">
                  <a:txBody>
                    <a:bodyPr/>
                    <a:lstStyle/>
                    <a:p>
                      <a:endParaRPr lang="it-IT"/>
                    </a:p>
                  </a:txBody>
                  <a:tcPr/>
                </a:tc>
                <a:extLst>
                  <a:ext uri="{0D108BD9-81ED-4DB2-BD59-A6C34878D82A}">
                    <a16:rowId xmlns:a16="http://schemas.microsoft.com/office/drawing/2014/main" val="2413334279"/>
                  </a:ext>
                </a:extLst>
              </a:tr>
              <a:tr h="538174">
                <a:tc>
                  <a:txBody>
                    <a:bodyPr/>
                    <a:lstStyle/>
                    <a:p>
                      <a:pPr>
                        <a:lnSpc>
                          <a:spcPct val="107000"/>
                        </a:lnSpc>
                        <a:spcAft>
                          <a:spcPts val="0"/>
                        </a:spcAft>
                      </a:pPr>
                      <a:r>
                        <a:rPr lang="it-IT" sz="1600" dirty="0">
                          <a:effectLst/>
                        </a:rPr>
                        <a:t>Lunghezza[LT]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&lt;7 or &gt;7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=7  [</a:t>
                      </a:r>
                      <a:r>
                        <a:rPr lang="it-IT" sz="1600" dirty="0" err="1">
                          <a:effectLst/>
                        </a:rPr>
                        <a:t>property</a:t>
                      </a:r>
                      <a:r>
                        <a:rPr lang="it-IT" sz="1600" dirty="0">
                          <a:effectLst/>
                        </a:rPr>
                        <a:t> LT_OK]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3111835071"/>
                  </a:ext>
                </a:extLst>
              </a:tr>
              <a:tr h="918671">
                <a:tc>
                  <a:txBody>
                    <a:bodyPr/>
                    <a:lstStyle/>
                    <a:p>
                      <a:pPr>
                        <a:lnSpc>
                          <a:spcPct val="107000"/>
                        </a:lnSpc>
                        <a:spcAft>
                          <a:spcPts val="0"/>
                        </a:spcAft>
                      </a:pPr>
                      <a:r>
                        <a:rPr lang="it-IT" sz="1600" dirty="0">
                          <a:effectLst/>
                        </a:rPr>
                        <a:t>Formato[FT]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LT_OK]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Rispetta il formato [</a:t>
                      </a:r>
                      <a:r>
                        <a:rPr lang="it-IT" sz="1600" dirty="0" err="1">
                          <a:effectLst/>
                        </a:rPr>
                        <a:t>if</a:t>
                      </a:r>
                      <a:r>
                        <a:rPr lang="it-IT" sz="1600" dirty="0">
                          <a:effectLst/>
                        </a:rPr>
                        <a:t> LT_OK] [</a:t>
                      </a:r>
                      <a:r>
                        <a:rPr lang="it-IT" sz="1600" dirty="0" err="1">
                          <a:effectLst/>
                        </a:rPr>
                        <a:t>property</a:t>
                      </a:r>
                      <a:r>
                        <a:rPr lang="it-IT" sz="1600" dirty="0">
                          <a:effectLst/>
                        </a:rPr>
                        <a:t> FT_OK]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256250772"/>
              </p:ext>
            </p:extLst>
          </p:nvPr>
        </p:nvGraphicFramePr>
        <p:xfrm>
          <a:off x="928914" y="4689093"/>
          <a:ext cx="10277843" cy="1174678"/>
        </p:xfrm>
        <a:graphic>
          <a:graphicData uri="http://schemas.openxmlformats.org/drawingml/2006/table">
            <a:tbl>
              <a:tblPr firstRow="1" firstCol="1" bandRow="1">
                <a:tableStyleId>{5C22544A-7EE6-4342-B048-85BDC9FD1C3A}</a:tableStyleId>
              </a:tblPr>
              <a:tblGrid>
                <a:gridCol w="3425592">
                  <a:extLst>
                    <a:ext uri="{9D8B030D-6E8A-4147-A177-3AD203B41FA5}">
                      <a16:colId xmlns:a16="http://schemas.microsoft.com/office/drawing/2014/main" val="2141272691"/>
                    </a:ext>
                  </a:extLst>
                </a:gridCol>
                <a:gridCol w="3425592">
                  <a:extLst>
                    <a:ext uri="{9D8B030D-6E8A-4147-A177-3AD203B41FA5}">
                      <a16:colId xmlns:a16="http://schemas.microsoft.com/office/drawing/2014/main" val="3086107921"/>
                    </a:ext>
                  </a:extLst>
                </a:gridCol>
                <a:gridCol w="3426659">
                  <a:extLst>
                    <a:ext uri="{9D8B030D-6E8A-4147-A177-3AD203B41FA5}">
                      <a16:colId xmlns:a16="http://schemas.microsoft.com/office/drawing/2014/main" val="2463774444"/>
                    </a:ext>
                  </a:extLst>
                </a:gridCol>
              </a:tblGrid>
              <a:tr h="395260">
                <a:tc>
                  <a:txBody>
                    <a:bodyPr/>
                    <a:lstStyle/>
                    <a:p>
                      <a:pPr algn="ctr">
                        <a:lnSpc>
                          <a:spcPct val="107000"/>
                        </a:lnSpc>
                        <a:spcAft>
                          <a:spcPts val="0"/>
                        </a:spcAft>
                      </a:pPr>
                      <a:r>
                        <a:rPr lang="it-IT" sz="1600" dirty="0">
                          <a:effectLst/>
                        </a:rPr>
                        <a:t>Codice</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Combinazione</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Esito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714479209"/>
                  </a:ext>
                </a:extLst>
              </a:tr>
              <a:tr h="259806">
                <a:tc>
                  <a:txBody>
                    <a:bodyPr/>
                    <a:lstStyle/>
                    <a:p>
                      <a:pPr algn="ctr">
                        <a:lnSpc>
                          <a:spcPct val="107000"/>
                        </a:lnSpc>
                        <a:spcAft>
                          <a:spcPts val="0"/>
                        </a:spcAft>
                      </a:pPr>
                      <a:r>
                        <a:rPr lang="it-IT" sz="1600" dirty="0">
                          <a:effectLst/>
                        </a:rPr>
                        <a:t>TC_3.2_1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874600929"/>
                  </a:ext>
                </a:extLst>
              </a:tr>
              <a:tr h="259806">
                <a:tc>
                  <a:txBody>
                    <a:bodyPr/>
                    <a:lstStyle/>
                    <a:p>
                      <a:pPr algn="ctr">
                        <a:lnSpc>
                          <a:spcPct val="107000"/>
                        </a:lnSpc>
                        <a:spcAft>
                          <a:spcPts val="0"/>
                        </a:spcAft>
                      </a:pPr>
                      <a:r>
                        <a:rPr lang="it-IT" sz="1600">
                          <a:effectLst/>
                        </a:rPr>
                        <a:t>TC_3.2_2</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686755469"/>
                  </a:ext>
                </a:extLst>
              </a:tr>
              <a:tr h="259806">
                <a:tc>
                  <a:txBody>
                    <a:bodyPr/>
                    <a:lstStyle/>
                    <a:p>
                      <a:pPr algn="ctr">
                        <a:lnSpc>
                          <a:spcPct val="107000"/>
                        </a:lnSpc>
                        <a:spcAft>
                          <a:spcPts val="0"/>
                        </a:spcAft>
                      </a:pPr>
                      <a:r>
                        <a:rPr lang="it-IT" sz="1600">
                          <a:effectLst/>
                        </a:rPr>
                        <a:t>TC_3.2_3</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LT2,FT2</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Corretto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D0C41238-CAA9-4C9D-BBA9-5006102FB016}"/>
              </a:ext>
            </a:extLst>
          </p:cNvPr>
          <p:cNvSpPr txBox="1">
            <a:spLocks/>
          </p:cNvSpPr>
          <p:nvPr/>
        </p:nvSpPr>
        <p:spPr>
          <a:xfrm>
            <a:off x="4239545" y="0"/>
            <a:ext cx="3656580" cy="70539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(1/2)</a:t>
            </a:r>
          </a:p>
        </p:txBody>
      </p:sp>
    </p:spTree>
    <p:extLst>
      <p:ext uri="{BB962C8B-B14F-4D97-AF65-F5344CB8AC3E}">
        <p14:creationId xmlns:p14="http://schemas.microsoft.com/office/powerpoint/2010/main" val="213331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extLst>
              <p:ext uri="{D42A27DB-BD31-4B8C-83A1-F6EECF244321}">
                <p14:modId xmlns:p14="http://schemas.microsoft.com/office/powerpoint/2010/main" val="3251788703"/>
              </p:ext>
            </p:extLst>
          </p:nvPr>
        </p:nvGraphicFramePr>
        <p:xfrm>
          <a:off x="841829" y="2137575"/>
          <a:ext cx="10769600" cy="2037322"/>
        </p:xfrm>
        <a:graphic>
          <a:graphicData uri="http://schemas.openxmlformats.org/drawingml/2006/table">
            <a:tbl>
              <a:tblPr firstRow="1" firstCol="1" bandRow="1">
                <a:tableStyleId>{5C22544A-7EE6-4342-B048-85BDC9FD1C3A}</a:tableStyleId>
              </a:tblPr>
              <a:tblGrid>
                <a:gridCol w="5384800">
                  <a:extLst>
                    <a:ext uri="{9D8B030D-6E8A-4147-A177-3AD203B41FA5}">
                      <a16:colId xmlns:a16="http://schemas.microsoft.com/office/drawing/2014/main" val="3812568340"/>
                    </a:ext>
                  </a:extLst>
                </a:gridCol>
                <a:gridCol w="5384800">
                  <a:extLst>
                    <a:ext uri="{9D8B030D-6E8A-4147-A177-3AD203B41FA5}">
                      <a16:colId xmlns:a16="http://schemas.microsoft.com/office/drawing/2014/main" val="2409929730"/>
                    </a:ext>
                  </a:extLst>
                </a:gridCol>
              </a:tblGrid>
              <a:tr h="626336">
                <a:tc gridSpan="2">
                  <a:txBody>
                    <a:bodyPr/>
                    <a:lstStyle/>
                    <a:p>
                      <a:pPr>
                        <a:lnSpc>
                          <a:spcPct val="107000"/>
                        </a:lnSpc>
                        <a:spcAft>
                          <a:spcPts val="0"/>
                        </a:spcAft>
                        <a:tabLst>
                          <a:tab pos="1169670" algn="l"/>
                        </a:tabLst>
                      </a:pPr>
                      <a:r>
                        <a:rPr lang="it-IT" sz="1600" dirty="0">
                          <a:effectLst/>
                        </a:rPr>
                        <a:t>Parametro: Ordine</a:t>
                      </a:r>
                    </a:p>
                    <a:p>
                      <a:pPr>
                        <a:lnSpc>
                          <a:spcPct val="107000"/>
                        </a:lnSpc>
                        <a:spcAft>
                          <a:spcPts val="0"/>
                        </a:spcAft>
                        <a:tabLst>
                          <a:tab pos="1169670" algn="l"/>
                        </a:tabLst>
                      </a:pPr>
                      <a:r>
                        <a:rPr lang="it-IT" sz="1600" dirty="0">
                          <a:effectLst/>
                        </a:rPr>
                        <a:t>Formato : ^([0-9]){0,6}$  </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705493">
                <a:tc>
                  <a:txBody>
                    <a:bodyPr/>
                    <a:lstStyle/>
                    <a:p>
                      <a:pPr>
                        <a:lnSpc>
                          <a:spcPct val="107000"/>
                        </a:lnSpc>
                        <a:spcAft>
                          <a:spcPts val="0"/>
                        </a:spcAft>
                      </a:pPr>
                      <a:r>
                        <a:rPr lang="it-IT" sz="1600" dirty="0">
                          <a:effectLst/>
                        </a:rPr>
                        <a:t>Lunghezza[LO]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&gt;6   [</a:t>
                      </a:r>
                      <a:r>
                        <a:rPr lang="it-IT" sz="1600" dirty="0" err="1">
                          <a:effectLst/>
                        </a:rPr>
                        <a:t>error</a:t>
                      </a:r>
                      <a:r>
                        <a:rPr lang="it-IT" sz="1600" dirty="0">
                          <a:effectLst/>
                        </a:rPr>
                        <a:t>]</a:t>
                      </a:r>
                    </a:p>
                    <a:p>
                      <a:pPr>
                        <a:lnSpc>
                          <a:spcPct val="107000"/>
                        </a:lnSpc>
                        <a:spcAft>
                          <a:spcPts val="0"/>
                        </a:spcAft>
                      </a:pPr>
                      <a:r>
                        <a:rPr lang="it-IT" sz="1600" dirty="0">
                          <a:effectLst/>
                        </a:rPr>
                        <a:t>2. &lt;=6  [</a:t>
                      </a:r>
                      <a:r>
                        <a:rPr lang="it-IT" sz="1600" dirty="0" err="1">
                          <a:effectLst/>
                        </a:rPr>
                        <a:t>property</a:t>
                      </a:r>
                      <a:r>
                        <a:rPr lang="it-IT" sz="1600" dirty="0">
                          <a:effectLst/>
                        </a:rPr>
                        <a:t> LO_OK]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705493">
                <a:tc>
                  <a:txBody>
                    <a:bodyPr/>
                    <a:lstStyle/>
                    <a:p>
                      <a:pPr>
                        <a:lnSpc>
                          <a:spcPct val="107000"/>
                        </a:lnSpc>
                        <a:spcAft>
                          <a:spcPts val="0"/>
                        </a:spcAft>
                      </a:pPr>
                      <a:r>
                        <a:rPr lang="it-IT" sz="1600" dirty="0">
                          <a:effectLst/>
                        </a:rPr>
                        <a:t>Formato[FO]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LO_OK] [</a:t>
                      </a:r>
                      <a:r>
                        <a:rPr lang="it-IT" sz="1600" dirty="0" err="1">
                          <a:effectLst/>
                        </a:rPr>
                        <a:t>error</a:t>
                      </a:r>
                      <a:r>
                        <a:rPr lang="it-IT" sz="1600" dirty="0">
                          <a:effectLst/>
                        </a:rPr>
                        <a:t>]</a:t>
                      </a:r>
                    </a:p>
                    <a:p>
                      <a:pPr>
                        <a:lnSpc>
                          <a:spcPct val="107000"/>
                        </a:lnSpc>
                        <a:spcAft>
                          <a:spcPts val="0"/>
                        </a:spcAft>
                      </a:pPr>
                      <a:r>
                        <a:rPr lang="it-IT" sz="1600" dirty="0">
                          <a:effectLst/>
                        </a:rPr>
                        <a:t>2. Rispetta il formato [</a:t>
                      </a:r>
                      <a:r>
                        <a:rPr lang="it-IT" sz="1600" dirty="0" err="1">
                          <a:effectLst/>
                        </a:rPr>
                        <a:t>if</a:t>
                      </a:r>
                      <a:r>
                        <a:rPr lang="it-IT" sz="1600" dirty="0">
                          <a:effectLst/>
                        </a:rPr>
                        <a:t> LO_OK] [</a:t>
                      </a:r>
                      <a:r>
                        <a:rPr lang="it-IT" sz="1600" dirty="0" err="1">
                          <a:effectLst/>
                        </a:rPr>
                        <a:t>property</a:t>
                      </a:r>
                      <a:r>
                        <a:rPr lang="it-IT" sz="1600" dirty="0">
                          <a:effectLst/>
                        </a:rPr>
                        <a:t> FO_OK]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699798423"/>
              </p:ext>
            </p:extLst>
          </p:nvPr>
        </p:nvGraphicFramePr>
        <p:xfrm>
          <a:off x="841829" y="4508314"/>
          <a:ext cx="10769600" cy="1185407"/>
        </p:xfrm>
        <a:graphic>
          <a:graphicData uri="http://schemas.openxmlformats.org/drawingml/2006/table">
            <a:tbl>
              <a:tblPr firstRow="1" firstCol="1" bandRow="1">
                <a:tableStyleId>{5C22544A-7EE6-4342-B048-85BDC9FD1C3A}</a:tableStyleId>
              </a:tblPr>
              <a:tblGrid>
                <a:gridCol w="3589494">
                  <a:extLst>
                    <a:ext uri="{9D8B030D-6E8A-4147-A177-3AD203B41FA5}">
                      <a16:colId xmlns:a16="http://schemas.microsoft.com/office/drawing/2014/main" val="1126005352"/>
                    </a:ext>
                  </a:extLst>
                </a:gridCol>
                <a:gridCol w="3589494">
                  <a:extLst>
                    <a:ext uri="{9D8B030D-6E8A-4147-A177-3AD203B41FA5}">
                      <a16:colId xmlns:a16="http://schemas.microsoft.com/office/drawing/2014/main" val="3236015884"/>
                    </a:ext>
                  </a:extLst>
                </a:gridCol>
                <a:gridCol w="3590612">
                  <a:extLst>
                    <a:ext uri="{9D8B030D-6E8A-4147-A177-3AD203B41FA5}">
                      <a16:colId xmlns:a16="http://schemas.microsoft.com/office/drawing/2014/main" val="3880369452"/>
                    </a:ext>
                  </a:extLst>
                </a:gridCol>
              </a:tblGrid>
              <a:tr h="398870">
                <a:tc>
                  <a:txBody>
                    <a:bodyPr/>
                    <a:lstStyle/>
                    <a:p>
                      <a:pPr algn="ctr">
                        <a:lnSpc>
                          <a:spcPct val="107000"/>
                        </a:lnSpc>
                        <a:spcAft>
                          <a:spcPts val="0"/>
                        </a:spcAft>
                      </a:pPr>
                      <a:r>
                        <a:rPr lang="it-IT" sz="1600" dirty="0">
                          <a:effectLst/>
                        </a:rPr>
                        <a:t>Codice</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Combinazione</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Esito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262179">
                <a:tc>
                  <a:txBody>
                    <a:bodyPr/>
                    <a:lstStyle/>
                    <a:p>
                      <a:pPr algn="ctr">
                        <a:lnSpc>
                          <a:spcPct val="107000"/>
                        </a:lnSpc>
                        <a:spcAft>
                          <a:spcPts val="0"/>
                        </a:spcAft>
                      </a:pPr>
                      <a:r>
                        <a:rPr lang="it-IT" sz="1600" dirty="0">
                          <a:effectLst/>
                        </a:rPr>
                        <a:t>TC_3.3_1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Errato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262179">
                <a:tc>
                  <a:txBody>
                    <a:bodyPr/>
                    <a:lstStyle/>
                    <a:p>
                      <a:pPr algn="ctr">
                        <a:lnSpc>
                          <a:spcPct val="107000"/>
                        </a:lnSpc>
                        <a:spcAft>
                          <a:spcPts val="0"/>
                        </a:spcAft>
                      </a:pPr>
                      <a:r>
                        <a:rPr lang="it-IT" sz="1600" dirty="0">
                          <a:effectLst/>
                        </a:rPr>
                        <a:t>TC_3.3_2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Errato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262179">
                <a:tc>
                  <a:txBody>
                    <a:bodyPr/>
                    <a:lstStyle/>
                    <a:p>
                      <a:pPr algn="ctr">
                        <a:lnSpc>
                          <a:spcPct val="107000"/>
                        </a:lnSpc>
                        <a:spcAft>
                          <a:spcPts val="0"/>
                        </a:spcAft>
                      </a:pPr>
                      <a:r>
                        <a:rPr lang="it-IT" sz="1600">
                          <a:effectLst/>
                        </a:rPr>
                        <a:t>TC_3.3_3</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Corretto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E31DB949-DE06-4742-A26E-B6F0609D4D70}"/>
              </a:ext>
            </a:extLst>
          </p:cNvPr>
          <p:cNvSpPr txBox="1">
            <a:spLocks/>
          </p:cNvSpPr>
          <p:nvPr/>
        </p:nvSpPr>
        <p:spPr>
          <a:xfrm>
            <a:off x="4267710" y="6531"/>
            <a:ext cx="3656580" cy="65967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(2/2)</a:t>
            </a:r>
          </a:p>
        </p:txBody>
      </p:sp>
      <p:sp>
        <p:nvSpPr>
          <p:cNvPr id="9" name="Rectangle 2">
            <a:extLst>
              <a:ext uri="{FF2B5EF4-FFF2-40B4-BE49-F238E27FC236}">
                <a16:creationId xmlns:a16="http://schemas.microsoft.com/office/drawing/2014/main" id="{FCE2C35A-B80C-4CA0-A008-44A7D9D12430}"/>
              </a:ext>
            </a:extLst>
          </p:cNvPr>
          <p:cNvSpPr>
            <a:spLocks noChangeArrowheads="1"/>
          </p:cNvSpPr>
          <p:nvPr/>
        </p:nvSpPr>
        <p:spPr bwMode="auto">
          <a:xfrm>
            <a:off x="128814" y="1164279"/>
            <a:ext cx="4660900"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Ricercare un ordine (Gestore Ordini)</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DED3AC7E-BB53-47E5-A966-7E5C7030F7E5}"/>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(1/3)</a:t>
            </a:r>
          </a:p>
        </p:txBody>
      </p:sp>
      <p:sp>
        <p:nvSpPr>
          <p:cNvPr id="8" name="Rectangle 2">
            <a:extLst>
              <a:ext uri="{FF2B5EF4-FFF2-40B4-BE49-F238E27FC236}">
                <a16:creationId xmlns:a16="http://schemas.microsoft.com/office/drawing/2014/main" id="{1DB21F3F-11B6-48F8-A640-9C6BDEA4A1DB}"/>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A5E7F9CA-C1BD-4EF1-BE05-3CCB0790845A}"/>
              </a:ext>
            </a:extLst>
          </p:cNvPr>
          <p:cNvPicPr>
            <a:picLocks noChangeAspect="1"/>
          </p:cNvPicPr>
          <p:nvPr/>
        </p:nvPicPr>
        <p:blipFill>
          <a:blip r:embed="rId3"/>
          <a:stretch>
            <a:fillRect/>
          </a:stretch>
        </p:blipFill>
        <p:spPr>
          <a:xfrm>
            <a:off x="2437378" y="1798375"/>
            <a:ext cx="7317241" cy="4399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8C593FE0-1D86-485B-9E7F-CB28C585DDD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9A5CEF6D-ED86-4E04-B58C-BB6CD53579A9}"/>
              </a:ext>
            </a:extLst>
          </p:cNvPr>
          <p:cNvPicPr>
            <a:picLocks noChangeAspect="1"/>
          </p:cNvPicPr>
          <p:nvPr/>
        </p:nvPicPr>
        <p:blipFill>
          <a:blip r:embed="rId3"/>
          <a:stretch>
            <a:fillRect/>
          </a:stretch>
        </p:blipFill>
        <p:spPr>
          <a:xfrm>
            <a:off x="2437378" y="1798374"/>
            <a:ext cx="7317241" cy="4399952"/>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116B2E8F-0F6D-4542-84B8-05BD2A1DF7BD}"/>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(2/3)</a:t>
            </a:r>
          </a:p>
        </p:txBody>
      </p:sp>
    </p:spTree>
    <p:extLst>
      <p:ext uri="{BB962C8B-B14F-4D97-AF65-F5344CB8AC3E}">
        <p14:creationId xmlns:p14="http://schemas.microsoft.com/office/powerpoint/2010/main" val="204616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CEB77BBB-29E5-4B9D-8DC0-82E94AAF1316}"/>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39573715-0212-41E1-8B35-3AB07A98729B}"/>
              </a:ext>
            </a:extLst>
          </p:cNvPr>
          <p:cNvPicPr>
            <a:picLocks noChangeAspect="1"/>
          </p:cNvPicPr>
          <p:nvPr/>
        </p:nvPicPr>
        <p:blipFill>
          <a:blip r:embed="rId3"/>
          <a:stretch>
            <a:fillRect/>
          </a:stretch>
        </p:blipFill>
        <p:spPr>
          <a:xfrm>
            <a:off x="2437378" y="1798373"/>
            <a:ext cx="7317241" cy="4399953"/>
          </a:xfrm>
          <a:prstGeom prst="rect">
            <a:avLst/>
          </a:prstGeom>
          <a:ln>
            <a:noFill/>
          </a:ln>
          <a:effectLst>
            <a:outerShdw blurRad="292100" dist="139700" dir="2700000" algn="tl" rotWithShape="0">
              <a:srgbClr val="333333">
                <a:alpha val="65000"/>
              </a:srgbClr>
            </a:outerShdw>
          </a:effectLst>
        </p:spPr>
      </p:pic>
      <p:sp>
        <p:nvSpPr>
          <p:cNvPr id="12" name="Titolo 1">
            <a:extLst>
              <a:ext uri="{FF2B5EF4-FFF2-40B4-BE49-F238E27FC236}">
                <a16:creationId xmlns:a16="http://schemas.microsoft.com/office/drawing/2014/main" id="{2E4F876D-62EA-409E-AE6B-F2DBC60AF2FC}"/>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(3/3)</a:t>
            </a:r>
          </a:p>
        </p:txBody>
      </p:sp>
    </p:spTree>
    <p:extLst>
      <p:ext uri="{BB962C8B-B14F-4D97-AF65-F5344CB8AC3E}">
        <p14:creationId xmlns:p14="http://schemas.microsoft.com/office/powerpoint/2010/main" val="411156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413216" y="14748"/>
            <a:ext cx="3365568" cy="644926"/>
          </a:xfrm>
        </p:spPr>
        <p:txBody>
          <a:bodyPr>
            <a:normAutofit fontScale="90000"/>
          </a:bodyPr>
          <a:lstStyle/>
          <a:p>
            <a:r>
              <a:rPr lang="it-IT" dirty="0"/>
              <a:t>Test Execution</a:t>
            </a:r>
          </a:p>
        </p:txBody>
      </p:sp>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4C2ACB3B-4746-49A2-BF74-1FE599AD4AE2}"/>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graphicFrame>
        <p:nvGraphicFramePr>
          <p:cNvPr id="9" name="Tabella 8">
            <a:extLst>
              <a:ext uri="{FF2B5EF4-FFF2-40B4-BE49-F238E27FC236}">
                <a16:creationId xmlns:a16="http://schemas.microsoft.com/office/drawing/2014/main" id="{6078DFCF-E326-416D-899D-2097AECA311F}"/>
              </a:ext>
            </a:extLst>
          </p:cNvPr>
          <p:cNvGraphicFramePr>
            <a:graphicFrameLocks noGrp="1"/>
          </p:cNvGraphicFramePr>
          <p:nvPr>
            <p:extLst>
              <p:ext uri="{D42A27DB-BD31-4B8C-83A1-F6EECF244321}">
                <p14:modId xmlns:p14="http://schemas.microsoft.com/office/powerpoint/2010/main" val="3949942406"/>
              </p:ext>
            </p:extLst>
          </p:nvPr>
        </p:nvGraphicFramePr>
        <p:xfrm>
          <a:off x="2028093" y="2142308"/>
          <a:ext cx="8135814" cy="4056018"/>
        </p:xfrm>
        <a:graphic>
          <a:graphicData uri="http://schemas.openxmlformats.org/drawingml/2006/table">
            <a:tbl>
              <a:tblPr firstCol="1" bandRow="1">
                <a:tableStyleId>{5C22544A-7EE6-4342-B048-85BDC9FD1C3A}</a:tableStyleId>
              </a:tblPr>
              <a:tblGrid>
                <a:gridCol w="4067907">
                  <a:extLst>
                    <a:ext uri="{9D8B030D-6E8A-4147-A177-3AD203B41FA5}">
                      <a16:colId xmlns:a16="http://schemas.microsoft.com/office/drawing/2014/main" val="687163910"/>
                    </a:ext>
                  </a:extLst>
                </a:gridCol>
                <a:gridCol w="4067907">
                  <a:extLst>
                    <a:ext uri="{9D8B030D-6E8A-4147-A177-3AD203B41FA5}">
                      <a16:colId xmlns:a16="http://schemas.microsoft.com/office/drawing/2014/main" val="3993227338"/>
                    </a:ext>
                  </a:extLst>
                </a:gridCol>
              </a:tblGrid>
              <a:tr h="366619">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3363810"/>
                  </a:ext>
                </a:extLst>
              </a:tr>
              <a:tr h="414998">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13/02/2019 , 21:29</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2440530"/>
                  </a:ext>
                </a:extLst>
              </a:tr>
              <a:tr h="431628">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585418"/>
                  </a:ext>
                </a:extLst>
              </a:tr>
              <a:tr h="416510">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054069742"/>
                  </a:ext>
                </a:extLst>
              </a:tr>
              <a:tr h="454079">
                <a:tc gridSpan="2">
                  <a:txBody>
                    <a:bodyPr/>
                    <a:lstStyle/>
                    <a:p>
                      <a:pPr>
                        <a:lnSpc>
                          <a:spcPct val="107000"/>
                        </a:lnSpc>
                        <a:spcAft>
                          <a:spcPts val="0"/>
                        </a:spcAft>
                      </a:pPr>
                      <a:r>
                        <a:rPr lang="it-IT" sz="1200" b="0" dirty="0">
                          <a:solidFill>
                            <a:schemeClr val="tx1"/>
                          </a:solidFill>
                          <a:effectLst/>
                        </a:rPr>
                        <a:t>La modifica del Tracking id non è andata a buon fine perché  </a:t>
                      </a:r>
                      <a:r>
                        <a:rPr lang="it-IT" sz="1200" b="0" dirty="0" err="1">
                          <a:solidFill>
                            <a:schemeClr val="tx1"/>
                          </a:solidFill>
                          <a:effectLst/>
                        </a:rPr>
                        <a:t>TrackingID</a:t>
                      </a:r>
                      <a:r>
                        <a:rPr lang="it-IT" sz="1200" b="0" dirty="0">
                          <a:solidFill>
                            <a:schemeClr val="tx1"/>
                          </a:solidFill>
                          <a:effectLst/>
                        </a:rPr>
                        <a:t> non rispetta la lunghezza.</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05761710"/>
                  </a:ext>
                </a:extLst>
              </a:tr>
              <a:tr h="384005">
                <a:tc gridSpan="2">
                  <a:txBody>
                    <a:bodyPr/>
                    <a:lstStyle/>
                    <a:p>
                      <a:pPr algn="ctr">
                        <a:lnSpc>
                          <a:spcPct val="107000"/>
                        </a:lnSpc>
                        <a:spcAft>
                          <a:spcPts val="0"/>
                        </a:spcAft>
                      </a:pPr>
                      <a:r>
                        <a:rPr lang="it-IT" sz="1300" dirty="0">
                          <a:effectLst/>
                        </a:rPr>
                        <a:t>Output del sistema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923776561"/>
                  </a:ext>
                </a:extLst>
              </a:tr>
              <a:tr h="314461">
                <a:tc gridSpan="2">
                  <a:txBody>
                    <a:bodyPr/>
                    <a:lstStyle/>
                    <a:p>
                      <a:pPr>
                        <a:lnSpc>
                          <a:spcPct val="107000"/>
                        </a:lnSpc>
                        <a:spcAft>
                          <a:spcPts val="0"/>
                        </a:spcAft>
                      </a:pPr>
                      <a:r>
                        <a:rPr lang="it-IT" sz="1200" b="0" dirty="0">
                          <a:solidFill>
                            <a:schemeClr val="tx1"/>
                          </a:solidFill>
                          <a:effectLst/>
                        </a:rPr>
                        <a:t>Il tracking ID deve essere del formato AAA11BB</a:t>
                      </a:r>
                      <a:r>
                        <a:rPr lang="it-IT" sz="1100" b="0" dirty="0">
                          <a:solidFill>
                            <a:schemeClr val="tx1"/>
                          </a:solidFill>
                          <a:effectLst/>
                        </a:rPr>
                        <a:t>.</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171181362"/>
                  </a:ext>
                </a:extLst>
              </a:tr>
              <a:tr h="440699">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8493948"/>
                  </a:ext>
                </a:extLst>
              </a:tr>
              <a:tr h="413486">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9913578"/>
                  </a:ext>
                </a:extLst>
              </a:tr>
              <a:tr h="419533">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0368963"/>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239128" y="0"/>
            <a:ext cx="3713743" cy="665193"/>
          </a:xfrm>
        </p:spPr>
        <p:txBody>
          <a:bodyPr>
            <a:normAutofit fontScale="90000"/>
          </a:bodyPr>
          <a:lstStyle/>
          <a:p>
            <a:r>
              <a:rPr lang="it-IT" dirty="0" err="1"/>
              <a:t>Selenium</a:t>
            </a:r>
            <a:r>
              <a:rPr lang="it-IT" dirty="0"/>
              <a:t> TESTING</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3334" y="1497696"/>
            <a:ext cx="7660380" cy="4601402"/>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F9A99F4C-B96A-45E6-A4E5-FD46FB7168BD}"/>
              </a:ext>
            </a:extLst>
          </p:cNvPr>
          <p:cNvSpPr>
            <a:spLocks noChangeArrowheads="1"/>
          </p:cNvSpPr>
          <p:nvPr/>
        </p:nvSpPr>
        <p:spPr bwMode="auto">
          <a:xfrm>
            <a:off x="115751" y="1027434"/>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descr="Immagine che contiene testo, segnale&#10;&#10;Descrizione generata automaticamente">
            <a:extLst>
              <a:ext uri="{FF2B5EF4-FFF2-40B4-BE49-F238E27FC236}">
                <a16:creationId xmlns:a16="http://schemas.microsoft.com/office/drawing/2014/main" id="{BF48A8D9-4970-4442-A5E3-1AD0AEAD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665" y="5525589"/>
            <a:ext cx="573509" cy="573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CB243A6-F9DD-4262-B257-56665CB9D887}"/>
              </a:ext>
            </a:extLst>
          </p:cNvPr>
          <p:cNvSpPr txBox="1">
            <a:spLocks/>
          </p:cNvSpPr>
          <p:nvPr/>
        </p:nvSpPr>
        <p:spPr>
          <a:xfrm>
            <a:off x="4691731" y="0"/>
            <a:ext cx="2808536" cy="776205"/>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a:t>
            </a:r>
            <a:r>
              <a:rPr lang="it-IT" sz="3200" dirty="0" err="1"/>
              <a:t>iNCIDENT</a:t>
            </a:r>
            <a:endParaRPr lang="it-IT" sz="3200" dirty="0"/>
          </a:p>
        </p:txBody>
      </p:sp>
      <p:sp>
        <p:nvSpPr>
          <p:cNvPr id="5" name="Rectangle 2">
            <a:extLst>
              <a:ext uri="{FF2B5EF4-FFF2-40B4-BE49-F238E27FC236}">
                <a16:creationId xmlns:a16="http://schemas.microsoft.com/office/drawing/2014/main" id="{F19109EA-8B83-439A-B23D-8A3ED392EA23}"/>
              </a:ext>
            </a:extLst>
          </p:cNvPr>
          <p:cNvSpPr>
            <a:spLocks noChangeArrowheads="1"/>
          </p:cNvSpPr>
          <p:nvPr/>
        </p:nvSpPr>
        <p:spPr bwMode="auto">
          <a:xfrm>
            <a:off x="181066" y="1247533"/>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8CFEA1E-3C21-4D88-BAFF-6A04BDDB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graphicFrame>
        <p:nvGraphicFramePr>
          <p:cNvPr id="8" name="Tabella 7">
            <a:extLst>
              <a:ext uri="{FF2B5EF4-FFF2-40B4-BE49-F238E27FC236}">
                <a16:creationId xmlns:a16="http://schemas.microsoft.com/office/drawing/2014/main" id="{27FABB65-3C10-4332-A888-C1CE401030B8}"/>
              </a:ext>
            </a:extLst>
          </p:cNvPr>
          <p:cNvGraphicFramePr>
            <a:graphicFrameLocks noGrp="1"/>
          </p:cNvGraphicFramePr>
          <p:nvPr>
            <p:extLst>
              <p:ext uri="{D42A27DB-BD31-4B8C-83A1-F6EECF244321}">
                <p14:modId xmlns:p14="http://schemas.microsoft.com/office/powerpoint/2010/main" val="215368704"/>
              </p:ext>
            </p:extLst>
          </p:nvPr>
        </p:nvGraphicFramePr>
        <p:xfrm>
          <a:off x="2029181" y="2168403"/>
          <a:ext cx="8133637" cy="3624944"/>
        </p:xfrm>
        <a:graphic>
          <a:graphicData uri="http://schemas.openxmlformats.org/drawingml/2006/table">
            <a:tbl>
              <a:tblPr firstCol="1" bandRow="1">
                <a:tableStyleId>{5C22544A-7EE6-4342-B048-85BDC9FD1C3A}</a:tableStyleId>
              </a:tblPr>
              <a:tblGrid>
                <a:gridCol w="2271640">
                  <a:extLst>
                    <a:ext uri="{9D8B030D-6E8A-4147-A177-3AD203B41FA5}">
                      <a16:colId xmlns:a16="http://schemas.microsoft.com/office/drawing/2014/main" val="3189777002"/>
                    </a:ext>
                  </a:extLst>
                </a:gridCol>
                <a:gridCol w="5861997">
                  <a:extLst>
                    <a:ext uri="{9D8B030D-6E8A-4147-A177-3AD203B41FA5}">
                      <a16:colId xmlns:a16="http://schemas.microsoft.com/office/drawing/2014/main" val="2770120543"/>
                    </a:ext>
                  </a:extLst>
                </a:gridCol>
              </a:tblGrid>
              <a:tr h="335636">
                <a:tc>
                  <a:txBody>
                    <a:bodyPr/>
                    <a:lstStyle/>
                    <a:p>
                      <a:pPr algn="ctr">
                        <a:lnSpc>
                          <a:spcPct val="107000"/>
                        </a:lnSpc>
                        <a:spcAft>
                          <a:spcPts val="0"/>
                        </a:spcAft>
                      </a:pPr>
                      <a:r>
                        <a:rPr lang="it-IT" sz="1200">
                          <a:effectLst/>
                        </a:rPr>
                        <a:t>ID</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560533"/>
                  </a:ext>
                </a:extLst>
              </a:tr>
              <a:tr h="1810348">
                <a:tc>
                  <a:txBody>
                    <a:bodyPr/>
                    <a:lstStyle/>
                    <a:p>
                      <a:pPr algn="ctr">
                        <a:lnSpc>
                          <a:spcPct val="107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Il valore attuale del messaggio di errore è ‘Il tracking ID deve essere del formato AAA11BB</a:t>
                      </a:r>
                      <a:r>
                        <a:rPr lang="it-IT" sz="1400" dirty="0">
                          <a:effectLst/>
                        </a:rPr>
                        <a:t> </a:t>
                      </a:r>
                      <a:r>
                        <a:rPr lang="it-IT" sz="1200" dirty="0">
                          <a:effectLst/>
                        </a:rPr>
                        <a:t>' che risulta essere leggermente diverso da quello atteso ' La modifica del Tracking id non è andata a buon fine perché  </a:t>
                      </a:r>
                      <a:r>
                        <a:rPr lang="it-IT" sz="1200" dirty="0" err="1">
                          <a:effectLst/>
                        </a:rPr>
                        <a:t>TrackingID</a:t>
                      </a:r>
                      <a:r>
                        <a:rPr lang="it-IT" sz="1200" dirty="0">
                          <a:effectLst/>
                        </a:rPr>
                        <a:t>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7379207"/>
                  </a:ext>
                </a:extLst>
              </a:tr>
              <a:tr h="523607">
                <a:tc>
                  <a:txBody>
                    <a:bodyPr/>
                    <a:lstStyle/>
                    <a:p>
                      <a:pPr algn="ctr">
                        <a:lnSpc>
                          <a:spcPct val="107000"/>
                        </a:lnSpc>
                        <a:spcAft>
                          <a:spcPts val="0"/>
                        </a:spcAft>
                      </a:pPr>
                      <a:r>
                        <a:rPr lang="it-IT" sz="1200">
                          <a:effectLst/>
                        </a:rPr>
                        <a:t>Come riprodurlo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AA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562600"/>
                  </a:ext>
                </a:extLst>
              </a:tr>
              <a:tr h="482270">
                <a:tc>
                  <a:txBody>
                    <a:bodyPr/>
                    <a:lstStyle/>
                    <a:p>
                      <a:pPr algn="ctr">
                        <a:lnSpc>
                          <a:spcPct val="107000"/>
                        </a:lnSpc>
                        <a:spcAft>
                          <a:spcPts val="0"/>
                        </a:spcAft>
                      </a:pPr>
                      <a:r>
                        <a:rPr lang="it-IT" sz="1200">
                          <a:effectLst/>
                        </a:rPr>
                        <a:t>Priorità</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Bassa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8262947"/>
                  </a:ext>
                </a:extLst>
              </a:tr>
              <a:tr h="473083">
                <a:tc>
                  <a:txBody>
                    <a:bodyPr/>
                    <a:lstStyle/>
                    <a:p>
                      <a:pPr algn="ctr">
                        <a:lnSpc>
                          <a:spcPct val="107000"/>
                        </a:lnSpc>
                        <a:spcAft>
                          <a:spcPts val="0"/>
                        </a:spcAft>
                      </a:pPr>
                      <a:r>
                        <a:rPr lang="it-IT" sz="1200">
                          <a:effectLst/>
                        </a:rPr>
                        <a:t>Stato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Rilevato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2374001"/>
                  </a:ext>
                </a:extLst>
              </a:tr>
            </a:tbl>
          </a:graphicData>
        </a:graphic>
      </p:graphicFrame>
    </p:spTree>
    <p:extLst>
      <p:ext uri="{BB962C8B-B14F-4D97-AF65-F5344CB8AC3E}">
        <p14:creationId xmlns:p14="http://schemas.microsoft.com/office/powerpoint/2010/main" val="173614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141396" y="93661"/>
            <a:ext cx="3640021" cy="670467"/>
          </a:xfrm>
        </p:spPr>
        <p:txBody>
          <a:bodyPr>
            <a:normAutofit/>
          </a:bodyPr>
          <a:lstStyle/>
          <a:p>
            <a:r>
              <a:rPr lang="it-IT" sz="3200" dirty="0"/>
              <a:t>Risultato finale</a:t>
            </a:r>
          </a:p>
        </p:txBody>
      </p:sp>
      <p:pic>
        <p:nvPicPr>
          <p:cNvPr id="4" name="Immagine 3">
            <a:extLst>
              <a:ext uri="{FF2B5EF4-FFF2-40B4-BE49-F238E27FC236}">
                <a16:creationId xmlns:a16="http://schemas.microsoft.com/office/drawing/2014/main" id="{81B5925D-07B5-4758-8AC4-C8AC5C64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22" y="988226"/>
            <a:ext cx="3640021" cy="5193224"/>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4691C286-81BD-436E-998F-2FC6836CC527}"/>
              </a:ext>
            </a:extLst>
          </p:cNvPr>
          <p:cNvSpPr txBox="1"/>
          <p:nvPr/>
        </p:nvSpPr>
        <p:spPr>
          <a:xfrm>
            <a:off x="1572627" y="6174679"/>
            <a:ext cx="2189409" cy="369332"/>
          </a:xfrm>
          <a:prstGeom prst="rect">
            <a:avLst/>
          </a:prstGeom>
          <a:noFill/>
        </p:spPr>
        <p:txBody>
          <a:bodyPr wrap="square" rtlCol="0">
            <a:spAutoFit/>
          </a:bodyPr>
          <a:lstStyle/>
          <a:p>
            <a:r>
              <a:rPr lang="it-IT" b="1" dirty="0" err="1"/>
              <a:t>Ipad</a:t>
            </a:r>
            <a:r>
              <a:rPr lang="it-IT" b="1" dirty="0"/>
              <a:t> : 768x1024</a:t>
            </a:r>
          </a:p>
        </p:txBody>
      </p:sp>
      <p:pic>
        <p:nvPicPr>
          <p:cNvPr id="6" name="Immagine 5">
            <a:extLst>
              <a:ext uri="{FF2B5EF4-FFF2-40B4-BE49-F238E27FC236}">
                <a16:creationId xmlns:a16="http://schemas.microsoft.com/office/drawing/2014/main" id="{3E350165-1A32-4043-8EDF-C8FD4BBEC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17" y="988226"/>
            <a:ext cx="2442315" cy="5193225"/>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87B4A80F-2221-445A-8288-28249C859776}"/>
              </a:ext>
            </a:extLst>
          </p:cNvPr>
          <p:cNvSpPr txBox="1"/>
          <p:nvPr/>
        </p:nvSpPr>
        <p:spPr>
          <a:xfrm>
            <a:off x="7781416" y="6181451"/>
            <a:ext cx="2442315" cy="369332"/>
          </a:xfrm>
          <a:prstGeom prst="rect">
            <a:avLst/>
          </a:prstGeom>
          <a:noFill/>
        </p:spPr>
        <p:txBody>
          <a:bodyPr wrap="square" rtlCol="0">
            <a:spAutoFit/>
          </a:bodyPr>
          <a:lstStyle/>
          <a:p>
            <a:r>
              <a:rPr lang="it-IT" b="1" dirty="0" err="1"/>
              <a:t>Iphone</a:t>
            </a:r>
            <a:r>
              <a:rPr lang="it-IT" b="1" dirty="0"/>
              <a:t> 5s : 320x568</a:t>
            </a:r>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487273" y="102690"/>
            <a:ext cx="5217454" cy="5666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reqUISITI</a:t>
            </a:r>
            <a:r>
              <a:rPr lang="it-IT" sz="3200"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43" y="1984101"/>
            <a:ext cx="8938713" cy="2889798"/>
          </a:xfrm>
          <a:prstGeom prst="rect">
            <a:avLst/>
          </a:prstGeom>
          <a:ln>
            <a:noFill/>
          </a:ln>
          <a:effectLst>
            <a:outerShdw blurRad="292100" dist="139700" dir="2700000" algn="tl" rotWithShape="0">
              <a:srgbClr val="333333">
                <a:alpha val="65000"/>
              </a:srgbClr>
            </a:outerShdw>
          </a:effectLst>
        </p:spPr>
      </p:pic>
      <p:sp>
        <p:nvSpPr>
          <p:cNvPr id="6" name="CasellaDiTesto 5">
            <a:extLst>
              <a:ext uri="{FF2B5EF4-FFF2-40B4-BE49-F238E27FC236}">
                <a16:creationId xmlns:a16="http://schemas.microsoft.com/office/drawing/2014/main" id="{F263F17F-572A-4734-8F5E-941AFBB79BC6}"/>
              </a:ext>
            </a:extLst>
          </p:cNvPr>
          <p:cNvSpPr txBox="1"/>
          <p:nvPr/>
        </p:nvSpPr>
        <p:spPr>
          <a:xfrm>
            <a:off x="4729278" y="5824025"/>
            <a:ext cx="2733441" cy="369332"/>
          </a:xfrm>
          <a:prstGeom prst="rect">
            <a:avLst/>
          </a:prstGeom>
          <a:noFill/>
        </p:spPr>
        <p:txBody>
          <a:bodyPr wrap="none" rtlCol="0">
            <a:spAutoFit/>
          </a:bodyPr>
          <a:lstStyle/>
          <a:p>
            <a:r>
              <a:rPr lang="it-IT" dirty="0"/>
              <a:t>Grazie per l’attenzione</a:t>
            </a:r>
          </a:p>
        </p:txBody>
      </p:sp>
    </p:spTree>
    <p:extLst>
      <p:ext uri="{BB962C8B-B14F-4D97-AF65-F5344CB8AC3E}">
        <p14:creationId xmlns:p14="http://schemas.microsoft.com/office/powerpoint/2010/main" val="18200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2864363" y="-93377"/>
            <a:ext cx="6463274" cy="102084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dirty="0">
              <a:solidFill>
                <a:schemeClr val="tx1"/>
              </a:solidFill>
            </a:endParaRP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2759860" y="-132566"/>
            <a:ext cx="6672280" cy="994714"/>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1009</TotalTime>
  <Words>2065</Words>
  <Application>Microsoft Office PowerPoint</Application>
  <PresentationFormat>Widescreen</PresentationFormat>
  <Paragraphs>504</Paragraphs>
  <Slides>60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Century Gothic</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SICUREZZA</vt:lpstr>
      <vt:lpstr>FLUSSO DI CONTROLLO ESTERNO</vt:lpstr>
      <vt:lpstr>Controllo della concorrenza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Test Execution</vt:lpstr>
      <vt:lpstr>Selenium TESTING</vt:lpstr>
      <vt:lpstr>Presentazione standard di PowerPoint</vt:lpstr>
      <vt:lpstr>Risultato finale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74</cp:revision>
  <dcterms:created xsi:type="dcterms:W3CDTF">2019-02-15T09:19:08Z</dcterms:created>
  <dcterms:modified xsi:type="dcterms:W3CDTF">2019-02-18T18:19:23Z</dcterms:modified>
</cp:coreProperties>
</file>