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14" r:id="rId30"/>
    <p:sldId id="281" r:id="rId31"/>
    <p:sldId id="289" r:id="rId32"/>
    <p:sldId id="280" r:id="rId33"/>
    <p:sldId id="283" r:id="rId34"/>
    <p:sldId id="282" r:id="rId35"/>
    <p:sldId id="284" r:id="rId36"/>
    <p:sldId id="285" r:id="rId37"/>
    <p:sldId id="286" r:id="rId38"/>
    <p:sldId id="287" r:id="rId39"/>
    <p:sldId id="288" r:id="rId40"/>
    <p:sldId id="290" r:id="rId41"/>
    <p:sldId id="291" r:id="rId42"/>
    <p:sldId id="293" r:id="rId43"/>
    <p:sldId id="294" r:id="rId44"/>
    <p:sldId id="316"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17/02/2019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17/02/2019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17/02/2019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17/02/2019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17/02/2019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17/02/2019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17/02/2019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0" y="6074641"/>
            <a:ext cx="5645240" cy="923330"/>
          </a:xfrm>
          <a:prstGeom prst="rect">
            <a:avLst/>
          </a:prstGeom>
          <a:noFill/>
        </p:spPr>
        <p:txBody>
          <a:bodyPr wrap="square" rtlCol="0">
            <a:spAutoFit/>
          </a:bodyPr>
          <a:lstStyle/>
          <a:p>
            <a:pPr algn="ctr"/>
            <a:r>
              <a:rPr lang="it-IT" dirty="0"/>
              <a:t>Progetto Ingegneria del Software</a:t>
            </a:r>
          </a:p>
          <a:p>
            <a:pPr algn="ctr"/>
            <a:r>
              <a:rPr lang="it-IT" dirty="0"/>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3764756" y="152401"/>
            <a:ext cx="4662488" cy="863600"/>
          </a:xfrm>
        </p:spPr>
        <p:txBody>
          <a:bodyPr/>
          <a:lstStyle/>
          <a:p>
            <a:r>
              <a:rPr lang="it-IT"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pic>
        <p:nvPicPr>
          <p:cNvPr id="5" name="Immagine 4">
            <a:extLst>
              <a:ext uri="{FF2B5EF4-FFF2-40B4-BE49-F238E27FC236}">
                <a16:creationId xmlns:a16="http://schemas.microsoft.com/office/drawing/2014/main" id="{F01825CB-A9BC-4641-A34A-CFC5AFF16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563954" y="0"/>
            <a:ext cx="3064091" cy="863600"/>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 (1/2)</a:t>
            </a:r>
          </a:p>
        </p:txBody>
      </p:sp>
      <p:pic>
        <p:nvPicPr>
          <p:cNvPr id="6" name="Immagine 5">
            <a:extLst>
              <a:ext uri="{FF2B5EF4-FFF2-40B4-BE49-F238E27FC236}">
                <a16:creationId xmlns:a16="http://schemas.microsoft.com/office/drawing/2014/main" id="{8B55FFCC-B174-41EB-9AE3-836A79C1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280031380"/>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 pulsante cambia stato dell’ordine.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48353568-6CF6-4874-8F8A-482C0C912806}"/>
              </a:ext>
            </a:extLst>
          </p:cNvPr>
          <p:cNvSpPr txBox="1">
            <a:spLocks/>
          </p:cNvSpPr>
          <p:nvPr/>
        </p:nvSpPr>
        <p:spPr>
          <a:xfrm>
            <a:off x="4563954" y="0"/>
            <a:ext cx="3064091" cy="863600"/>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 (2/2)</a:t>
            </a:r>
          </a:p>
        </p:txBody>
      </p:sp>
      <p:pic>
        <p:nvPicPr>
          <p:cNvPr id="7" name="Immagine 6">
            <a:extLst>
              <a:ext uri="{FF2B5EF4-FFF2-40B4-BE49-F238E27FC236}">
                <a16:creationId xmlns:a16="http://schemas.microsoft.com/office/drawing/2014/main" id="{60ACE9FF-8ABE-45F7-88C8-2B36856CC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267406" y="0"/>
            <a:ext cx="5657187" cy="731520"/>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r>
              <a:rPr lang="it-IT" dirty="0"/>
              <a:t> (1/2)</a:t>
            </a:r>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ln>
            <a:noFill/>
          </a:ln>
          <a:effectLst>
            <a:outerShdw blurRad="292100" dist="139700" dir="2700000" algn="tl" rotWithShape="0">
              <a:srgbClr val="333333">
                <a:alpha val="65000"/>
              </a:srgbClr>
            </a:outerShdw>
          </a:effectLst>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7" name="Titolo 1">
            <a:extLst>
              <a:ext uri="{FF2B5EF4-FFF2-40B4-BE49-F238E27FC236}">
                <a16:creationId xmlns:a16="http://schemas.microsoft.com/office/drawing/2014/main" id="{3E7FECD4-45E3-4A66-9DFA-0D0608A1DF8B}"/>
              </a:ext>
            </a:extLst>
          </p:cNvPr>
          <p:cNvSpPr txBox="1">
            <a:spLocks/>
          </p:cNvSpPr>
          <p:nvPr/>
        </p:nvSpPr>
        <p:spPr>
          <a:xfrm>
            <a:off x="3267406" y="0"/>
            <a:ext cx="5657187" cy="731520"/>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r>
              <a:rPr lang="it-IT" dirty="0"/>
              <a:t> (2/2)</a:t>
            </a:r>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4155681" y="0"/>
            <a:ext cx="3880638" cy="849086"/>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A0AAD36F-B067-409F-9730-A9B13EA01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1"/>
            <a:ext cx="5027507" cy="849086"/>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CB0B4D59-AB39-4A19-98F0-07915A9B9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582246" y="0"/>
            <a:ext cx="5027507" cy="77070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2FE1D25-AF5A-46C3-B741-CD3119404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1"/>
            <a:ext cx="5027507" cy="757646"/>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 (1/2)</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C905954F-F5C6-40EE-A9E2-2E846ED3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a:ln>
            <a:noFill/>
          </a:ln>
          <a:effectLst>
            <a:outerShdw blurRad="292100" dist="139700" dir="2700000" algn="tl" rotWithShape="0">
              <a:srgbClr val="333333">
                <a:alpha val="65000"/>
              </a:srgbClr>
            </a:outerShdw>
          </a:effectLst>
        </p:spPr>
      </p:pic>
      <p:sp>
        <p:nvSpPr>
          <p:cNvPr id="8" name="Titolo 1">
            <a:extLst>
              <a:ext uri="{FF2B5EF4-FFF2-40B4-BE49-F238E27FC236}">
                <a16:creationId xmlns:a16="http://schemas.microsoft.com/office/drawing/2014/main" id="{BD7FC212-EF83-4577-9DF7-27E6A1CF5670}"/>
              </a:ext>
            </a:extLst>
          </p:cNvPr>
          <p:cNvSpPr txBox="1">
            <a:spLocks/>
          </p:cNvSpPr>
          <p:nvPr/>
        </p:nvSpPr>
        <p:spPr>
          <a:xfrm>
            <a:off x="3582246" y="1"/>
            <a:ext cx="5027507" cy="757646"/>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 (1/2)</a:t>
            </a:r>
          </a:p>
        </p:txBody>
      </p:sp>
      <p:pic>
        <p:nvPicPr>
          <p:cNvPr id="9" name="Immagine 8">
            <a:extLst>
              <a:ext uri="{FF2B5EF4-FFF2-40B4-BE49-F238E27FC236}">
                <a16:creationId xmlns:a16="http://schemas.microsoft.com/office/drawing/2014/main" id="{9AD2F19B-E49E-4746-818D-93BB15D48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334986" y="182880"/>
            <a:ext cx="3522028" cy="711685"/>
          </a:xfrm>
        </p:spPr>
        <p:txBody>
          <a:bodyPr/>
          <a:lstStyle/>
          <a:p>
            <a:r>
              <a:rPr lang="it-IT"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pic>
        <p:nvPicPr>
          <p:cNvPr id="4" name="Immagine 3">
            <a:extLst>
              <a:ext uri="{FF2B5EF4-FFF2-40B4-BE49-F238E27FC236}">
                <a16:creationId xmlns:a16="http://schemas.microsoft.com/office/drawing/2014/main" id="{67B36620-E1A1-4A83-B8A2-E1DE027D6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222" y="914400"/>
            <a:ext cx="4659553" cy="57772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441309" y="0"/>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(1/3)</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918005" y="3836830"/>
            <a:ext cx="11944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pic>
        <p:nvPicPr>
          <p:cNvPr id="8" name="Immagine 7">
            <a:extLst>
              <a:ext uri="{FF2B5EF4-FFF2-40B4-BE49-F238E27FC236}">
                <a16:creationId xmlns:a16="http://schemas.microsoft.com/office/drawing/2014/main" id="{143C8CAC-4EB7-47AC-BF20-A34B8122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80"/>
          <a:stretch/>
        </p:blipFill>
        <p:spPr bwMode="auto">
          <a:xfrm>
            <a:off x="2653166" y="733425"/>
            <a:ext cx="6885666" cy="5911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Rectangle 2">
            <a:extLst>
              <a:ext uri="{FF2B5EF4-FFF2-40B4-BE49-F238E27FC236}">
                <a16:creationId xmlns:a16="http://schemas.microsoft.com/office/drawing/2014/main" id="{927130C5-A5A2-421D-B64F-B9EFD1C1A011}"/>
              </a:ext>
            </a:extLst>
          </p:cNvPr>
          <p:cNvSpPr>
            <a:spLocks noChangeArrowheads="1"/>
          </p:cNvSpPr>
          <p:nvPr/>
        </p:nvSpPr>
        <p:spPr bwMode="auto">
          <a:xfrm>
            <a:off x="703238" y="3277680"/>
            <a:ext cx="91063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Carrello</a:t>
            </a:r>
          </a:p>
        </p:txBody>
      </p:sp>
      <p:sp>
        <p:nvSpPr>
          <p:cNvPr id="7" name="Titolo 1">
            <a:extLst>
              <a:ext uri="{FF2B5EF4-FFF2-40B4-BE49-F238E27FC236}">
                <a16:creationId xmlns:a16="http://schemas.microsoft.com/office/drawing/2014/main" id="{55ABB3BD-3B68-411D-B693-EB880885B837}"/>
              </a:ext>
            </a:extLst>
          </p:cNvPr>
          <p:cNvSpPr txBox="1">
            <a:spLocks/>
          </p:cNvSpPr>
          <p:nvPr/>
        </p:nvSpPr>
        <p:spPr>
          <a:xfrm>
            <a:off x="4441309" y="0"/>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(2/3)</a:t>
            </a:r>
          </a:p>
        </p:txBody>
      </p:sp>
      <p:pic>
        <p:nvPicPr>
          <p:cNvPr id="8" name="Immagine 7">
            <a:extLst>
              <a:ext uri="{FF2B5EF4-FFF2-40B4-BE49-F238E27FC236}">
                <a16:creationId xmlns:a16="http://schemas.microsoft.com/office/drawing/2014/main" id="{05E17F29-7E86-410B-84A9-58C8D5D89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DAE6BC-B76C-44C2-B92D-5DBDB4BAA525}"/>
              </a:ext>
            </a:extLst>
          </p:cNvPr>
          <p:cNvSpPr>
            <a:spLocks noChangeArrowheads="1"/>
          </p:cNvSpPr>
          <p:nvPr/>
        </p:nvSpPr>
        <p:spPr bwMode="auto">
          <a:xfrm>
            <a:off x="2090057" y="-2873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gestore ordini</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281" y="959736"/>
            <a:ext cx="5437438" cy="5761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
            <a:extLst>
              <a:ext uri="{FF2B5EF4-FFF2-40B4-BE49-F238E27FC236}">
                <a16:creationId xmlns:a16="http://schemas.microsoft.com/office/drawing/2014/main" id="{2B667AD9-2AC9-44E4-8D2A-D929CED8BF2F}"/>
              </a:ext>
            </a:extLst>
          </p:cNvPr>
          <p:cNvSpPr>
            <a:spLocks noChangeArrowheads="1"/>
          </p:cNvSpPr>
          <p:nvPr/>
        </p:nvSpPr>
        <p:spPr bwMode="auto">
          <a:xfrm>
            <a:off x="167660" y="3688918"/>
            <a:ext cx="256922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 Gestore ordini</a:t>
            </a:r>
          </a:p>
        </p:txBody>
      </p:sp>
      <p:sp>
        <p:nvSpPr>
          <p:cNvPr id="6" name="Titolo 1">
            <a:extLst>
              <a:ext uri="{FF2B5EF4-FFF2-40B4-BE49-F238E27FC236}">
                <a16:creationId xmlns:a16="http://schemas.microsoft.com/office/drawing/2014/main" id="{0B882274-8C93-487E-9FEE-BD0FF976AEF0}"/>
              </a:ext>
            </a:extLst>
          </p:cNvPr>
          <p:cNvSpPr txBox="1">
            <a:spLocks/>
          </p:cNvSpPr>
          <p:nvPr/>
        </p:nvSpPr>
        <p:spPr>
          <a:xfrm>
            <a:off x="4441309" y="0"/>
            <a:ext cx="3309381" cy="672353"/>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 (3/3)</a:t>
            </a:r>
          </a:p>
        </p:txBody>
      </p:sp>
      <p:pic>
        <p:nvPicPr>
          <p:cNvPr id="8" name="Immagine 7">
            <a:extLst>
              <a:ext uri="{FF2B5EF4-FFF2-40B4-BE49-F238E27FC236}">
                <a16:creationId xmlns:a16="http://schemas.microsoft.com/office/drawing/2014/main" id="{78DE5AA4-4F54-44A4-A236-C32FE8707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a:xfrm>
            <a:off x="3701437" y="0"/>
            <a:ext cx="4789125" cy="884887"/>
          </a:xfrm>
        </p:spPr>
        <p:txBody>
          <a:bodyPr/>
          <a:lstStyle/>
          <a:p>
            <a:r>
              <a:rPr lang="it-IT" dirty="0"/>
              <a:t>Design goals (1/4)</a:t>
            </a:r>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a:xfrm>
            <a:off x="569117" y="884887"/>
            <a:ext cx="11174392" cy="5646542"/>
          </a:xfrm>
        </p:spPr>
        <p:txBody>
          <a:bodyPr>
            <a:normAutofit/>
          </a:bodyPr>
          <a:lstStyle/>
          <a:p>
            <a:pPr marL="0" indent="0">
              <a:buNone/>
            </a:pPr>
            <a:endParaRPr lang="it-IT" b="1" dirty="0">
              <a:solidFill>
                <a:schemeClr val="tx1"/>
              </a:solidFill>
            </a:endParaRPr>
          </a:p>
          <a:p>
            <a:pPr marL="0" indent="0">
              <a:buNone/>
            </a:pPr>
            <a:r>
              <a:rPr lang="it-IT" b="1" dirty="0">
                <a:solidFill>
                  <a:schemeClr val="tx1"/>
                </a:solidFill>
              </a:rPr>
              <a:t>1.2.1 DG_1:  Performance </a:t>
            </a:r>
            <a:r>
              <a:rPr lang="it-IT" b="1" dirty="0" err="1">
                <a:solidFill>
                  <a:schemeClr val="tx1"/>
                </a:solidFill>
              </a:rPr>
              <a:t>Criteria</a:t>
            </a:r>
            <a:endParaRPr lang="it-IT" b="1" dirty="0">
              <a:solidFill>
                <a:schemeClr val="tx1"/>
              </a:solidFill>
            </a:endParaRPr>
          </a:p>
          <a:p>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(rispetto alle prestazioni):</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DG_1.1 Tempo di risposta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DG_1.2 Throughput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DG_1.3 Memoria </a:t>
            </a:r>
            <a:r>
              <a:rPr lang="it-IT" dirty="0">
                <a:solidFill>
                  <a:schemeClr val="tx1"/>
                </a:solidFill>
              </a:rPr>
              <a:t>: </a:t>
            </a:r>
          </a:p>
          <a:p>
            <a:pPr marL="0" indent="0">
              <a:buNone/>
            </a:pPr>
            <a:r>
              <a:rPr lang="it-IT" dirty="0">
                <a:solidFill>
                  <a:schemeClr val="tx1"/>
                </a:solidFill>
              </a:rPr>
              <a:t>		La quantità di memoria che verrà utilizzata da </a:t>
            </a:r>
            <a:r>
              <a:rPr lang="it-IT" dirty="0" err="1">
                <a:solidFill>
                  <a:schemeClr val="tx1"/>
                </a:solidFill>
              </a:rPr>
              <a:t>GamesHub</a:t>
            </a:r>
            <a:r>
              <a:rPr lang="it-IT" dirty="0">
                <a:solidFill>
                  <a:schemeClr val="tx1"/>
                </a:solidFill>
              </a:rPr>
              <a:t> non 							  	può essere stimata precisamente. In principio, il sistema dovrà 							   	essere sottoposto alla memorizzazione di almeno: 30 giochi. </a:t>
            </a:r>
          </a:p>
          <a:p>
            <a:endParaRPr lang="it-IT" dirty="0">
              <a:solidFill>
                <a:schemeClr val="tx1"/>
              </a:solidFill>
            </a:endParaRPr>
          </a:p>
        </p:txBody>
      </p:sp>
      <p:pic>
        <p:nvPicPr>
          <p:cNvPr id="4" name="Immagine 3">
            <a:extLst>
              <a:ext uri="{FF2B5EF4-FFF2-40B4-BE49-F238E27FC236}">
                <a16:creationId xmlns:a16="http://schemas.microsoft.com/office/drawing/2014/main" id="{BA99D2A9-F1BB-4467-A348-DE2973DC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a:xfrm>
            <a:off x="684212" y="884887"/>
            <a:ext cx="9766074" cy="5937069"/>
          </a:xfrm>
        </p:spPr>
        <p:txBody>
          <a:bodyPr>
            <a:normAutofit/>
          </a:bodyPr>
          <a:lstStyle/>
          <a:p>
            <a:pPr marL="0" indent="0">
              <a:buNone/>
            </a:pPr>
            <a:r>
              <a:rPr lang="it-IT" b="1" dirty="0">
                <a:solidFill>
                  <a:schemeClr val="tx1"/>
                </a:solidFill>
              </a:rPr>
              <a:t>1.2.2 DG_2:  </a:t>
            </a:r>
            <a:r>
              <a:rPr lang="it-IT" b="1" dirty="0" err="1">
                <a:solidFill>
                  <a:schemeClr val="tx1"/>
                </a:solidFill>
              </a:rPr>
              <a:t>Dependability</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 relativi all’affidabilità: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DG_2.1 Robustezza</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DG_2.2 Affidabilità </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DG_2.3 Sicurezza </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DG_2.4 Tolleranza all’errore</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4757AB5E-C0BB-4DE7-966F-54D51AC231CA}"/>
              </a:ext>
            </a:extLst>
          </p:cNvPr>
          <p:cNvSpPr txBox="1">
            <a:spLocks/>
          </p:cNvSpPr>
          <p:nvPr/>
        </p:nvSpPr>
        <p:spPr>
          <a:xfrm>
            <a:off x="3701437" y="0"/>
            <a:ext cx="478912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Design goals (2/4)</a:t>
            </a:r>
          </a:p>
        </p:txBody>
      </p:sp>
      <p:pic>
        <p:nvPicPr>
          <p:cNvPr id="5" name="Immagine 4">
            <a:extLst>
              <a:ext uri="{FF2B5EF4-FFF2-40B4-BE49-F238E27FC236}">
                <a16:creationId xmlns:a16="http://schemas.microsoft.com/office/drawing/2014/main" id="{A4F445ED-031A-4708-8CF7-D2B1DA6FC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a:xfrm>
            <a:off x="566646" y="884887"/>
            <a:ext cx="8534400" cy="5672667"/>
          </a:xfrm>
        </p:spPr>
        <p:txBody>
          <a:bodyPr>
            <a:normAutofit/>
          </a:bodyPr>
          <a:lstStyle/>
          <a:p>
            <a:pPr marL="0" indent="0">
              <a:buNone/>
            </a:pPr>
            <a:r>
              <a:rPr lang="it-IT" b="1" dirty="0">
                <a:solidFill>
                  <a:schemeClr val="tx1"/>
                </a:solidFill>
              </a:rPr>
              <a:t>1.2.3 DG_3: </a:t>
            </a:r>
            <a:r>
              <a:rPr lang="it-IT" b="1" dirty="0" err="1">
                <a:solidFill>
                  <a:schemeClr val="tx1"/>
                </a:solidFill>
              </a:rPr>
              <a:t>Maintenance</a:t>
            </a:r>
            <a:r>
              <a:rPr lang="it-IT" b="1" dirty="0">
                <a:solidFill>
                  <a:schemeClr val="tx1"/>
                </a:solidFill>
              </a:rPr>
              <a:t>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err="1">
                <a:solidFill>
                  <a:schemeClr val="tx1"/>
                </a:solidFill>
              </a:rPr>
              <a:t>GamesHub</a:t>
            </a:r>
            <a:r>
              <a:rPr lang="it-IT" dirty="0">
                <a:solidFill>
                  <a:schemeClr val="tx1"/>
                </a:solidFill>
              </a:rPr>
              <a:t> si propone di rispettare i seguenti requisiti di qualità:</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DG_3.1 Estendibilità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DG_3.2 Modificabilità</a:t>
            </a:r>
            <a:r>
              <a:rPr lang="it-IT" dirty="0">
                <a:solidFill>
                  <a:schemeClr val="tx1"/>
                </a:solidFill>
              </a:rPr>
              <a:t> </a:t>
            </a:r>
          </a:p>
          <a:p>
            <a:pPr marL="0" indent="0">
              <a:buNone/>
            </a:pPr>
            <a:r>
              <a:rPr lang="it-IT" dirty="0">
                <a:solidFill>
                  <a:schemeClr val="tx1"/>
                </a:solidFill>
              </a:rPr>
              <a:t>	</a:t>
            </a:r>
          </a:p>
          <a:p>
            <a:pPr marL="0" indent="0">
              <a:buNone/>
            </a:pPr>
            <a:r>
              <a:rPr lang="it-IT" dirty="0">
                <a:solidFill>
                  <a:schemeClr val="tx1"/>
                </a:solidFill>
              </a:rPr>
              <a:t>	• </a:t>
            </a:r>
            <a:r>
              <a:rPr lang="it-IT" b="1" i="1" dirty="0">
                <a:solidFill>
                  <a:schemeClr val="tx1"/>
                </a:solidFill>
              </a:rPr>
              <a:t>DG_3.3 Tracciabilità dei requisiti</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DG_3.4 Leggibilità</a:t>
            </a:r>
            <a:endParaRPr lang="it-IT" dirty="0">
              <a:solidFill>
                <a:schemeClr val="tx1"/>
              </a:solidFill>
            </a:endParaRPr>
          </a:p>
          <a:p>
            <a:endParaRPr lang="it-IT" dirty="0">
              <a:solidFill>
                <a:schemeClr val="tx1"/>
              </a:solidFill>
            </a:endParaRPr>
          </a:p>
        </p:txBody>
      </p:sp>
      <p:sp>
        <p:nvSpPr>
          <p:cNvPr id="4" name="Titolo 1">
            <a:extLst>
              <a:ext uri="{FF2B5EF4-FFF2-40B4-BE49-F238E27FC236}">
                <a16:creationId xmlns:a16="http://schemas.microsoft.com/office/drawing/2014/main" id="{CE31835A-4B8B-42BC-BC72-A98B951820BC}"/>
              </a:ext>
            </a:extLst>
          </p:cNvPr>
          <p:cNvSpPr txBox="1">
            <a:spLocks/>
          </p:cNvSpPr>
          <p:nvPr/>
        </p:nvSpPr>
        <p:spPr>
          <a:xfrm>
            <a:off x="3701437" y="0"/>
            <a:ext cx="478912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a:t>Design goals (1/4)</a:t>
            </a:r>
            <a:endParaRPr lang="it-IT" dirty="0"/>
          </a:p>
        </p:txBody>
      </p:sp>
      <p:pic>
        <p:nvPicPr>
          <p:cNvPr id="5" name="Immagine 4">
            <a:extLst>
              <a:ext uri="{FF2B5EF4-FFF2-40B4-BE49-F238E27FC236}">
                <a16:creationId xmlns:a16="http://schemas.microsoft.com/office/drawing/2014/main" id="{660AF2EF-5B57-433B-8FE1-8ACFB9753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a:xfrm>
            <a:off x="501332" y="1208314"/>
            <a:ext cx="9922828" cy="5218612"/>
          </a:xfrm>
        </p:spPr>
        <p:txBody>
          <a:bodyPr>
            <a:normAutofit/>
          </a:bodyPr>
          <a:lstStyle/>
          <a:p>
            <a:pPr marL="0" indent="0">
              <a:buNone/>
            </a:pPr>
            <a:r>
              <a:rPr lang="it-IT" b="1" dirty="0">
                <a:solidFill>
                  <a:schemeClr val="tx1"/>
                </a:solidFill>
              </a:rPr>
              <a:t>1.2.4 DG_4: End-user </a:t>
            </a:r>
            <a:r>
              <a:rPr lang="it-IT" b="1" dirty="0" err="1">
                <a:solidFill>
                  <a:schemeClr val="tx1"/>
                </a:solidFill>
              </a:rPr>
              <a:t>criteria</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Per quanto riguarda gli utenti, </a:t>
            </a:r>
            <a:r>
              <a:rPr lang="it-IT" dirty="0" err="1">
                <a:solidFill>
                  <a:schemeClr val="tx1"/>
                </a:solidFill>
              </a:rPr>
              <a:t>GamesHub</a:t>
            </a:r>
            <a:r>
              <a:rPr lang="it-IT" dirty="0">
                <a:solidFill>
                  <a:schemeClr val="tx1"/>
                </a:solidFill>
              </a:rPr>
              <a:t> si propone di garantire i seguenti requisiti di qualità:</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DG_4.1 Utilità </a:t>
            </a:r>
            <a:r>
              <a:rPr lang="it-IT" dirty="0">
                <a:solidFill>
                  <a:schemeClr val="tx1"/>
                </a:solidFill>
              </a:rPr>
              <a:t>: </a:t>
            </a:r>
          </a:p>
          <a:p>
            <a:pPr marL="0" indent="0">
              <a:buNone/>
            </a:pPr>
            <a:r>
              <a:rPr lang="it-IT" dirty="0">
                <a:solidFill>
                  <a:schemeClr val="tx1"/>
                </a:solidFill>
              </a:rPr>
              <a:t>		grazie ai requisiti funzionali raccolti, </a:t>
            </a:r>
            <a:r>
              <a:rPr lang="it-IT" dirty="0" err="1">
                <a:solidFill>
                  <a:schemeClr val="tx1"/>
                </a:solidFill>
              </a:rPr>
              <a:t>GamesHub</a:t>
            </a:r>
            <a:r>
              <a:rPr lang="it-IT" dirty="0">
                <a:solidFill>
                  <a:schemeClr val="tx1"/>
                </a:solidFill>
              </a:rPr>
              <a:t> dovrebbe supportare in 		pieno le esigenze delle varie tipologie di utenti.</a:t>
            </a:r>
          </a:p>
          <a:p>
            <a:pPr marL="0" indent="0">
              <a:buNone/>
            </a:pPr>
            <a:endParaRPr lang="it-IT" dirty="0">
              <a:solidFill>
                <a:schemeClr val="tx1"/>
              </a:solidFill>
            </a:endParaRPr>
          </a:p>
          <a:p>
            <a:pPr marL="0" indent="0">
              <a:buNone/>
            </a:pPr>
            <a:r>
              <a:rPr lang="it-IT" dirty="0">
                <a:solidFill>
                  <a:schemeClr val="tx1"/>
                </a:solidFill>
              </a:rPr>
              <a:t>	• </a:t>
            </a:r>
            <a:r>
              <a:rPr lang="it-IT" b="1" i="1" dirty="0">
                <a:solidFill>
                  <a:schemeClr val="tx1"/>
                </a:solidFill>
              </a:rPr>
              <a:t>DG_4.2 Usabilità</a:t>
            </a:r>
            <a:endParaRPr lang="it-IT" dirty="0">
              <a:solidFill>
                <a:schemeClr val="tx1"/>
              </a:solidFill>
            </a:endParaRPr>
          </a:p>
        </p:txBody>
      </p:sp>
      <p:sp>
        <p:nvSpPr>
          <p:cNvPr id="4" name="Titolo 1">
            <a:extLst>
              <a:ext uri="{FF2B5EF4-FFF2-40B4-BE49-F238E27FC236}">
                <a16:creationId xmlns:a16="http://schemas.microsoft.com/office/drawing/2014/main" id="{6B841F04-1C66-4810-9BA8-25F988FA34FA}"/>
              </a:ext>
            </a:extLst>
          </p:cNvPr>
          <p:cNvSpPr txBox="1">
            <a:spLocks/>
          </p:cNvSpPr>
          <p:nvPr/>
        </p:nvSpPr>
        <p:spPr>
          <a:xfrm>
            <a:off x="3701437" y="0"/>
            <a:ext cx="4789125" cy="88488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a:t>Design goals (1/4)</a:t>
            </a:r>
            <a:endParaRPr lang="it-IT" dirty="0"/>
          </a:p>
        </p:txBody>
      </p:sp>
      <p:pic>
        <p:nvPicPr>
          <p:cNvPr id="5" name="Immagine 4">
            <a:extLst>
              <a:ext uri="{FF2B5EF4-FFF2-40B4-BE49-F238E27FC236}">
                <a16:creationId xmlns:a16="http://schemas.microsoft.com/office/drawing/2014/main" id="{175E6D15-0048-472D-9488-FAB6B4EDC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a:xfrm>
            <a:off x="1828800" y="0"/>
            <a:ext cx="8534400" cy="1111737"/>
          </a:xfrm>
        </p:spPr>
        <p:txBody>
          <a:bodyPr/>
          <a:lstStyle/>
          <a:p>
            <a:r>
              <a:rPr lang="it-IT" dirty="0"/>
              <a:t>Architettura Software Proposta</a:t>
            </a: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1828800" y="1294942"/>
            <a:ext cx="8435320" cy="490338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6" name="Immagine 5">
            <a:extLst>
              <a:ext uri="{FF2B5EF4-FFF2-40B4-BE49-F238E27FC236}">
                <a16:creationId xmlns:a16="http://schemas.microsoft.com/office/drawing/2014/main" id="{E304BC8F-0B61-4504-A533-396CCCF0A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a:xfrm>
            <a:off x="475206" y="1111737"/>
            <a:ext cx="9887994" cy="5086589"/>
          </a:xfrm>
        </p:spPr>
        <p:txBody>
          <a:bodyPr>
            <a:normAutofit/>
          </a:bodyPr>
          <a:lstStyle/>
          <a:p>
            <a:pPr marL="0" indent="0">
              <a:buNone/>
            </a:pPr>
            <a:endParaRPr lang="it-IT" dirty="0">
              <a:solidFill>
                <a:schemeClr val="tx1"/>
              </a:solidFill>
            </a:endParaRPr>
          </a:p>
          <a:p>
            <a:r>
              <a:rPr lang="it-IT" dirty="0">
                <a:solidFill>
                  <a:schemeClr val="tx1"/>
                </a:solidFill>
              </a:rPr>
              <a:t>Rendere il sistema più facile da progettare</a:t>
            </a:r>
          </a:p>
          <a:p>
            <a:r>
              <a:rPr lang="it-IT" dirty="0">
                <a:solidFill>
                  <a:schemeClr val="tx1"/>
                </a:solidFill>
              </a:rPr>
              <a:t>Migliorare il requisito di manutenibilità </a:t>
            </a:r>
          </a:p>
          <a:p>
            <a:pPr marL="0" indent="0">
              <a:buNone/>
            </a:pPr>
            <a:endParaRPr lang="it-IT" dirty="0">
              <a:solidFill>
                <a:schemeClr val="tx1"/>
              </a:solidFill>
            </a:endParaRPr>
          </a:p>
          <a:p>
            <a:pPr marL="0" indent="0">
              <a:buNone/>
            </a:pPr>
            <a:r>
              <a:rPr lang="it-IT" dirty="0">
                <a:solidFill>
                  <a:schemeClr val="tx1"/>
                </a:solidFill>
              </a:rPr>
              <a:t>I tre livelli relativi all’architettura adottata per </a:t>
            </a:r>
            <a:r>
              <a:rPr lang="it-IT" dirty="0" err="1">
                <a:solidFill>
                  <a:schemeClr val="tx1"/>
                </a:solidFill>
              </a:rPr>
              <a:t>GamesHub</a:t>
            </a:r>
            <a:r>
              <a:rPr lang="it-IT" dirty="0">
                <a:solidFill>
                  <a:schemeClr val="tx1"/>
                </a:solidFill>
              </a:rPr>
              <a:t>, quindi, saranno:</a:t>
            </a:r>
          </a:p>
          <a:p>
            <a:pPr marL="0" indent="0">
              <a:buNone/>
            </a:pPr>
            <a:r>
              <a:rPr lang="it-IT" dirty="0">
                <a:solidFill>
                  <a:schemeClr val="tx1"/>
                </a:solidFill>
              </a:rPr>
              <a:t>	</a:t>
            </a:r>
          </a:p>
          <a:p>
            <a:pPr marL="0" indent="0">
              <a:buNone/>
            </a:pPr>
            <a:r>
              <a:rPr lang="it-IT" dirty="0">
                <a:solidFill>
                  <a:schemeClr val="tx1"/>
                </a:solidFill>
              </a:rPr>
              <a:t>	• </a:t>
            </a:r>
            <a:r>
              <a:rPr lang="it-IT" dirty="0" err="1">
                <a:solidFill>
                  <a:schemeClr val="tx1"/>
                </a:solidFill>
              </a:rPr>
              <a:t>GamesHubPresentationLayer</a:t>
            </a:r>
            <a:r>
              <a:rPr lang="it-IT" dirty="0">
                <a:solidFill>
                  <a:schemeClr val="tx1"/>
                </a:solidFill>
              </a:rPr>
              <a:t>    </a:t>
            </a: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GamesHubApplicationLayer</a:t>
            </a:r>
            <a:endParaRPr lang="it-IT"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	• </a:t>
            </a:r>
            <a:r>
              <a:rPr lang="it-IT" dirty="0" err="1">
                <a:solidFill>
                  <a:schemeClr val="tx1"/>
                </a:solidFill>
              </a:rPr>
              <a:t>GamesHubStorageLayer</a:t>
            </a:r>
            <a:endParaRPr lang="it-IT" dirty="0">
              <a:solidFill>
                <a:schemeClr val="tx1"/>
              </a:solidFill>
            </a:endParaRPr>
          </a:p>
          <a:p>
            <a:endParaRPr lang="it-IT" dirty="0">
              <a:solidFill>
                <a:schemeClr val="tx1"/>
              </a:solidFill>
            </a:endParaRPr>
          </a:p>
        </p:txBody>
      </p:sp>
      <p:pic>
        <p:nvPicPr>
          <p:cNvPr id="4" name="Immagine 3">
            <a:extLst>
              <a:ext uri="{FF2B5EF4-FFF2-40B4-BE49-F238E27FC236}">
                <a16:creationId xmlns:a16="http://schemas.microsoft.com/office/drawing/2014/main" id="{DBFE4140-89D3-47B6-A07D-C771ECAF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1EA42946-8124-4096-A42B-24A02D88A16D}"/>
              </a:ext>
            </a:extLst>
          </p:cNvPr>
          <p:cNvSpPr txBox="1">
            <a:spLocks/>
          </p:cNvSpPr>
          <p:nvPr/>
        </p:nvSpPr>
        <p:spPr>
          <a:xfrm>
            <a:off x="1828800" y="-6532"/>
            <a:ext cx="8534400" cy="82296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DECOMPOSIZIONE IN SOTTOSISTEMI</a:t>
            </a:r>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DF5F198-C1BB-406F-A1CE-C96E47A736FF}"/>
              </a:ext>
            </a:extLst>
          </p:cNvPr>
          <p:cNvPicPr>
            <a:picLocks noChangeAspect="1"/>
          </p:cNvPicPr>
          <p:nvPr/>
        </p:nvPicPr>
        <p:blipFill rotWithShape="1">
          <a:blip r:embed="rId2"/>
          <a:srcRect l="5663" r="25603"/>
          <a:stretch/>
        </p:blipFill>
        <p:spPr>
          <a:xfrm>
            <a:off x="431074" y="342469"/>
            <a:ext cx="5238206" cy="6173061"/>
          </a:xfrm>
          <a:prstGeom prst="rect">
            <a:avLst/>
          </a:prstGeom>
        </p:spPr>
      </p:pic>
      <p:sp>
        <p:nvSpPr>
          <p:cNvPr id="6" name="Segnaposto contenuto 2">
            <a:extLst>
              <a:ext uri="{FF2B5EF4-FFF2-40B4-BE49-F238E27FC236}">
                <a16:creationId xmlns:a16="http://schemas.microsoft.com/office/drawing/2014/main" id="{7AEA808D-6231-466C-B72D-01DF9EEE6A34}"/>
              </a:ext>
            </a:extLst>
          </p:cNvPr>
          <p:cNvSpPr>
            <a:spLocks noGrp="1"/>
          </p:cNvSpPr>
          <p:nvPr>
            <p:ph idx="1"/>
          </p:nvPr>
        </p:nvSpPr>
        <p:spPr>
          <a:xfrm>
            <a:off x="6096000" y="1388780"/>
            <a:ext cx="4919754" cy="3615267"/>
          </a:xfrm>
        </p:spPr>
        <p:txBody>
          <a:bodyPr/>
          <a:lstStyle/>
          <a:p>
            <a:r>
              <a:rPr lang="it-IT" dirty="0">
                <a:solidFill>
                  <a:schemeClr val="tx1"/>
                </a:solidFill>
              </a:rPr>
              <a:t>Sottosistema 0: Gestione </a:t>
            </a:r>
            <a:r>
              <a:rPr lang="it-IT" b="1" dirty="0">
                <a:solidFill>
                  <a:schemeClr val="tx1"/>
                </a:solidFill>
              </a:rPr>
              <a:t>Utente</a:t>
            </a:r>
          </a:p>
          <a:p>
            <a:r>
              <a:rPr lang="it-IT" dirty="0">
                <a:solidFill>
                  <a:schemeClr val="tx1"/>
                </a:solidFill>
              </a:rPr>
              <a:t>Sottosistema 1: Gestione </a:t>
            </a:r>
            <a:r>
              <a:rPr lang="it-IT" b="1" dirty="0">
                <a:solidFill>
                  <a:schemeClr val="tx1"/>
                </a:solidFill>
              </a:rPr>
              <a:t>Carrello</a:t>
            </a:r>
          </a:p>
          <a:p>
            <a:r>
              <a:rPr lang="it-IT" dirty="0">
                <a:solidFill>
                  <a:schemeClr val="tx1"/>
                </a:solidFill>
              </a:rPr>
              <a:t>Sottosistema 2: Gestione </a:t>
            </a:r>
            <a:r>
              <a:rPr lang="it-IT" b="1" dirty="0">
                <a:solidFill>
                  <a:schemeClr val="tx1"/>
                </a:solidFill>
              </a:rPr>
              <a:t>Ordini</a:t>
            </a:r>
          </a:p>
          <a:p>
            <a:r>
              <a:rPr lang="it-IT" dirty="0">
                <a:solidFill>
                  <a:schemeClr val="tx1"/>
                </a:solidFill>
              </a:rPr>
              <a:t>Sottosistema 3: Gestione </a:t>
            </a:r>
            <a:r>
              <a:rPr lang="it-IT" b="1" dirty="0">
                <a:solidFill>
                  <a:schemeClr val="tx1"/>
                </a:solidFill>
              </a:rPr>
              <a:t>Catalogo</a:t>
            </a:r>
          </a:p>
          <a:p>
            <a:endParaRPr lang="it-IT" dirty="0"/>
          </a:p>
        </p:txBody>
      </p:sp>
      <p:sp>
        <p:nvSpPr>
          <p:cNvPr id="7" name="Titolo 1">
            <a:extLst>
              <a:ext uri="{FF2B5EF4-FFF2-40B4-BE49-F238E27FC236}">
                <a16:creationId xmlns:a16="http://schemas.microsoft.com/office/drawing/2014/main" id="{14D3F88C-B677-47A4-A4E2-B32534A9B1B4}"/>
              </a:ext>
            </a:extLst>
          </p:cNvPr>
          <p:cNvSpPr>
            <a:spLocks noGrp="1"/>
          </p:cNvSpPr>
          <p:nvPr>
            <p:ph type="title"/>
          </p:nvPr>
        </p:nvSpPr>
        <p:spPr>
          <a:xfrm>
            <a:off x="6681691" y="180490"/>
            <a:ext cx="3401207" cy="765089"/>
          </a:xfrm>
        </p:spPr>
        <p:txBody>
          <a:bodyPr/>
          <a:lstStyle/>
          <a:p>
            <a:r>
              <a:rPr lang="it-IT" dirty="0"/>
              <a:t>SOTTOSISTEMI</a:t>
            </a:r>
          </a:p>
        </p:txBody>
      </p:sp>
      <p:pic>
        <p:nvPicPr>
          <p:cNvPr id="8" name="Immagine 7">
            <a:extLst>
              <a:ext uri="{FF2B5EF4-FFF2-40B4-BE49-F238E27FC236}">
                <a16:creationId xmlns:a16="http://schemas.microsoft.com/office/drawing/2014/main" id="{F28D656A-2D18-4A71-9196-7BEA68D75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627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3662249" y="306976"/>
            <a:ext cx="4867502" cy="842314"/>
          </a:xfrm>
        </p:spPr>
        <p:txBody>
          <a:bodyPr/>
          <a:lstStyle/>
          <a:p>
            <a:r>
              <a:rPr lang="it-IT"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pic>
        <p:nvPicPr>
          <p:cNvPr id="4" name="Immagine 3">
            <a:extLst>
              <a:ext uri="{FF2B5EF4-FFF2-40B4-BE49-F238E27FC236}">
                <a16:creationId xmlns:a16="http://schemas.microsoft.com/office/drawing/2014/main" id="{E3817A3E-A8D5-4C2C-944B-6D2F956F7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663267" y="2959653"/>
            <a:ext cx="2871419" cy="93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8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8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7" name="Immagine 6">
            <a:extLst>
              <a:ext uri="{FF2B5EF4-FFF2-40B4-BE49-F238E27FC236}">
                <a16:creationId xmlns:a16="http://schemas.microsoft.com/office/drawing/2014/main" id="{13486B33-E3CE-4D03-8457-8DF20A960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8" name="Immagine 7">
            <a:extLst>
              <a:ext uri="{FF2B5EF4-FFF2-40B4-BE49-F238E27FC236}">
                <a16:creationId xmlns:a16="http://schemas.microsoft.com/office/drawing/2014/main" id="{B6D52498-B3A1-4795-968E-5CF226EDA1F5}"/>
              </a:ext>
            </a:extLst>
          </p:cNvPr>
          <p:cNvPicPr>
            <a:picLocks noChangeAspect="1"/>
          </p:cNvPicPr>
          <p:nvPr/>
        </p:nvPicPr>
        <p:blipFill>
          <a:blip r:embed="rId3"/>
          <a:stretch>
            <a:fillRect/>
          </a:stretch>
        </p:blipFill>
        <p:spPr>
          <a:xfrm>
            <a:off x="3534686" y="514349"/>
            <a:ext cx="6963747" cy="6173061"/>
          </a:xfrm>
          <a:prstGeom prst="rect">
            <a:avLst/>
          </a:prstGeom>
        </p:spPr>
      </p:pic>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a:xfrm>
            <a:off x="3074714" y="1"/>
            <a:ext cx="5638211" cy="762000"/>
          </a:xfrm>
        </p:spPr>
        <p:txBody>
          <a:bodyPr/>
          <a:lstStyle/>
          <a:p>
            <a:r>
              <a:rPr lang="it-IT"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extLst>
              <p:ext uri="{D42A27DB-BD31-4B8C-83A1-F6EECF244321}">
                <p14:modId xmlns:p14="http://schemas.microsoft.com/office/powerpoint/2010/main" val="3734651410"/>
              </p:ext>
            </p:extLst>
          </p:nvPr>
        </p:nvGraphicFramePr>
        <p:xfrm>
          <a:off x="3088139" y="762002"/>
          <a:ext cx="5638211" cy="6002979"/>
        </p:xfrm>
        <a:graphic>
          <a:graphicData uri="http://schemas.openxmlformats.org/drawingml/2006/table">
            <a:tbl>
              <a:tblPr firstRow="1" firstCol="1">
                <a:tableStyleId>{5C22544A-7EE6-4342-B048-85BDC9FD1C3A}</a:tableStyleId>
              </a:tblPr>
              <a:tblGrid>
                <a:gridCol w="2125217">
                  <a:extLst>
                    <a:ext uri="{9D8B030D-6E8A-4147-A177-3AD203B41FA5}">
                      <a16:colId xmlns:a16="http://schemas.microsoft.com/office/drawing/2014/main" val="598864868"/>
                    </a:ext>
                  </a:extLst>
                </a:gridCol>
                <a:gridCol w="807169">
                  <a:extLst>
                    <a:ext uri="{9D8B030D-6E8A-4147-A177-3AD203B41FA5}">
                      <a16:colId xmlns:a16="http://schemas.microsoft.com/office/drawing/2014/main" val="2849892385"/>
                    </a:ext>
                  </a:extLst>
                </a:gridCol>
                <a:gridCol w="2705825">
                  <a:extLst>
                    <a:ext uri="{9D8B030D-6E8A-4147-A177-3AD203B41FA5}">
                      <a16:colId xmlns:a16="http://schemas.microsoft.com/office/drawing/2014/main" val="918776316"/>
                    </a:ext>
                  </a:extLst>
                </a:gridCol>
              </a:tblGrid>
              <a:tr h="608077">
                <a:tc>
                  <a:txBody>
                    <a:bodyPr/>
                    <a:lstStyle/>
                    <a:p>
                      <a:pPr algn="ctr">
                        <a:lnSpc>
                          <a:spcPct val="105000"/>
                        </a:lnSpc>
                        <a:spcAft>
                          <a:spcPts val="0"/>
                        </a:spcAft>
                      </a:pPr>
                      <a:r>
                        <a:rPr lang="it-IT" sz="1100" dirty="0">
                          <a:effectLst/>
                        </a:rPr>
                        <a:t>Sottosistema</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lnSpc>
                          <a:spcPct val="105000"/>
                        </a:lnSpc>
                        <a:spcAft>
                          <a:spcPts val="0"/>
                        </a:spcAft>
                      </a:pPr>
                      <a:r>
                        <a:rPr lang="it-IT" sz="1400" b="1" dirty="0">
                          <a:solidFill>
                            <a:sysClr val="windowText" lastClr="000000"/>
                          </a:solidFill>
                          <a:effectLst/>
                        </a:rPr>
                        <a:t>Gestione ordini</a:t>
                      </a:r>
                      <a:endParaRPr lang="it-IT" sz="1100" b="1"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lnSpc>
                          <a:spcPct val="105000"/>
                        </a:lnSpc>
                        <a:spcAft>
                          <a:spcPts val="0"/>
                        </a:spcAft>
                      </a:pPr>
                      <a:endParaRPr lang="it-IT" sz="1000" b="0" dirty="0">
                        <a:solidFill>
                          <a:sysClr val="windowText" lastClr="000000"/>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5">
                        <a:lumMod val="20000"/>
                        <a:lumOff val="80000"/>
                      </a:schemeClr>
                    </a:solidFill>
                  </a:tcPr>
                </a:tc>
                <a:extLst>
                  <a:ext uri="{0D108BD9-81ED-4DB2-BD59-A6C34878D82A}">
                    <a16:rowId xmlns:a16="http://schemas.microsoft.com/office/drawing/2014/main" val="3622646611"/>
                  </a:ext>
                </a:extLst>
              </a:tr>
              <a:tr h="1072362">
                <a:tc>
                  <a:txBody>
                    <a:bodyPr/>
                    <a:lstStyle/>
                    <a:p>
                      <a:pPr algn="ctr">
                        <a:lnSpc>
                          <a:spcPct val="105000"/>
                        </a:lnSpc>
                        <a:spcAft>
                          <a:spcPts val="0"/>
                        </a:spcAft>
                      </a:pPr>
                      <a:r>
                        <a:rPr lang="it-IT" sz="1100" dirty="0">
                          <a:effectLst/>
                        </a:rPr>
                        <a:t>Descrizione</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tc>
                <a:tc gridSpan="2">
                  <a:txBody>
                    <a:bodyPr/>
                    <a:lstStyle/>
                    <a:p>
                      <a:pPr algn="ctr">
                        <a:spcAft>
                          <a:spcPts val="0"/>
                        </a:spcAft>
                      </a:pPr>
                      <a:r>
                        <a:rPr lang="it-IT" sz="1100" dirty="0">
                          <a:effectLst/>
                        </a:rPr>
                        <a:t> </a:t>
                      </a:r>
                    </a:p>
                    <a:p>
                      <a:pPr algn="ctr">
                        <a:spcAft>
                          <a:spcPts val="0"/>
                        </a:spcAft>
                      </a:pPr>
                      <a:r>
                        <a:rPr lang="it-IT" sz="1100" dirty="0">
                          <a:effectLst/>
                        </a:rPr>
                        <a:t>Sottosistema che gestisce la visualizzazione degli ordini, la ricerca degli ordini e le operazioni necessarie alla loro gestione.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hMerge="1">
                  <a:txBody>
                    <a:bodyPr/>
                    <a:lstStyle/>
                    <a:p>
                      <a:pPr algn="ctr">
                        <a:spcAft>
                          <a:spcPts val="0"/>
                        </a:spcAft>
                      </a:pP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76611155"/>
                  </a:ext>
                </a:extLst>
              </a:tr>
              <a:tr h="515781">
                <a:tc gridSpan="3">
                  <a:txBody>
                    <a:bodyPr/>
                    <a:lstStyle/>
                    <a:p>
                      <a:pPr algn="ctr">
                        <a:lnSpc>
                          <a:spcPct val="105000"/>
                        </a:lnSpc>
                        <a:spcAft>
                          <a:spcPts val="0"/>
                        </a:spcAft>
                      </a:pPr>
                      <a:r>
                        <a:rPr lang="it-IT" sz="1100" dirty="0">
                          <a:effectLst/>
                        </a:rPr>
                        <a:t>Servizi offerti</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solidFill>
                      <a:schemeClr val="accent1">
                        <a:lumMod val="75000"/>
                      </a:schemeClr>
                    </a:solidFill>
                  </a:tcPr>
                </a:tc>
                <a:tc hMerge="1">
                  <a:txBody>
                    <a:bodyPr/>
                    <a:lstStyle/>
                    <a:p>
                      <a:endParaRPr lang="it-IT"/>
                    </a:p>
                  </a:txBody>
                  <a:tcPr/>
                </a:tc>
                <a:tc hMerge="1">
                  <a:txBody>
                    <a:bodyPr/>
                    <a:lstStyle/>
                    <a:p>
                      <a:pPr algn="ctr">
                        <a:lnSpc>
                          <a:spcPct val="105000"/>
                        </a:lnSpc>
                        <a:spcAft>
                          <a:spcPts val="0"/>
                        </a:spcAft>
                      </a:pP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103289" marR="103289" marT="51645" marB="51645" anchor="ctr"/>
                </a:tc>
                <a:extLst>
                  <a:ext uri="{0D108BD9-81ED-4DB2-BD59-A6C34878D82A}">
                    <a16:rowId xmlns:a16="http://schemas.microsoft.com/office/drawing/2014/main" val="1999732041"/>
                  </a:ext>
                </a:extLst>
              </a:tr>
              <a:tr h="202691">
                <a:tc gridSpan="2">
                  <a:txBody>
                    <a:bodyPr/>
                    <a:lstStyle/>
                    <a:p>
                      <a:pPr algn="ctr">
                        <a:lnSpc>
                          <a:spcPct val="105000"/>
                        </a:lnSpc>
                        <a:spcAft>
                          <a:spcPts val="0"/>
                        </a:spcAft>
                      </a:pPr>
                      <a:r>
                        <a:rPr lang="it-IT" sz="1100" dirty="0">
                          <a:effectLst/>
                        </a:rPr>
                        <a:t>Servizio</a:t>
                      </a:r>
                      <a:endParaRPr lang="it-IT"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tc hMerge="1">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4472C4"/>
                    </a:solidFill>
                  </a:tcPr>
                </a:tc>
                <a:tc>
                  <a:txBody>
                    <a:bodyPr/>
                    <a:lstStyle/>
                    <a:p>
                      <a:pPr algn="ctr">
                        <a:lnSpc>
                          <a:spcPct val="105000"/>
                        </a:lnSpc>
                        <a:spcAft>
                          <a:spcPts val="0"/>
                        </a:spcAft>
                      </a:pPr>
                      <a:r>
                        <a:rPr lang="it-IT" sz="1100" b="1" dirty="0">
                          <a:solidFill>
                            <a:schemeClr val="bg1"/>
                          </a:solidFill>
                          <a:effectLst/>
                        </a:rPr>
                        <a:t>Descrizione</a:t>
                      </a:r>
                      <a:endParaRPr lang="it-IT" sz="1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chemeClr val="accent1">
                        <a:lumMod val="60000"/>
                        <a:lumOff val="40000"/>
                      </a:schemeClr>
                    </a:solidFill>
                  </a:tcPr>
                </a:tc>
                <a:extLst>
                  <a:ext uri="{0D108BD9-81ED-4DB2-BD59-A6C34878D82A}">
                    <a16:rowId xmlns:a16="http://schemas.microsoft.com/office/drawing/2014/main" val="4055033564"/>
                  </a:ext>
                </a:extLst>
              </a:tr>
              <a:tr h="536180">
                <a:tc gridSpan="2">
                  <a:txBody>
                    <a:bodyPr/>
                    <a:lstStyle/>
                    <a:p>
                      <a:pPr algn="ctr">
                        <a:lnSpc>
                          <a:spcPct val="105000"/>
                        </a:lnSpc>
                        <a:spcAft>
                          <a:spcPts val="0"/>
                        </a:spcAft>
                      </a:pPr>
                      <a:r>
                        <a:rPr lang="it-IT" sz="1100" dirty="0">
                          <a:solidFill>
                            <a:schemeClr val="tx1"/>
                          </a:solidFill>
                          <a:effectLst/>
                        </a:rPr>
                        <a:t>Visualizza lista ordini</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 </a:t>
                      </a:r>
                    </a:p>
                    <a:p>
                      <a:pPr algn="ctr">
                        <a:spcAft>
                          <a:spcPts val="0"/>
                        </a:spcAft>
                      </a:pPr>
                      <a:r>
                        <a:rPr lang="it-IT" sz="1100" dirty="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 </a:t>
                      </a:r>
                    </a:p>
                    <a:p>
                      <a:pPr algn="ctr">
                        <a:spcAft>
                          <a:spcPts val="0"/>
                        </a:spcAft>
                      </a:pPr>
                      <a:r>
                        <a:rPr lang="it-IT" sz="1100">
                          <a:effectLst/>
                        </a:rPr>
                        <a:t>Permette di visualizzare la lista degli ordini.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746432969"/>
                  </a:ext>
                </a:extLst>
              </a:tr>
              <a:tr h="498882">
                <a:tc gridSpan="2">
                  <a:txBody>
                    <a:bodyPr/>
                    <a:lstStyle/>
                    <a:p>
                      <a:pPr algn="ctr">
                        <a:lnSpc>
                          <a:spcPct val="105000"/>
                        </a:lnSpc>
                        <a:spcAft>
                          <a:spcPts val="0"/>
                        </a:spcAft>
                      </a:pPr>
                      <a:r>
                        <a:rPr lang="it-IT" sz="1100" dirty="0">
                          <a:solidFill>
                            <a:schemeClr val="tx1"/>
                          </a:solidFill>
                          <a:effectLst/>
                        </a:rPr>
                        <a:t>Annullare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poter annullare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047130399"/>
                  </a:ext>
                </a:extLst>
              </a:tr>
              <a:tr h="536180">
                <a:tc gridSpan="2">
                  <a:txBody>
                    <a:bodyPr/>
                    <a:lstStyle/>
                    <a:p>
                      <a:pPr algn="ctr">
                        <a:lnSpc>
                          <a:spcPct val="105000"/>
                        </a:lnSpc>
                        <a:spcAft>
                          <a:spcPts val="0"/>
                        </a:spcAft>
                      </a:pPr>
                      <a:r>
                        <a:rPr lang="it-IT" sz="1100" dirty="0">
                          <a:solidFill>
                            <a:schemeClr val="tx1"/>
                          </a:solidFill>
                          <a:effectLst/>
                        </a:rPr>
                        <a:t>Modifica stato ordine</a:t>
                      </a:r>
                      <a:endParaRPr lang="it-IT" sz="10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modificare lo stato di un ordine.</a:t>
                      </a:r>
                    </a:p>
                    <a:p>
                      <a:pPr algn="ctr">
                        <a:spcAft>
                          <a:spcPts val="0"/>
                        </a:spcAft>
                      </a:pPr>
                      <a:r>
                        <a:rPr lang="it-IT" sz="1100" dirty="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modificare lo stato di un ordine.</a:t>
                      </a:r>
                    </a:p>
                    <a:p>
                      <a:pPr algn="ctr">
                        <a:spcAft>
                          <a:spcPts val="0"/>
                        </a:spcAft>
                      </a:pPr>
                      <a:r>
                        <a:rPr lang="it-IT" sz="1100">
                          <a:effectLst/>
                        </a:rPr>
                        <a:t> </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922629002"/>
                  </a:ext>
                </a:extLst>
              </a:tr>
              <a:tr h="536180">
                <a:tc gridSpan="2">
                  <a:txBody>
                    <a:bodyPr/>
                    <a:lstStyle/>
                    <a:p>
                      <a:pPr algn="ctr">
                        <a:spcAft>
                          <a:spcPts val="0"/>
                        </a:spcAft>
                      </a:pPr>
                      <a:r>
                        <a:rPr lang="it-IT" sz="1100" dirty="0">
                          <a:solidFill>
                            <a:schemeClr val="tx1"/>
                          </a:solidFill>
                          <a:effectLst/>
                        </a:rPr>
                        <a:t>Inserimento tracking id</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di inserire il tracking id di un ordine e memorizzarlo all’interno del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2768204286"/>
                  </a:ext>
                </a:extLst>
              </a:tr>
              <a:tr h="498882">
                <a:tc gridSpan="2">
                  <a:txBody>
                    <a:bodyPr/>
                    <a:lstStyle/>
                    <a:p>
                      <a:pPr algn="ctr">
                        <a:spcAft>
                          <a:spcPts val="0"/>
                        </a:spcAft>
                      </a:pPr>
                      <a:r>
                        <a:rPr lang="it-IT" sz="1100" dirty="0">
                          <a:solidFill>
                            <a:schemeClr val="tx1"/>
                          </a:solidFill>
                          <a:effectLst/>
                        </a:rPr>
                        <a:t>Accesso alla lista ordini </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a:effectLst/>
                        </a:rPr>
                        <a:t>Permette ad un utente di visualizzare la lista degli ordini  effettuati.</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23925595"/>
                  </a:ext>
                </a:extLst>
              </a:tr>
              <a:tr h="498882">
                <a:tc gridSpan="2">
                  <a:txBody>
                    <a:bodyPr/>
                    <a:lstStyle/>
                    <a:p>
                      <a:pPr algn="ctr">
                        <a:spcAft>
                          <a:spcPts val="0"/>
                        </a:spcAft>
                      </a:pPr>
                      <a:r>
                        <a:rPr lang="it-IT" sz="1100" dirty="0">
                          <a:solidFill>
                            <a:schemeClr val="tx1"/>
                          </a:solidFill>
                          <a:effectLst/>
                        </a:rPr>
                        <a:t>Effettuare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creare un ordine e salvarlo nel database.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3891032021"/>
                  </a:ext>
                </a:extLst>
              </a:tr>
              <a:tr h="498882">
                <a:tc gridSpan="2">
                  <a:txBody>
                    <a:bodyPr/>
                    <a:lstStyle/>
                    <a:p>
                      <a:pPr algn="ctr">
                        <a:spcAft>
                          <a:spcPts val="0"/>
                        </a:spcAft>
                      </a:pPr>
                      <a:r>
                        <a:rPr lang="it-IT" sz="1100" dirty="0">
                          <a:solidFill>
                            <a:schemeClr val="tx1"/>
                          </a:solidFill>
                          <a:effectLst/>
                        </a:rPr>
                        <a:t>Ricercare ordine</a:t>
                      </a:r>
                      <a:endParaRPr lang="it-IT" sz="11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solidFill>
                      <a:srgbClr val="E9EBF5"/>
                    </a:solidFill>
                  </a:tcPr>
                </a:tc>
                <a:tc hMerge="1">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tc>
                  <a:txBody>
                    <a:bodyPr/>
                    <a:lstStyle/>
                    <a:p>
                      <a:pPr algn="ctr">
                        <a:spcAft>
                          <a:spcPts val="0"/>
                        </a:spcAft>
                      </a:pPr>
                      <a:r>
                        <a:rPr lang="it-IT" sz="1100" dirty="0">
                          <a:effectLst/>
                        </a:rPr>
                        <a:t>Permette ad un utente di ricercare un ordine.</a:t>
                      </a:r>
                      <a:endParaRPr lang="it-IT"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5279" marR="65279" marT="0" marB="0" anchor="ctr"/>
                </a:tc>
                <a:extLst>
                  <a:ext uri="{0D108BD9-81ED-4DB2-BD59-A6C34878D82A}">
                    <a16:rowId xmlns:a16="http://schemas.microsoft.com/office/drawing/2014/main" val="111103779"/>
                  </a:ext>
                </a:extLst>
              </a:tr>
            </a:tbl>
          </a:graphicData>
        </a:graphic>
      </p:graphicFrame>
      <p:pic>
        <p:nvPicPr>
          <p:cNvPr id="5" name="Immagine 4">
            <a:extLst>
              <a:ext uri="{FF2B5EF4-FFF2-40B4-BE49-F238E27FC236}">
                <a16:creationId xmlns:a16="http://schemas.microsoft.com/office/drawing/2014/main" id="{F69F4206-EE0E-4E99-815D-5B5D2AC5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Rectangle 2">
            <a:extLst>
              <a:ext uri="{FF2B5EF4-FFF2-40B4-BE49-F238E27FC236}">
                <a16:creationId xmlns:a16="http://schemas.microsoft.com/office/drawing/2014/main" id="{C13BA8A5-31E3-44AD-9516-922953979125}"/>
              </a:ext>
            </a:extLst>
          </p:cNvPr>
          <p:cNvSpPr>
            <a:spLocks noChangeArrowheads="1"/>
          </p:cNvSpPr>
          <p:nvPr/>
        </p:nvSpPr>
        <p:spPr bwMode="auto">
          <a:xfrm>
            <a:off x="203295" y="2551861"/>
            <a:ext cx="2871419" cy="81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rPr>
              <a:t>S</a:t>
            </a:r>
            <a:r>
              <a:rPr kumimoji="0" lang="it-IT" altLang="it-IT" sz="2400" i="0" u="none" strike="noStrike" cap="none" normalizeH="0" baseline="0" dirty="0" bmk="">
                <a:ln>
                  <a:noFill/>
                </a:ln>
                <a:effectLst/>
                <a:latin typeface="+mj-lt"/>
                <a:ea typeface="Times New Roman" panose="02020603050405020304" pitchFamily="18" charset="0"/>
                <a:cs typeface="Times New Roman" panose="02020603050405020304" pitchFamily="18" charset="0"/>
              </a:rPr>
              <a:t>ottosistema 2: Gestione Ordini</a:t>
            </a:r>
            <a:endParaRPr kumimoji="0" lang="it-IT" altLang="it-IT" sz="2400" i="0" u="none" strike="noStrike" cap="none" normalizeH="0" baseline="0" dirty="0">
              <a:ln>
                <a:noFill/>
              </a:ln>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a:xfrm>
            <a:off x="1828800" y="93021"/>
            <a:ext cx="8534400" cy="781637"/>
          </a:xfrm>
        </p:spPr>
        <p:txBody>
          <a:bodyPr/>
          <a:lstStyle/>
          <a:p>
            <a:r>
              <a:rPr lang="it-IT" dirty="0"/>
              <a:t>Mapping Hardware\Software</a:t>
            </a:r>
          </a:p>
        </p:txBody>
      </p:sp>
      <p:pic>
        <p:nvPicPr>
          <p:cNvPr id="4" name="Immagine 3">
            <a:extLst>
              <a:ext uri="{FF2B5EF4-FFF2-40B4-BE49-F238E27FC236}">
                <a16:creationId xmlns:a16="http://schemas.microsoft.com/office/drawing/2014/main" id="{8C565D51-6CD8-46A0-B8FE-0ADA5C68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3" name="Immagine 2">
            <a:extLst>
              <a:ext uri="{FF2B5EF4-FFF2-40B4-BE49-F238E27FC236}">
                <a16:creationId xmlns:a16="http://schemas.microsoft.com/office/drawing/2014/main" id="{ADCE656B-F15C-4513-881D-42C9272D6876}"/>
              </a:ext>
            </a:extLst>
          </p:cNvPr>
          <p:cNvPicPr>
            <a:picLocks noChangeAspect="1"/>
          </p:cNvPicPr>
          <p:nvPr/>
        </p:nvPicPr>
        <p:blipFill>
          <a:blip r:embed="rId3"/>
          <a:stretch>
            <a:fillRect/>
          </a:stretch>
        </p:blipFill>
        <p:spPr>
          <a:xfrm>
            <a:off x="699179" y="874658"/>
            <a:ext cx="11383964" cy="61730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786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a:xfrm>
            <a:off x="3231069" y="0"/>
            <a:ext cx="5729862" cy="711200"/>
          </a:xfrm>
        </p:spPr>
        <p:txBody>
          <a:bodyPr>
            <a:normAutofit fontScale="90000"/>
          </a:bodyPr>
          <a:lstStyle/>
          <a:p>
            <a:r>
              <a:rPr lang="it-IT" dirty="0"/>
              <a:t>CLASS DIAGRAM </a:t>
            </a:r>
            <a:r>
              <a:rPr lang="it-IT" dirty="0" err="1"/>
              <a:t>DAtaBase</a:t>
            </a:r>
            <a:endParaRPr lang="it-IT" dirty="0"/>
          </a:p>
        </p:txBody>
      </p:sp>
      <p:pic>
        <p:nvPicPr>
          <p:cNvPr id="6" name="Immagine 5">
            <a:extLst>
              <a:ext uri="{FF2B5EF4-FFF2-40B4-BE49-F238E27FC236}">
                <a16:creationId xmlns:a16="http://schemas.microsoft.com/office/drawing/2014/main" id="{323989BE-F324-4809-B065-EE1201066F88}"/>
              </a:ext>
            </a:extLst>
          </p:cNvPr>
          <p:cNvPicPr>
            <a:picLocks noChangeAspect="1"/>
          </p:cNvPicPr>
          <p:nvPr/>
        </p:nvPicPr>
        <p:blipFill>
          <a:blip r:embed="rId2"/>
          <a:stretch>
            <a:fillRect/>
          </a:stretch>
        </p:blipFill>
        <p:spPr>
          <a:xfrm>
            <a:off x="404018" y="684939"/>
            <a:ext cx="11383964" cy="6173061"/>
          </a:xfrm>
          <a:prstGeom prst="rect">
            <a:avLst/>
          </a:prstGeom>
        </p:spPr>
      </p:pic>
    </p:spTree>
    <p:extLst>
      <p:ext uri="{BB962C8B-B14F-4D97-AF65-F5344CB8AC3E}">
        <p14:creationId xmlns:p14="http://schemas.microsoft.com/office/powerpoint/2010/main" val="248486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3D2EDA-F29C-4FEB-A8A3-428644DC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pic>
        <p:nvPicPr>
          <p:cNvPr id="11" name="Immagine 10">
            <a:extLst>
              <a:ext uri="{FF2B5EF4-FFF2-40B4-BE49-F238E27FC236}">
                <a16:creationId xmlns:a16="http://schemas.microsoft.com/office/drawing/2014/main" id="{86659862-07C3-4EAA-A6B8-BA050A801814}"/>
              </a:ext>
            </a:extLst>
          </p:cNvPr>
          <p:cNvPicPr>
            <a:picLocks noChangeAspect="1"/>
          </p:cNvPicPr>
          <p:nvPr/>
        </p:nvPicPr>
        <p:blipFill>
          <a:blip r:embed="rId3"/>
          <a:stretch>
            <a:fillRect/>
          </a:stretch>
        </p:blipFill>
        <p:spPr>
          <a:xfrm>
            <a:off x="404017" y="896718"/>
            <a:ext cx="11383964" cy="6173061"/>
          </a:xfrm>
          <a:prstGeom prst="rect">
            <a:avLst/>
          </a:prstGeom>
        </p:spPr>
      </p:pic>
      <p:sp>
        <p:nvSpPr>
          <p:cNvPr id="14" name="Titolo 1">
            <a:extLst>
              <a:ext uri="{FF2B5EF4-FFF2-40B4-BE49-F238E27FC236}">
                <a16:creationId xmlns:a16="http://schemas.microsoft.com/office/drawing/2014/main" id="{7AF5C3C9-C9E1-45E6-AF31-D94738757F18}"/>
              </a:ext>
            </a:extLst>
          </p:cNvPr>
          <p:cNvSpPr txBox="1">
            <a:spLocks/>
          </p:cNvSpPr>
          <p:nvPr/>
        </p:nvSpPr>
        <p:spPr>
          <a:xfrm>
            <a:off x="3801790" y="0"/>
            <a:ext cx="4588417" cy="711200"/>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SCHEMA LOGICO (1/2)</a:t>
            </a:r>
          </a:p>
        </p:txBody>
      </p:sp>
    </p:spTree>
    <p:extLst>
      <p:ext uri="{BB962C8B-B14F-4D97-AF65-F5344CB8AC3E}">
        <p14:creationId xmlns:p14="http://schemas.microsoft.com/office/powerpoint/2010/main" val="1610525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a:xfrm>
            <a:off x="3588548" y="0"/>
            <a:ext cx="5014903" cy="622300"/>
          </a:xfrm>
        </p:spPr>
        <p:txBody>
          <a:bodyPr>
            <a:normAutofit fontScale="90000"/>
          </a:bodyPr>
          <a:lstStyle/>
          <a:p>
            <a:r>
              <a:rPr lang="it-IT" dirty="0"/>
              <a:t>SCHEMA LOGICO (2/2)</a:t>
            </a:r>
          </a:p>
        </p:txBody>
      </p:sp>
      <p:pic>
        <p:nvPicPr>
          <p:cNvPr id="7" name="Immagine 6" descr="Immagine che contiene screenshot&#10;&#10;Descrizione generata automaticamente">
            <a:extLst>
              <a:ext uri="{FF2B5EF4-FFF2-40B4-BE49-F238E27FC236}">
                <a16:creationId xmlns:a16="http://schemas.microsoft.com/office/drawing/2014/main" id="{21261725-2045-4ED6-889A-68BE34482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149533"/>
            <a:ext cx="7154090" cy="5711877"/>
          </a:xfrm>
          <a:prstGeom prst="rect">
            <a:avLst/>
          </a:prstGeom>
          <a:ln>
            <a:noFill/>
          </a:ln>
          <a:effectLst>
            <a:outerShdw blurRad="292100" dist="139700" dir="2700000" algn="tl" rotWithShape="0">
              <a:srgbClr val="333333">
                <a:alpha val="65000"/>
              </a:srgbClr>
            </a:outerShdw>
          </a:effectLst>
        </p:spPr>
      </p:pic>
      <p:pic>
        <p:nvPicPr>
          <p:cNvPr id="4" name="Immagine 3">
            <a:extLst>
              <a:ext uri="{FF2B5EF4-FFF2-40B4-BE49-F238E27FC236}">
                <a16:creationId xmlns:a16="http://schemas.microsoft.com/office/drawing/2014/main" id="{B3FDBC29-95A1-46DC-88F9-C15EC5A2D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4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a:xfrm>
            <a:off x="3563767" y="112402"/>
            <a:ext cx="5064465" cy="812800"/>
          </a:xfrm>
        </p:spPr>
        <p:txBody>
          <a:bodyPr>
            <a:normAutofit fontScale="90000"/>
          </a:bodyPr>
          <a:lstStyle/>
          <a:p>
            <a:r>
              <a:rPr lang="it-IT" dirty="0"/>
              <a:t>Matrice DEGLI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extLst>
              <p:ext uri="{D42A27DB-BD31-4B8C-83A1-F6EECF244321}">
                <p14:modId xmlns:p14="http://schemas.microsoft.com/office/powerpoint/2010/main" val="2306365774"/>
              </p:ext>
            </p:extLst>
          </p:nvPr>
        </p:nvGraphicFramePr>
        <p:xfrm>
          <a:off x="1602194" y="1217666"/>
          <a:ext cx="8987610" cy="4814696"/>
        </p:xfrm>
        <a:graphic>
          <a:graphicData uri="http://schemas.openxmlformats.org/drawingml/2006/table">
            <a:tbl>
              <a:tblPr firstRow="1" firstCol="1">
                <a:tableStyleId>{5C22544A-7EE6-4342-B048-85BDC9FD1C3A}</a:tableStyleId>
              </a:tblPr>
              <a:tblGrid>
                <a:gridCol w="1499506">
                  <a:extLst>
                    <a:ext uri="{9D8B030D-6E8A-4147-A177-3AD203B41FA5}">
                      <a16:colId xmlns:a16="http://schemas.microsoft.com/office/drawing/2014/main" val="1503878429"/>
                    </a:ext>
                  </a:extLst>
                </a:gridCol>
                <a:gridCol w="1414630">
                  <a:extLst>
                    <a:ext uri="{9D8B030D-6E8A-4147-A177-3AD203B41FA5}">
                      <a16:colId xmlns:a16="http://schemas.microsoft.com/office/drawing/2014/main" val="320299750"/>
                    </a:ext>
                  </a:extLst>
                </a:gridCol>
                <a:gridCol w="1484575">
                  <a:extLst>
                    <a:ext uri="{9D8B030D-6E8A-4147-A177-3AD203B41FA5}">
                      <a16:colId xmlns:a16="http://schemas.microsoft.com/office/drawing/2014/main" val="3378945053"/>
                    </a:ext>
                  </a:extLst>
                </a:gridCol>
                <a:gridCol w="1484575">
                  <a:extLst>
                    <a:ext uri="{9D8B030D-6E8A-4147-A177-3AD203B41FA5}">
                      <a16:colId xmlns:a16="http://schemas.microsoft.com/office/drawing/2014/main" val="2977219294"/>
                    </a:ext>
                  </a:extLst>
                </a:gridCol>
                <a:gridCol w="1552162">
                  <a:extLst>
                    <a:ext uri="{9D8B030D-6E8A-4147-A177-3AD203B41FA5}">
                      <a16:colId xmlns:a16="http://schemas.microsoft.com/office/drawing/2014/main" val="3492507597"/>
                    </a:ext>
                  </a:extLst>
                </a:gridCol>
                <a:gridCol w="1552162">
                  <a:extLst>
                    <a:ext uri="{9D8B030D-6E8A-4147-A177-3AD203B41FA5}">
                      <a16:colId xmlns:a16="http://schemas.microsoft.com/office/drawing/2014/main" val="137771444"/>
                    </a:ext>
                  </a:extLst>
                </a:gridCol>
              </a:tblGrid>
              <a:tr h="176264">
                <a:tc rowSpan="2">
                  <a:txBody>
                    <a:bodyPr/>
                    <a:lstStyle/>
                    <a:p>
                      <a:pPr algn="ctr">
                        <a:lnSpc>
                          <a:spcPct val="105000"/>
                        </a:lnSpc>
                        <a:spcAft>
                          <a:spcPts val="0"/>
                        </a:spcAft>
                      </a:pPr>
                      <a:r>
                        <a:rPr lang="it-IT" sz="1200" dirty="0">
                          <a:effectLst/>
                        </a:rPr>
                        <a:t>Attore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gridSpan="5">
                  <a:txBody>
                    <a:bodyPr/>
                    <a:lstStyle/>
                    <a:p>
                      <a:pPr algn="ctr">
                        <a:lnSpc>
                          <a:spcPct val="105000"/>
                        </a:lnSpc>
                        <a:spcAft>
                          <a:spcPts val="0"/>
                        </a:spcAft>
                      </a:pPr>
                      <a:r>
                        <a:rPr lang="it-IT" sz="1200" dirty="0">
                          <a:effectLst/>
                        </a:rPr>
                        <a:t>Oggetti</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161631">
                <a:tc vMerge="1">
                  <a:txBody>
                    <a:bodyPr/>
                    <a:lstStyle/>
                    <a:p>
                      <a:endParaRPr lang="it-IT"/>
                    </a:p>
                  </a:txBody>
                  <a:tcPr/>
                </a:tc>
                <a:tc>
                  <a:txBody>
                    <a:bodyPr/>
                    <a:lstStyle/>
                    <a:p>
                      <a:pPr algn="ctr">
                        <a:lnSpc>
                          <a:spcPct val="105000"/>
                        </a:lnSpc>
                        <a:spcAft>
                          <a:spcPts val="0"/>
                        </a:spcAft>
                      </a:pPr>
                      <a:r>
                        <a:rPr lang="it-IT" sz="1100" dirty="0">
                          <a:effectLst/>
                        </a:rPr>
                        <a:t>Utente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Ordine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Carrello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tc>
                  <a:txBody>
                    <a:bodyPr/>
                    <a:lstStyle/>
                    <a:p>
                      <a:pPr algn="ctr">
                        <a:lnSpc>
                          <a:spcPct val="105000"/>
                        </a:lnSpc>
                        <a:spcAft>
                          <a:spcPts val="0"/>
                        </a:spcAft>
                      </a:pPr>
                      <a:r>
                        <a:rPr lang="it-IT" sz="1100" dirty="0">
                          <a:effectLst/>
                        </a:rPr>
                        <a:t>Gioco</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2954550428"/>
                  </a:ext>
                </a:extLst>
              </a:tr>
              <a:tr h="961844">
                <a:tc>
                  <a:txBody>
                    <a:bodyPr/>
                    <a:lstStyle/>
                    <a:p>
                      <a:pPr algn="ctr">
                        <a:lnSpc>
                          <a:spcPct val="105000"/>
                        </a:lnSpc>
                        <a:spcAft>
                          <a:spcPts val="0"/>
                        </a:spcAft>
                      </a:pPr>
                      <a:r>
                        <a:rPr lang="it-IT" sz="1100" dirty="0">
                          <a:effectLst/>
                        </a:rPr>
                        <a:t>Visitatore</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visualizzaGioco</a:t>
                      </a:r>
                      <a:r>
                        <a:rPr lang="it-IT" sz="1100" dirty="0">
                          <a:effectLst/>
                        </a:rPr>
                        <a:t>()</a:t>
                      </a:r>
                    </a:p>
                    <a:p>
                      <a:pPr algn="ctr">
                        <a:lnSpc>
                          <a:spcPct val="105000"/>
                        </a:lnSpc>
                        <a:spcAft>
                          <a:spcPts val="0"/>
                        </a:spcAft>
                      </a:pPr>
                      <a:r>
                        <a:rPr lang="it-IT" sz="1100" dirty="0" err="1">
                          <a:effectLst/>
                        </a:rPr>
                        <a:t>ricercaGioco</a:t>
                      </a:r>
                      <a:r>
                        <a:rPr lang="it-IT" sz="1100" dirty="0">
                          <a:effectLst/>
                        </a:rPr>
                        <a:t>()</a:t>
                      </a:r>
                    </a:p>
                    <a:p>
                      <a:pPr algn="ctr">
                        <a:lnSpc>
                          <a:spcPct val="105000"/>
                        </a:lnSpc>
                        <a:spcAft>
                          <a:spcPts val="0"/>
                        </a:spcAft>
                      </a:pPr>
                      <a:r>
                        <a:rPr lang="it-IT" sz="1100" dirty="0" err="1">
                          <a:effectLst/>
                        </a:rPr>
                        <a:t>visualizzaCatalogo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504694192"/>
                  </a:ext>
                </a:extLst>
              </a:tr>
              <a:tr h="1123434">
                <a:tc>
                  <a:txBody>
                    <a:bodyPr/>
                    <a:lstStyle/>
                    <a:p>
                      <a:pPr algn="ctr">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login()</a:t>
                      </a:r>
                    </a:p>
                    <a:p>
                      <a:pPr algn="ctr">
                        <a:lnSpc>
                          <a:spcPct val="105000"/>
                        </a:lnSpc>
                        <a:spcAft>
                          <a:spcPts val="0"/>
                        </a:spcAft>
                      </a:pPr>
                      <a:r>
                        <a:rPr lang="it-IT" sz="1100" dirty="0" err="1">
                          <a:effectLst/>
                        </a:rPr>
                        <a:t>logout</a:t>
                      </a:r>
                      <a:r>
                        <a:rPr lang="it-IT" sz="1100" dirty="0">
                          <a:effectLst/>
                        </a:rPr>
                        <a:t>()</a:t>
                      </a:r>
                    </a:p>
                    <a:p>
                      <a:pPr algn="ctr">
                        <a:lnSpc>
                          <a:spcPct val="105000"/>
                        </a:lnSpc>
                        <a:spcAft>
                          <a:spcPts val="0"/>
                        </a:spcAft>
                      </a:pPr>
                      <a:r>
                        <a:rPr lang="it-IT" sz="1100" dirty="0" err="1">
                          <a:effectLst/>
                        </a:rPr>
                        <a:t>visualizzaDati</a:t>
                      </a:r>
                      <a:r>
                        <a:rPr lang="it-IT" sz="1100" dirty="0">
                          <a:effectLst/>
                        </a:rPr>
                        <a:t>()</a:t>
                      </a:r>
                    </a:p>
                    <a:p>
                      <a:pPr algn="ctr">
                        <a:lnSpc>
                          <a:spcPct val="105000"/>
                        </a:lnSpc>
                        <a:spcAft>
                          <a:spcPts val="0"/>
                        </a:spcAft>
                      </a:pPr>
                      <a:r>
                        <a:rPr lang="it-IT" sz="1100" dirty="0" err="1">
                          <a:effectLst/>
                        </a:rPr>
                        <a:t>modificaDati</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creaOrdine</a:t>
                      </a:r>
                      <a:r>
                        <a:rPr lang="it-IT" sz="1100" dirty="0">
                          <a:effectLst/>
                        </a:rPr>
                        <a:t>()</a:t>
                      </a:r>
                    </a:p>
                    <a:p>
                      <a:pPr algn="ctr">
                        <a:lnSpc>
                          <a:spcPct val="105000"/>
                        </a:lnSpc>
                        <a:spcAft>
                          <a:spcPts val="0"/>
                        </a:spcAft>
                      </a:pPr>
                      <a:r>
                        <a:rPr lang="it-IT" sz="1100" dirty="0" err="1">
                          <a:effectLst/>
                        </a:rPr>
                        <a:t>annullaOrdine</a:t>
                      </a:r>
                      <a:r>
                        <a:rPr lang="it-IT" sz="1100" dirty="0">
                          <a:effectLst/>
                        </a:rPr>
                        <a:t>()</a:t>
                      </a:r>
                    </a:p>
                    <a:p>
                      <a:pPr algn="ctr">
                        <a:lnSpc>
                          <a:spcPct val="105000"/>
                        </a:lnSpc>
                        <a:spcAft>
                          <a:spcPts val="0"/>
                        </a:spcAft>
                      </a:pPr>
                      <a:r>
                        <a:rPr lang="it-IT" sz="1100" dirty="0" err="1">
                          <a:effectLst/>
                        </a:rPr>
                        <a:t>visualizzaOrdine</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visualizzaCarrello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aggiungiCarta()</a:t>
                      </a:r>
                    </a:p>
                    <a:p>
                      <a:pPr algn="ctr">
                        <a:lnSpc>
                          <a:spcPct val="105000"/>
                        </a:lnSpc>
                        <a:spcAft>
                          <a:spcPts val="0"/>
                        </a:spcAft>
                      </a:pPr>
                      <a:r>
                        <a:rPr lang="it-IT" sz="1100">
                          <a:effectLst/>
                        </a:rPr>
                        <a:t>eliminaCarta()</a:t>
                      </a:r>
                    </a:p>
                    <a:p>
                      <a:pPr algn="ctr">
                        <a:lnSpc>
                          <a:spcPct val="105000"/>
                        </a:lnSpc>
                        <a:spcAft>
                          <a:spcPts val="0"/>
                        </a:spcAft>
                      </a:pPr>
                      <a:r>
                        <a:rPr lang="it-IT" sz="1100">
                          <a:effectLst/>
                        </a:rPr>
                        <a:t> </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visualizzaGioco()</a:t>
                      </a:r>
                    </a:p>
                    <a:p>
                      <a:pPr algn="ctr">
                        <a:lnSpc>
                          <a:spcPct val="105000"/>
                        </a:lnSpc>
                        <a:spcAft>
                          <a:spcPts val="0"/>
                        </a:spcAft>
                      </a:pPr>
                      <a:r>
                        <a:rPr lang="it-IT" sz="1100">
                          <a:effectLst/>
                        </a:rPr>
                        <a:t>ricercaGioco()</a:t>
                      </a:r>
                    </a:p>
                    <a:p>
                      <a:pPr algn="ctr">
                        <a:lnSpc>
                          <a:spcPct val="105000"/>
                        </a:lnSpc>
                        <a:spcAft>
                          <a:spcPts val="0"/>
                        </a:spcAft>
                      </a:pPr>
                      <a:r>
                        <a:rPr lang="it-IT" sz="1100">
                          <a:effectLst/>
                        </a:rPr>
                        <a:t>visualizzaCatalogo()</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546518784"/>
                  </a:ext>
                </a:extLst>
              </a:tr>
              <a:tr h="1417117">
                <a:tc>
                  <a:txBody>
                    <a:bodyPr/>
                    <a:lstStyle/>
                    <a:p>
                      <a:pPr algn="ctr">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err="1">
                          <a:effectLst/>
                        </a:rPr>
                        <a:t>visualizzaCatalogo</a:t>
                      </a:r>
                      <a:r>
                        <a:rPr lang="it-IT" sz="1100" dirty="0">
                          <a:effectLst/>
                        </a:rPr>
                        <a:t>()</a:t>
                      </a:r>
                    </a:p>
                    <a:p>
                      <a:pPr algn="ctr">
                        <a:lnSpc>
                          <a:spcPct val="105000"/>
                        </a:lnSpc>
                        <a:spcAft>
                          <a:spcPts val="0"/>
                        </a:spcAft>
                      </a:pPr>
                      <a:r>
                        <a:rPr lang="it-IT" sz="1100" dirty="0" err="1">
                          <a:effectLst/>
                        </a:rPr>
                        <a:t>aggiungiGioco</a:t>
                      </a:r>
                      <a:r>
                        <a:rPr lang="it-IT" sz="1100" dirty="0">
                          <a:effectLst/>
                        </a:rPr>
                        <a:t>()</a:t>
                      </a:r>
                    </a:p>
                    <a:p>
                      <a:pPr algn="ctr">
                        <a:lnSpc>
                          <a:spcPct val="105000"/>
                        </a:lnSpc>
                        <a:spcAft>
                          <a:spcPts val="0"/>
                        </a:spcAft>
                      </a:pPr>
                      <a:r>
                        <a:rPr lang="it-IT" sz="1100" dirty="0" err="1">
                          <a:effectLst/>
                        </a:rPr>
                        <a:t>modificaGioco</a:t>
                      </a:r>
                      <a:r>
                        <a:rPr lang="it-IT" sz="1100" dirty="0">
                          <a:effectLst/>
                        </a:rPr>
                        <a:t>()</a:t>
                      </a:r>
                    </a:p>
                    <a:p>
                      <a:pPr algn="ctr">
                        <a:lnSpc>
                          <a:spcPct val="105000"/>
                        </a:lnSpc>
                        <a:spcAft>
                          <a:spcPts val="0"/>
                        </a:spcAft>
                      </a:pPr>
                      <a:r>
                        <a:rPr lang="it-IT" sz="1100" dirty="0" err="1">
                          <a:effectLst/>
                        </a:rPr>
                        <a:t>rimuoviGioco</a:t>
                      </a:r>
                      <a:r>
                        <a:rPr lang="it-IT" sz="1100" dirty="0">
                          <a:effectLst/>
                        </a:rPr>
                        <a:t>()</a:t>
                      </a:r>
                    </a:p>
                    <a:p>
                      <a:pPr algn="ctr">
                        <a:lnSpc>
                          <a:spcPct val="105000"/>
                        </a:lnSpc>
                        <a:spcAft>
                          <a:spcPts val="0"/>
                        </a:spcAft>
                      </a:pPr>
                      <a:r>
                        <a:rPr lang="it-IT" sz="1100" dirty="0" err="1">
                          <a:effectLst/>
                        </a:rPr>
                        <a:t>ricercaGioco</a:t>
                      </a:r>
                      <a:r>
                        <a:rPr lang="it-IT" sz="1100" dirty="0">
                          <a:effectLst/>
                        </a:rPr>
                        <a:t>()</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94303452"/>
                  </a:ext>
                </a:extLst>
              </a:tr>
              <a:tr h="961844">
                <a:tc>
                  <a:txBody>
                    <a:bodyPr/>
                    <a:lstStyle/>
                    <a:p>
                      <a:pPr algn="ctr">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login()</a:t>
                      </a:r>
                    </a:p>
                    <a:p>
                      <a:pPr algn="ctr">
                        <a:lnSpc>
                          <a:spcPct val="105000"/>
                        </a:lnSpc>
                        <a:spcAft>
                          <a:spcPts val="0"/>
                        </a:spcAft>
                      </a:pPr>
                      <a:r>
                        <a:rPr lang="it-IT" sz="1100">
                          <a:effectLst/>
                        </a:rPr>
                        <a:t>logout()</a:t>
                      </a:r>
                    </a:p>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visulizzaOrdini()</a:t>
                      </a:r>
                    </a:p>
                    <a:p>
                      <a:pPr algn="ctr">
                        <a:lnSpc>
                          <a:spcPct val="105000"/>
                        </a:lnSpc>
                        <a:spcAft>
                          <a:spcPts val="0"/>
                        </a:spcAft>
                      </a:pPr>
                      <a:r>
                        <a:rPr lang="it-IT" sz="1100">
                          <a:effectLst/>
                        </a:rPr>
                        <a:t>modificaOrdini()</a:t>
                      </a:r>
                    </a:p>
                    <a:p>
                      <a:pPr algn="ctr">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algn="ctr">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5848465"/>
                  </a:ext>
                </a:extLst>
              </a:tr>
            </a:tbl>
          </a:graphicData>
        </a:graphic>
      </p:graphicFrame>
      <p:pic>
        <p:nvPicPr>
          <p:cNvPr id="5" name="Immagine 4">
            <a:extLst>
              <a:ext uri="{FF2B5EF4-FFF2-40B4-BE49-F238E27FC236}">
                <a16:creationId xmlns:a16="http://schemas.microsoft.com/office/drawing/2014/main" id="{70551830-C83D-49F7-9935-BB5E2772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7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a:xfrm>
            <a:off x="575382" y="1080226"/>
            <a:ext cx="9432217" cy="5307874"/>
          </a:xfrm>
        </p:spPr>
        <p:txBody>
          <a:bodyPr>
            <a:normAutofit/>
          </a:bodyPr>
          <a:lstStyle/>
          <a:p>
            <a:r>
              <a:rPr lang="it-IT" dirty="0">
                <a:solidFill>
                  <a:schemeClr val="tx1"/>
                </a:solidFill>
              </a:rPr>
              <a:t>Garantita dall’obbligo dell’</a:t>
            </a:r>
            <a:r>
              <a:rPr lang="it-IT" b="1" dirty="0">
                <a:solidFill>
                  <a:schemeClr val="tx1"/>
                </a:solidFill>
              </a:rPr>
              <a:t>autenticazione</a:t>
            </a:r>
            <a:r>
              <a:rPr lang="it-IT" dirty="0">
                <a:solidFill>
                  <a:schemeClr val="tx1"/>
                </a:solidFill>
              </a:rPr>
              <a:t> ( Username / Password)</a:t>
            </a:r>
          </a:p>
          <a:p>
            <a:endParaRPr lang="it-IT" dirty="0">
              <a:solidFill>
                <a:schemeClr val="tx1"/>
              </a:solidFill>
            </a:endParaRPr>
          </a:p>
          <a:p>
            <a:r>
              <a:rPr lang="it-IT" dirty="0">
                <a:solidFill>
                  <a:schemeClr val="tx1"/>
                </a:solidFill>
              </a:rPr>
              <a:t>Diverse “viste” dello stesso sistema a seconda dell’utente (solo funzionalità a cui una determinata tipologia di utente può accedere)</a:t>
            </a:r>
          </a:p>
          <a:p>
            <a:endParaRPr lang="it-IT" dirty="0">
              <a:solidFill>
                <a:schemeClr val="tx1"/>
              </a:solidFill>
            </a:endParaRPr>
          </a:p>
          <a:p>
            <a:r>
              <a:rPr lang="it-IT" dirty="0">
                <a:solidFill>
                  <a:schemeClr val="tx1"/>
                </a:solidFill>
              </a:rPr>
              <a:t>Registrazione con </a:t>
            </a:r>
            <a:r>
              <a:rPr lang="it-IT" b="1" dirty="0">
                <a:solidFill>
                  <a:schemeClr val="tx1"/>
                </a:solidFill>
              </a:rPr>
              <a:t>verifica in due passaggi</a:t>
            </a:r>
            <a:r>
              <a:rPr lang="it-IT" dirty="0">
                <a:solidFill>
                  <a:schemeClr val="tx1"/>
                </a:solidFill>
              </a:rPr>
              <a:t>:</a:t>
            </a:r>
          </a:p>
          <a:p>
            <a:pPr marL="457200" lvl="1" indent="0">
              <a:buNone/>
            </a:pPr>
            <a:r>
              <a:rPr lang="it-IT" dirty="0">
                <a:solidFill>
                  <a:schemeClr val="tx1"/>
                </a:solidFill>
              </a:rPr>
              <a:t>Dopo che i dati inseriti sono stati validati dal sistema, l’utente riceverà una e-mail contenente un link che gli permetterà di completare la sua registrazione a </a:t>
            </a:r>
            <a:r>
              <a:rPr lang="it-IT" dirty="0" err="1">
                <a:solidFill>
                  <a:schemeClr val="tx1"/>
                </a:solidFill>
              </a:rPr>
              <a:t>GamesHub</a:t>
            </a:r>
            <a:r>
              <a:rPr lang="it-IT" dirty="0">
                <a:solidFill>
                  <a:schemeClr val="tx1"/>
                </a:solidFill>
              </a:rPr>
              <a:t>.</a:t>
            </a:r>
          </a:p>
          <a:p>
            <a:endParaRPr lang="it-IT" dirty="0">
              <a:solidFill>
                <a:schemeClr val="tx1"/>
              </a:solidFill>
            </a:endParaRPr>
          </a:p>
          <a:p>
            <a:r>
              <a:rPr lang="it-IT" b="1" dirty="0">
                <a:solidFill>
                  <a:schemeClr val="tx1"/>
                </a:solidFill>
              </a:rPr>
              <a:t>Cifratura</a:t>
            </a:r>
            <a:r>
              <a:rPr lang="it-IT" dirty="0">
                <a:solidFill>
                  <a:schemeClr val="tx1"/>
                </a:solidFill>
              </a:rPr>
              <a:t> di password e dati sensibili di pagamento.</a:t>
            </a:r>
          </a:p>
          <a:p>
            <a:endParaRPr lang="it-IT" dirty="0">
              <a:solidFill>
                <a:schemeClr val="tx1"/>
              </a:solidFill>
            </a:endParaRPr>
          </a:p>
        </p:txBody>
      </p:sp>
      <p:pic>
        <p:nvPicPr>
          <p:cNvPr id="4" name="Immagine 3">
            <a:extLst>
              <a:ext uri="{FF2B5EF4-FFF2-40B4-BE49-F238E27FC236}">
                <a16:creationId xmlns:a16="http://schemas.microsoft.com/office/drawing/2014/main" id="{C8A86A86-D9FA-40F0-81B0-36DD72EF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0D413A7B-3914-4FE2-91D8-3BFF46563604}"/>
              </a:ext>
            </a:extLst>
          </p:cNvPr>
          <p:cNvSpPr txBox="1">
            <a:spLocks/>
          </p:cNvSpPr>
          <p:nvPr/>
        </p:nvSpPr>
        <p:spPr>
          <a:xfrm>
            <a:off x="4829883" y="93135"/>
            <a:ext cx="2532233" cy="8128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SICUREZZA</a:t>
            </a:r>
          </a:p>
        </p:txBody>
      </p:sp>
    </p:spTree>
    <p:extLst>
      <p:ext uri="{BB962C8B-B14F-4D97-AF65-F5344CB8AC3E}">
        <p14:creationId xmlns:p14="http://schemas.microsoft.com/office/powerpoint/2010/main" val="2537044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a:xfrm>
            <a:off x="430212" y="863601"/>
            <a:ext cx="9551988" cy="5334725"/>
          </a:xfrm>
        </p:spPr>
        <p:txBody>
          <a:bodyPr>
            <a:normAutofit/>
          </a:bodyPr>
          <a:lstStyle/>
          <a:p>
            <a:pPr marL="0" indent="0">
              <a:buNone/>
            </a:pPr>
            <a:r>
              <a:rPr lang="it-IT" dirty="0">
                <a:solidFill>
                  <a:schemeClr val="tx1"/>
                </a:solidFill>
              </a:rPr>
              <a:t>Sistema </a:t>
            </a:r>
            <a:r>
              <a:rPr lang="it-IT" b="1" dirty="0">
                <a:solidFill>
                  <a:schemeClr val="tx1"/>
                </a:solidFill>
              </a:rPr>
              <a:t>event-</a:t>
            </a:r>
            <a:r>
              <a:rPr lang="it-IT" b="1" dirty="0" err="1">
                <a:solidFill>
                  <a:schemeClr val="tx1"/>
                </a:solidFill>
              </a:rPr>
              <a:t>driven</a:t>
            </a:r>
            <a:endParaRPr lang="it-IT" b="1" dirty="0">
              <a:solidFill>
                <a:schemeClr val="tx1"/>
              </a:solidFill>
            </a:endParaRPr>
          </a:p>
          <a:p>
            <a:pPr marL="0" indent="0">
              <a:buNone/>
            </a:pPr>
            <a:r>
              <a:rPr lang="it-IT" i="1" dirty="0">
                <a:solidFill>
                  <a:schemeClr val="tx1"/>
                </a:solidFill>
              </a:rPr>
              <a:t> </a:t>
            </a:r>
          </a:p>
          <a:p>
            <a:pPr marL="457200" indent="-457200">
              <a:buFont typeface="+mj-lt"/>
              <a:buAutoNum type="arabicPeriod"/>
            </a:pPr>
            <a:r>
              <a:rPr lang="it-IT" dirty="0">
                <a:solidFill>
                  <a:schemeClr val="tx1"/>
                </a:solidFill>
              </a:rPr>
              <a:t>L’ utente scatena un evento </a:t>
            </a:r>
          </a:p>
          <a:p>
            <a:pPr marL="457200" indent="-457200">
              <a:buFont typeface="+mj-lt"/>
              <a:buAutoNum type="arabicPeriod"/>
            </a:pPr>
            <a:r>
              <a:rPr lang="it-IT" dirty="0" err="1">
                <a:solidFill>
                  <a:schemeClr val="tx1"/>
                </a:solidFill>
              </a:rPr>
              <a:t>Handler</a:t>
            </a:r>
            <a:r>
              <a:rPr lang="it-IT" dirty="0">
                <a:solidFill>
                  <a:schemeClr val="tx1"/>
                </a:solidFill>
              </a:rPr>
              <a:t> apposito gestisce evento e indirizza il controllo del flusso del sistema alla classe corretta del sottosistema che si occupa della logica di controllo.</a:t>
            </a:r>
          </a:p>
          <a:p>
            <a:pPr marL="457200" indent="-457200">
              <a:buFont typeface="+mj-lt"/>
              <a:buAutoNum type="arabicPeriod"/>
            </a:pPr>
            <a:r>
              <a:rPr lang="it-IT" dirty="0">
                <a:solidFill>
                  <a:schemeClr val="tx1"/>
                </a:solidFill>
              </a:rPr>
              <a:t>Alla ricezione di una nuova richiesta, il </a:t>
            </a:r>
            <a:r>
              <a:rPr lang="it-IT" i="1" dirty="0" err="1">
                <a:solidFill>
                  <a:schemeClr val="tx1"/>
                </a:solidFill>
              </a:rPr>
              <a:t>WebServer</a:t>
            </a:r>
            <a:r>
              <a:rPr lang="it-IT" i="1" dirty="0">
                <a:solidFill>
                  <a:schemeClr val="tx1"/>
                </a:solidFill>
              </a:rPr>
              <a:t> </a:t>
            </a:r>
            <a:r>
              <a:rPr lang="it-IT" dirty="0">
                <a:solidFill>
                  <a:schemeClr val="tx1"/>
                </a:solidFill>
              </a:rPr>
              <a:t>la processa e la indirizza alla </a:t>
            </a:r>
            <a:r>
              <a:rPr lang="it-IT" dirty="0" err="1">
                <a:solidFill>
                  <a:schemeClr val="tx1"/>
                </a:solidFill>
              </a:rPr>
              <a:t>servlet</a:t>
            </a:r>
            <a:r>
              <a:rPr lang="it-IT" dirty="0">
                <a:solidFill>
                  <a:schemeClr val="tx1"/>
                </a:solidFill>
              </a:rPr>
              <a:t> o JSP appropriata. </a:t>
            </a:r>
          </a:p>
        </p:txBody>
      </p:sp>
      <p:pic>
        <p:nvPicPr>
          <p:cNvPr id="4" name="Immagine 3">
            <a:extLst>
              <a:ext uri="{FF2B5EF4-FFF2-40B4-BE49-F238E27FC236}">
                <a16:creationId xmlns:a16="http://schemas.microsoft.com/office/drawing/2014/main" id="{84A0D834-C7C2-4325-B967-B715FFB9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1243EF00-6FC9-46FD-8849-64DBFA723D5E}"/>
              </a:ext>
            </a:extLst>
          </p:cNvPr>
          <p:cNvSpPr txBox="1">
            <a:spLocks/>
          </p:cNvSpPr>
          <p:nvPr/>
        </p:nvSpPr>
        <p:spPr>
          <a:xfrm>
            <a:off x="2806700" y="50801"/>
            <a:ext cx="5791201" cy="812800"/>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FLUSSO DI CONTROLLO ESTERNO</a:t>
            </a:r>
          </a:p>
        </p:txBody>
      </p:sp>
    </p:spTree>
    <p:extLst>
      <p:ext uri="{BB962C8B-B14F-4D97-AF65-F5344CB8AC3E}">
        <p14:creationId xmlns:p14="http://schemas.microsoft.com/office/powerpoint/2010/main" val="49744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a:xfrm>
            <a:off x="422786" y="1832824"/>
            <a:ext cx="9907588" cy="4081352"/>
          </a:xfrm>
        </p:spPr>
        <p:txBody>
          <a:bodyPr>
            <a:normAutofit/>
          </a:bodyPr>
          <a:lstStyle/>
          <a:p>
            <a:pPr marL="0" indent="0">
              <a:buNone/>
            </a:pPr>
            <a:r>
              <a:rPr lang="it-IT" dirty="0">
                <a:solidFill>
                  <a:schemeClr val="tx1"/>
                </a:solidFill>
              </a:rPr>
              <a:t>Più utenti possono accedere contemporaneamente </a:t>
            </a:r>
            <a:r>
              <a:rPr lang="it-IT" dirty="0" err="1">
                <a:solidFill>
                  <a:schemeClr val="tx1"/>
                </a:solidFill>
              </a:rPr>
              <a:t>all’application</a:t>
            </a:r>
            <a:r>
              <a:rPr lang="it-IT" dirty="0">
                <a:solidFill>
                  <a:schemeClr val="tx1"/>
                </a:solidFill>
              </a:rPr>
              <a:t> server. </a:t>
            </a:r>
          </a:p>
          <a:p>
            <a:endParaRPr lang="it-IT" dirty="0">
              <a:solidFill>
                <a:schemeClr val="tx1"/>
              </a:solidFill>
            </a:endParaRPr>
          </a:p>
          <a:p>
            <a:endParaRPr lang="it-IT" dirty="0">
              <a:solidFill>
                <a:schemeClr val="tx1"/>
              </a:solidFill>
            </a:endParaRPr>
          </a:p>
          <a:p>
            <a:r>
              <a:rPr lang="it-IT" dirty="0">
                <a:solidFill>
                  <a:schemeClr val="tx1"/>
                </a:solidFill>
              </a:rPr>
              <a:t>	Creazione di un nuovo </a:t>
            </a:r>
            <a:r>
              <a:rPr lang="it-IT" dirty="0" err="1">
                <a:solidFill>
                  <a:schemeClr val="tx1"/>
                </a:solidFill>
              </a:rPr>
              <a:t>thread</a:t>
            </a:r>
            <a:r>
              <a:rPr lang="it-IT" dirty="0">
                <a:solidFill>
                  <a:schemeClr val="tx1"/>
                </a:solidFill>
              </a:rPr>
              <a:t> per ogni utente che richiede un servizio.</a:t>
            </a:r>
          </a:p>
          <a:p>
            <a:pPr marL="0" indent="0">
              <a:buNone/>
            </a:pPr>
            <a:endParaRPr lang="it-IT" dirty="0">
              <a:solidFill>
                <a:schemeClr val="tx1"/>
              </a:solidFill>
            </a:endParaRPr>
          </a:p>
          <a:p>
            <a:r>
              <a:rPr lang="it-IT" dirty="0">
                <a:solidFill>
                  <a:schemeClr val="tx1"/>
                </a:solidFill>
              </a:rPr>
              <a:t>	Utilizzo di DBMS sul Database Server</a:t>
            </a:r>
          </a:p>
          <a:p>
            <a:pPr marL="1371600" lvl="2" indent="-457200">
              <a:buFont typeface="+mj-lt"/>
              <a:buAutoNum type="arabicPeriod"/>
            </a:pPr>
            <a:r>
              <a:rPr lang="it-IT" dirty="0">
                <a:solidFill>
                  <a:schemeClr val="tx1"/>
                </a:solidFill>
              </a:rPr>
              <a:t>Gestisce concorrenza degli accessi al database. </a:t>
            </a:r>
          </a:p>
          <a:p>
            <a:pPr marL="1371600" lvl="2" indent="-457200">
              <a:buFont typeface="+mj-lt"/>
              <a:buAutoNum type="arabicPeriod"/>
            </a:pPr>
            <a:r>
              <a:rPr lang="it-IT" dirty="0">
                <a:solidFill>
                  <a:schemeClr val="tx1"/>
                </a:solidFill>
              </a:rPr>
              <a:t>Facilita manutenzione del sistema</a:t>
            </a:r>
          </a:p>
        </p:txBody>
      </p:sp>
      <p:pic>
        <p:nvPicPr>
          <p:cNvPr id="4" name="Immagine 3">
            <a:extLst>
              <a:ext uri="{FF2B5EF4-FFF2-40B4-BE49-F238E27FC236}">
                <a16:creationId xmlns:a16="http://schemas.microsoft.com/office/drawing/2014/main" id="{E69E8AF8-6A05-41EF-9C7E-11027CC49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878D9B23-9218-4EEB-8720-2B197B7D797F}"/>
              </a:ext>
            </a:extLst>
          </p:cNvPr>
          <p:cNvSpPr txBox="1">
            <a:spLocks/>
          </p:cNvSpPr>
          <p:nvPr/>
        </p:nvSpPr>
        <p:spPr>
          <a:xfrm>
            <a:off x="2705100" y="139700"/>
            <a:ext cx="6781800" cy="812800"/>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CoNTROLLO</a:t>
            </a:r>
            <a:r>
              <a:rPr lang="it-IT" dirty="0"/>
              <a:t> DELLA CONCORRENZA</a:t>
            </a:r>
          </a:p>
        </p:txBody>
      </p:sp>
    </p:spTree>
    <p:extLst>
      <p:ext uri="{BB962C8B-B14F-4D97-AF65-F5344CB8AC3E}">
        <p14:creationId xmlns:p14="http://schemas.microsoft.com/office/powerpoint/2010/main" val="274559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3819003" y="156754"/>
            <a:ext cx="4553994" cy="966651"/>
          </a:xfrm>
        </p:spPr>
        <p:txBody>
          <a:bodyPr/>
          <a:lstStyle/>
          <a:p>
            <a:r>
              <a:rPr lang="it-IT"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938022" y="1752366"/>
            <a:ext cx="6315956" cy="3353268"/>
          </a:xfrm>
          <a:prstGeom prst="rect">
            <a:avLst/>
          </a:prstGeom>
        </p:spPr>
      </p:pic>
      <p:pic>
        <p:nvPicPr>
          <p:cNvPr id="4" name="Immagine 3">
            <a:extLst>
              <a:ext uri="{FF2B5EF4-FFF2-40B4-BE49-F238E27FC236}">
                <a16:creationId xmlns:a16="http://schemas.microsoft.com/office/drawing/2014/main" id="{F1AB60CF-6135-4075-B065-49AE14BF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a:xfrm>
            <a:off x="379412" y="952500"/>
            <a:ext cx="9602788" cy="6096000"/>
          </a:xfrm>
        </p:spPr>
        <p:txBody>
          <a:bodyPr>
            <a:normAutofit fontScale="85000" lnSpcReduction="20000"/>
          </a:bodyPr>
          <a:lstStyle/>
          <a:p>
            <a:pPr marL="0" indent="0">
              <a:buNone/>
            </a:pPr>
            <a:r>
              <a:rPr lang="it-IT" dirty="0">
                <a:solidFill>
                  <a:schemeClr val="tx1"/>
                </a:solidFill>
              </a:rPr>
              <a:t> </a:t>
            </a:r>
          </a:p>
          <a:p>
            <a:pPr marL="0" indent="0">
              <a:buNone/>
            </a:pPr>
            <a:r>
              <a:rPr lang="it-IT" b="1" u="sng" dirty="0">
                <a:solidFill>
                  <a:schemeClr val="tx1"/>
                </a:solidFill>
              </a:rPr>
              <a:t>COMPRENSIBILITÀ</a:t>
            </a:r>
            <a:r>
              <a:rPr lang="it-IT" b="1" dirty="0">
                <a:solidFill>
                  <a:schemeClr val="tx1"/>
                </a:solidFill>
              </a:rPr>
              <a:t> vs </a:t>
            </a:r>
            <a:r>
              <a:rPr lang="it-IT" b="1" u="sng" dirty="0">
                <a:solidFill>
                  <a:schemeClr val="tx1"/>
                </a:solidFill>
              </a:rPr>
              <a:t>TEMPO</a:t>
            </a:r>
            <a:r>
              <a:rPr lang="it-IT" b="1" dirty="0">
                <a:solidFill>
                  <a:schemeClr val="tx1"/>
                </a:solidFill>
              </a:rPr>
              <a:t> : </a:t>
            </a:r>
            <a:endParaRPr lang="it-IT" dirty="0">
              <a:solidFill>
                <a:schemeClr val="tx1"/>
              </a:solidFill>
            </a:endParaRPr>
          </a:p>
          <a:p>
            <a:pPr marL="0" indent="0">
              <a:buNone/>
            </a:pPr>
            <a:r>
              <a:rPr lang="it-IT" dirty="0">
                <a:solidFill>
                  <a:schemeClr val="tx1"/>
                </a:solidFill>
              </a:rPr>
              <a:t>Codice comprensibile e accompagnato , ove necessario, da commenti</a:t>
            </a:r>
          </a:p>
          <a:p>
            <a:pPr lvl="1"/>
            <a:r>
              <a:rPr lang="it-IT" dirty="0">
                <a:solidFill>
                  <a:schemeClr val="tx1"/>
                </a:solidFill>
              </a:rPr>
              <a:t>Facilita Testing e Future modifiche</a:t>
            </a:r>
          </a:p>
          <a:p>
            <a:pPr marL="914400" lvl="2" indent="0">
              <a:buNone/>
            </a:pPr>
            <a:r>
              <a:rPr lang="it-IT" dirty="0">
                <a:solidFill>
                  <a:schemeClr val="tx1"/>
                </a:solidFill>
              </a:rPr>
              <a:t>MA</a:t>
            </a:r>
          </a:p>
          <a:p>
            <a:pPr lvl="1"/>
            <a:r>
              <a:rPr lang="it-IT" dirty="0">
                <a:solidFill>
                  <a:schemeClr val="tx1"/>
                </a:solidFill>
              </a:rPr>
              <a:t>Incrementa tempo di sviluppo del progetto</a:t>
            </a:r>
          </a:p>
          <a:p>
            <a:pPr lvl="2"/>
            <a:endParaRPr lang="it-IT" dirty="0">
              <a:solidFill>
                <a:schemeClr val="tx1"/>
              </a:solidFill>
            </a:endParaRPr>
          </a:p>
          <a:p>
            <a:pPr marL="0" indent="0">
              <a:buNone/>
            </a:pPr>
            <a:r>
              <a:rPr lang="it-IT" b="1" u="sng" dirty="0">
                <a:solidFill>
                  <a:schemeClr val="tx1"/>
                </a:solidFill>
              </a:rPr>
              <a:t>PRESTAZIONI</a:t>
            </a:r>
            <a:r>
              <a:rPr lang="it-IT" b="1" dirty="0">
                <a:solidFill>
                  <a:schemeClr val="tx1"/>
                </a:solidFill>
              </a:rPr>
              <a:t> vs </a:t>
            </a:r>
            <a:r>
              <a:rPr lang="it-IT" b="1" u="sng" dirty="0">
                <a:solidFill>
                  <a:schemeClr val="tx1"/>
                </a:solidFill>
              </a:rPr>
              <a:t>COSTI</a:t>
            </a:r>
            <a:r>
              <a:rPr lang="it-IT" b="1" dirty="0">
                <a:solidFill>
                  <a:schemeClr val="tx1"/>
                </a:solidFill>
              </a:rPr>
              <a:t> : </a:t>
            </a:r>
            <a:endParaRPr lang="it-IT" dirty="0">
              <a:solidFill>
                <a:schemeClr val="tx1"/>
              </a:solidFill>
            </a:endParaRPr>
          </a:p>
          <a:p>
            <a:pPr marL="0" indent="0">
              <a:buNone/>
            </a:pPr>
            <a:r>
              <a:rPr lang="it-IT" dirty="0">
                <a:solidFill>
                  <a:schemeClr val="tx1"/>
                </a:solidFill>
              </a:rPr>
              <a:t>Progetto sprovvisto di budget, con utilizzo di template open source ( Bootstrap)</a:t>
            </a:r>
          </a:p>
          <a:p>
            <a:pPr lvl="1"/>
            <a:r>
              <a:rPr lang="it-IT" dirty="0">
                <a:solidFill>
                  <a:schemeClr val="tx1"/>
                </a:solidFill>
              </a:rPr>
              <a:t>Costi nulli </a:t>
            </a:r>
          </a:p>
          <a:p>
            <a:pPr lvl="1"/>
            <a:r>
              <a:rPr lang="it-IT" dirty="0">
                <a:solidFill>
                  <a:schemeClr val="tx1"/>
                </a:solidFill>
              </a:rPr>
              <a:t>Prestazioni accettabili</a:t>
            </a:r>
          </a:p>
          <a:p>
            <a:pPr marL="0" indent="0">
              <a:buNone/>
            </a:pPr>
            <a:r>
              <a:rPr lang="it-IT" dirty="0">
                <a:solidFill>
                  <a:schemeClr val="tx1"/>
                </a:solidFill>
              </a:rPr>
              <a:t> </a:t>
            </a:r>
          </a:p>
          <a:p>
            <a:pPr marL="0" indent="0">
              <a:buNone/>
            </a:pPr>
            <a:r>
              <a:rPr lang="it-IT" b="1" u="sng" dirty="0">
                <a:solidFill>
                  <a:schemeClr val="tx1"/>
                </a:solidFill>
              </a:rPr>
              <a:t>INTERFACCIA</a:t>
            </a:r>
            <a:r>
              <a:rPr lang="it-IT" b="1" dirty="0">
                <a:solidFill>
                  <a:schemeClr val="tx1"/>
                </a:solidFill>
              </a:rPr>
              <a:t> vs </a:t>
            </a:r>
            <a:r>
              <a:rPr lang="it-IT" b="1" u="sng" dirty="0">
                <a:solidFill>
                  <a:schemeClr val="tx1"/>
                </a:solidFill>
              </a:rPr>
              <a:t>USABILITÀ</a:t>
            </a:r>
            <a:r>
              <a:rPr lang="it-IT" b="1" dirty="0">
                <a:solidFill>
                  <a:schemeClr val="tx1"/>
                </a:solidFill>
              </a:rPr>
              <a:t> : </a:t>
            </a:r>
            <a:endParaRPr lang="it-IT" dirty="0">
              <a:solidFill>
                <a:schemeClr val="tx1"/>
              </a:solidFill>
            </a:endParaRPr>
          </a:p>
          <a:p>
            <a:pPr marL="0" indent="0">
              <a:buNone/>
            </a:pPr>
            <a:r>
              <a:rPr lang="it-IT" dirty="0">
                <a:solidFill>
                  <a:schemeClr val="tx1"/>
                </a:solidFill>
              </a:rPr>
              <a:t>UI semplice, chiara e concisa</a:t>
            </a:r>
          </a:p>
          <a:p>
            <a:pPr marL="0" indent="0">
              <a:buNone/>
            </a:pPr>
            <a:r>
              <a:rPr lang="it-IT" dirty="0">
                <a:solidFill>
                  <a:schemeClr val="tx1"/>
                </a:solidFill>
              </a:rPr>
              <a:t> </a:t>
            </a:r>
          </a:p>
          <a:p>
            <a:pPr marL="0" indent="0">
              <a:buNone/>
            </a:pPr>
            <a:r>
              <a:rPr lang="it-IT" b="1" u="sng" dirty="0">
                <a:solidFill>
                  <a:schemeClr val="tx1"/>
                </a:solidFill>
              </a:rPr>
              <a:t>SICUREZZA</a:t>
            </a:r>
            <a:r>
              <a:rPr lang="it-IT" b="1" dirty="0">
                <a:solidFill>
                  <a:schemeClr val="tx1"/>
                </a:solidFill>
              </a:rPr>
              <a:t> vs </a:t>
            </a:r>
            <a:r>
              <a:rPr lang="it-IT" b="1" u="sng" dirty="0">
                <a:solidFill>
                  <a:schemeClr val="tx1"/>
                </a:solidFill>
              </a:rPr>
              <a:t>EFFICIENZA</a:t>
            </a:r>
            <a:r>
              <a:rPr lang="it-IT" b="1" dirty="0">
                <a:solidFill>
                  <a:schemeClr val="tx1"/>
                </a:solidFill>
              </a:rPr>
              <a:t> : </a:t>
            </a:r>
            <a:endParaRPr lang="it-IT" dirty="0">
              <a:solidFill>
                <a:schemeClr val="tx1"/>
              </a:solidFill>
            </a:endParaRPr>
          </a:p>
          <a:p>
            <a:pPr marL="0" indent="0">
              <a:buNone/>
            </a:pPr>
            <a:r>
              <a:rPr lang="it-IT" dirty="0">
                <a:solidFill>
                  <a:schemeClr val="tx1"/>
                </a:solidFill>
              </a:rPr>
              <a:t>Sistemi di sicurezza limitati a controllo username e password </a:t>
            </a:r>
          </a:p>
          <a:p>
            <a:pPr lvl="1"/>
            <a:r>
              <a:rPr lang="it-IT" dirty="0">
                <a:solidFill>
                  <a:schemeClr val="tx1"/>
                </a:solidFill>
              </a:rPr>
              <a:t>Tempi limitati di sviluppo</a:t>
            </a:r>
          </a:p>
          <a:p>
            <a:endParaRPr lang="it-IT" dirty="0">
              <a:solidFill>
                <a:schemeClr val="tx1"/>
              </a:solidFill>
            </a:endParaRPr>
          </a:p>
        </p:txBody>
      </p:sp>
      <p:pic>
        <p:nvPicPr>
          <p:cNvPr id="4" name="Immagine 3">
            <a:extLst>
              <a:ext uri="{FF2B5EF4-FFF2-40B4-BE49-F238E27FC236}">
                <a16:creationId xmlns:a16="http://schemas.microsoft.com/office/drawing/2014/main" id="{621ECFBA-98FB-4150-81A1-3131D44FF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2F7E7F2A-EE89-4121-A0EC-80D4A9EA4DD4}"/>
              </a:ext>
            </a:extLst>
          </p:cNvPr>
          <p:cNvSpPr txBox="1">
            <a:spLocks/>
          </p:cNvSpPr>
          <p:nvPr/>
        </p:nvSpPr>
        <p:spPr>
          <a:xfrm>
            <a:off x="2705100" y="0"/>
            <a:ext cx="67818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Object design trade-off</a:t>
            </a:r>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E0F58E-1352-4BBE-B589-7D4E55985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9" name="Titolo 1">
            <a:extLst>
              <a:ext uri="{FF2B5EF4-FFF2-40B4-BE49-F238E27FC236}">
                <a16:creationId xmlns:a16="http://schemas.microsoft.com/office/drawing/2014/main" id="{F3CD9FF5-E49D-4FBF-8979-8F5E095F228B}"/>
              </a:ext>
            </a:extLst>
          </p:cNvPr>
          <p:cNvSpPr txBox="1">
            <a:spLocks/>
          </p:cNvSpPr>
          <p:nvPr/>
        </p:nvSpPr>
        <p:spPr>
          <a:xfrm>
            <a:off x="4806950" y="37957"/>
            <a:ext cx="2578100" cy="6477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PaCKAGES</a:t>
            </a:r>
            <a:endParaRPr lang="it-IT" dirty="0"/>
          </a:p>
        </p:txBody>
      </p:sp>
      <p:pic>
        <p:nvPicPr>
          <p:cNvPr id="10" name="Immagine 9">
            <a:extLst>
              <a:ext uri="{FF2B5EF4-FFF2-40B4-BE49-F238E27FC236}">
                <a16:creationId xmlns:a16="http://schemas.microsoft.com/office/drawing/2014/main" id="{ADA810BD-9348-4191-B8EE-235A3B0FD285}"/>
              </a:ext>
            </a:extLst>
          </p:cNvPr>
          <p:cNvPicPr>
            <a:picLocks noChangeAspect="1"/>
          </p:cNvPicPr>
          <p:nvPr/>
        </p:nvPicPr>
        <p:blipFill>
          <a:blip r:embed="rId3"/>
          <a:stretch>
            <a:fillRect/>
          </a:stretch>
        </p:blipFill>
        <p:spPr>
          <a:xfrm>
            <a:off x="1666875" y="864394"/>
            <a:ext cx="8858250" cy="5129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FF4EB70-84D6-4AC8-9597-255FC0F6E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D8D77720-0461-4022-BB7A-CE0C543B383A}"/>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(1/2)</a:t>
            </a:r>
          </a:p>
        </p:txBody>
      </p:sp>
      <p:pic>
        <p:nvPicPr>
          <p:cNvPr id="11" name="Immagine 10">
            <a:extLst>
              <a:ext uri="{FF2B5EF4-FFF2-40B4-BE49-F238E27FC236}">
                <a16:creationId xmlns:a16="http://schemas.microsoft.com/office/drawing/2014/main" id="{F410F9E1-CE8D-4E70-9C26-51EC405C1597}"/>
              </a:ext>
            </a:extLst>
          </p:cNvPr>
          <p:cNvPicPr>
            <a:picLocks noChangeAspect="1"/>
          </p:cNvPicPr>
          <p:nvPr/>
        </p:nvPicPr>
        <p:blipFill>
          <a:blip r:embed="rId3"/>
          <a:stretch>
            <a:fillRect/>
          </a:stretch>
        </p:blipFill>
        <p:spPr>
          <a:xfrm>
            <a:off x="2088140" y="1157263"/>
            <a:ext cx="8015720" cy="454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extLst>
              <p:ext uri="{D42A27DB-BD31-4B8C-83A1-F6EECF244321}">
                <p14:modId xmlns:p14="http://schemas.microsoft.com/office/powerpoint/2010/main" val="1016849997"/>
              </p:ext>
            </p:extLst>
          </p:nvPr>
        </p:nvGraphicFramePr>
        <p:xfrm>
          <a:off x="2687392" y="1049783"/>
          <a:ext cx="6817216" cy="5148543"/>
        </p:xfrm>
        <a:graphic>
          <a:graphicData uri="http://schemas.openxmlformats.org/drawingml/2006/table">
            <a:tbl>
              <a:tblPr firstRow="1" firstCol="1">
                <a:tableStyleId>{5C22544A-7EE6-4342-B048-85BDC9FD1C3A}</a:tableStyleId>
              </a:tblPr>
              <a:tblGrid>
                <a:gridCol w="3408608">
                  <a:extLst>
                    <a:ext uri="{9D8B030D-6E8A-4147-A177-3AD203B41FA5}">
                      <a16:colId xmlns:a16="http://schemas.microsoft.com/office/drawing/2014/main" val="2171898080"/>
                    </a:ext>
                  </a:extLst>
                </a:gridCol>
                <a:gridCol w="3408608">
                  <a:extLst>
                    <a:ext uri="{9D8B030D-6E8A-4147-A177-3AD203B41FA5}">
                      <a16:colId xmlns:a16="http://schemas.microsoft.com/office/drawing/2014/main" val="2088899782"/>
                    </a:ext>
                  </a:extLst>
                </a:gridCol>
              </a:tblGrid>
              <a:tr h="276161">
                <a:tc>
                  <a:txBody>
                    <a:bodyPr/>
                    <a:lstStyle/>
                    <a:p>
                      <a:pPr algn="ctr">
                        <a:lnSpc>
                          <a:spcPct val="107000"/>
                        </a:lnSpc>
                        <a:spcAft>
                          <a:spcPts val="0"/>
                        </a:spcAft>
                      </a:pPr>
                      <a:r>
                        <a:rPr lang="it-IT" sz="1100" dirty="0">
                          <a:effectLst/>
                        </a:rPr>
                        <a:t>Classe: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911966152"/>
                  </a:ext>
                </a:extLst>
              </a:tr>
              <a:tr h="711763">
                <a:tc>
                  <a:txBody>
                    <a:bodyPr/>
                    <a:lstStyle/>
                    <a:p>
                      <a:pPr algn="ctr">
                        <a:lnSpc>
                          <a:spcPct val="107000"/>
                        </a:lnSpc>
                        <a:spcAft>
                          <a:spcPts val="0"/>
                        </a:spcAft>
                      </a:pPr>
                      <a:r>
                        <a:rPr lang="it-IT" sz="1200" dirty="0">
                          <a:effectLst/>
                        </a:rPr>
                        <a:t>UtenteModel.java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account,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891999">
                <a:tc>
                  <a:txBody>
                    <a:bodyPr/>
                    <a:lstStyle/>
                    <a:p>
                      <a:pPr algn="ctr">
                        <a:lnSpc>
                          <a:spcPct val="107000"/>
                        </a:lnSpc>
                        <a:spcAft>
                          <a:spcPts val="0"/>
                        </a:spcAft>
                      </a:pPr>
                      <a:r>
                        <a:rPr lang="it-IT" sz="1200" dirty="0">
                          <a:effectLst/>
                        </a:rPr>
                        <a:t>GiocoModel.java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a:t>
                      </a:r>
                      <a:endParaRPr lang="it-IT" sz="1100" dirty="0">
                        <a:effectLst/>
                      </a:endParaRPr>
                    </a:p>
                    <a:p>
                      <a:pPr algn="ctr">
                        <a:lnSpc>
                          <a:spcPct val="107000"/>
                        </a:lnSpc>
                        <a:spcAft>
                          <a:spcPts val="0"/>
                        </a:spcAft>
                      </a:pPr>
                      <a:r>
                        <a:rPr lang="it-IT" sz="1200" dirty="0">
                          <a:effectLst/>
                        </a:rPr>
                        <a:t>le funzionalità dei giochi,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711763">
                <a:tc>
                  <a:txBody>
                    <a:bodyPr/>
                    <a:lstStyle/>
                    <a:p>
                      <a:pPr algn="ctr">
                        <a:lnSpc>
                          <a:spcPct val="107000"/>
                        </a:lnSpc>
                        <a:spcAft>
                          <a:spcPts val="0"/>
                        </a:spcAft>
                      </a:pPr>
                      <a:r>
                        <a:rPr lang="it-IT" sz="1200" dirty="0">
                          <a:effectLst/>
                        </a:rPr>
                        <a:t>OrdineModel.java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721324">
                <a:tc>
                  <a:txBody>
                    <a:bodyPr/>
                    <a:lstStyle/>
                    <a:p>
                      <a:pPr algn="ctr">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immagini di un gioco,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891999">
                <a:tc>
                  <a:txBody>
                    <a:bodyPr/>
                    <a:lstStyle/>
                    <a:p>
                      <a:pPr algn="ctr">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composizioni degli ordini,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891999">
                <a:tc>
                  <a:txBody>
                    <a:bodyPr/>
                    <a:lstStyle/>
                    <a:p>
                      <a:pPr algn="ctr">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ctr">
                        <a:lnSpc>
                          <a:spcPct val="107000"/>
                        </a:lnSpc>
                        <a:spcAft>
                          <a:spcPts val="0"/>
                        </a:spcAft>
                      </a:pPr>
                      <a:r>
                        <a:rPr lang="it-IT" sz="1200" dirty="0">
                          <a:effectLst/>
                        </a:rPr>
                        <a:t>Il model che effettua tutte le query riguardanti le funzionalità delle carte utilizzate per i pagamenti, interfacciandosi al </a:t>
                      </a:r>
                      <a:r>
                        <a:rPr lang="it-IT" sz="1200" dirty="0" err="1">
                          <a:effectLst/>
                        </a:rPr>
                        <a:t>db</a:t>
                      </a:r>
                      <a:r>
                        <a:rPr lang="it-IT" sz="1200" dirty="0">
                          <a:effectLst/>
                        </a:rPr>
                        <a:t> al quale è connesso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bl>
          </a:graphicData>
        </a:graphic>
      </p:graphicFrame>
      <p:pic>
        <p:nvPicPr>
          <p:cNvPr id="5" name="Immagine 4">
            <a:extLst>
              <a:ext uri="{FF2B5EF4-FFF2-40B4-BE49-F238E27FC236}">
                <a16:creationId xmlns:a16="http://schemas.microsoft.com/office/drawing/2014/main" id="{6832E0E9-DC01-4D9C-8CE2-54069285A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4EC81FAE-8E27-4BDC-9F89-A5841127EA0E}"/>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a:t>
            </a:r>
            <a:r>
              <a:rPr lang="it-IT" dirty="0"/>
              <a:t>MODEL (2/2)</a:t>
            </a:r>
          </a:p>
        </p:txBody>
      </p:sp>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5E6B1B-CBA0-4AE2-A451-BCBBB7976251}"/>
              </a:ext>
            </a:extLst>
          </p:cNvPr>
          <p:cNvSpPr>
            <a:spLocks noGrp="1"/>
          </p:cNvSpPr>
          <p:nvPr>
            <p:ph idx="1"/>
          </p:nvPr>
        </p:nvSpPr>
        <p:spPr>
          <a:xfrm>
            <a:off x="1458524" y="2132390"/>
            <a:ext cx="8534400" cy="4036181"/>
          </a:xfrm>
        </p:spPr>
        <p:txBody>
          <a:bodyPr>
            <a:normAutofit fontScale="85000" lnSpcReduction="10000"/>
          </a:bodyPr>
          <a:lstStyle/>
          <a:p>
            <a:pPr marL="0" indent="0">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addOrdine</a:t>
            </a:r>
            <a:r>
              <a:rPr lang="it-IT" b="1" dirty="0">
                <a:solidFill>
                  <a:schemeClr val="tx1"/>
                </a:solidFill>
              </a:rPr>
              <a:t>(ordine: Ordine) </a:t>
            </a:r>
          </a:p>
          <a:p>
            <a:pPr marL="0" indent="0">
              <a:buNone/>
            </a:pPr>
            <a:r>
              <a:rPr lang="it-IT" dirty="0">
                <a:solidFill>
                  <a:schemeClr val="tx1"/>
                </a:solidFill>
              </a:rPr>
              <a:t>	</a:t>
            </a:r>
            <a:r>
              <a:rPr lang="it-IT" i="1" dirty="0" err="1">
                <a:solidFill>
                  <a:schemeClr val="tx1"/>
                </a:solidFill>
              </a:rPr>
              <a:t>pre</a:t>
            </a:r>
            <a:r>
              <a:rPr lang="it-IT" dirty="0">
                <a:solidFill>
                  <a:schemeClr val="tx1"/>
                </a:solidFill>
              </a:rPr>
              <a:t>: ordine !=null AND ordine non è presente nel database.</a:t>
            </a:r>
          </a:p>
          <a:p>
            <a:pPr marL="0" indent="0">
              <a:buNone/>
            </a:pPr>
            <a:r>
              <a:rPr lang="it-IT" dirty="0">
                <a:solidFill>
                  <a:schemeClr val="tx1"/>
                </a:solidFill>
              </a:rPr>
              <a:t>	</a:t>
            </a:r>
            <a:r>
              <a:rPr lang="it-IT" i="1" dirty="0">
                <a:solidFill>
                  <a:schemeClr val="tx1"/>
                </a:solidFill>
              </a:rPr>
              <a:t>post</a:t>
            </a:r>
            <a:r>
              <a:rPr lang="it-IT" dirty="0">
                <a:solidFill>
                  <a:schemeClr val="tx1"/>
                </a:solidFill>
              </a:rPr>
              <a:t>: ordine è un nuovo Ordine salvato nel database.</a:t>
            </a:r>
          </a:p>
          <a:p>
            <a:pPr marL="0" indent="0">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getOrder</a:t>
            </a:r>
            <a:r>
              <a:rPr lang="it-IT" b="1" dirty="0">
                <a:solidFill>
                  <a:schemeClr val="tx1"/>
                </a:solidFill>
              </a:rPr>
              <a:t> (</a:t>
            </a:r>
            <a:r>
              <a:rPr lang="it-IT" b="1" dirty="0" err="1">
                <a:solidFill>
                  <a:schemeClr val="tx1"/>
                </a:solidFill>
              </a:rPr>
              <a:t>idOrdine</a:t>
            </a:r>
            <a:r>
              <a:rPr lang="it-IT" b="1" dirty="0">
                <a:solidFill>
                  <a:schemeClr val="tx1"/>
                </a:solidFill>
              </a:rPr>
              <a:t> :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viene restituito l’ordine che ha l’id uguale all’intero passato come 			  parametro.</a:t>
            </a:r>
          </a:p>
          <a:p>
            <a:pPr marL="0" indent="0">
              <a:lnSpc>
                <a:spcPct val="107000"/>
              </a:lnSpc>
              <a:spcAft>
                <a:spcPts val="0"/>
              </a:spcAft>
              <a:buNone/>
            </a:pPr>
            <a:endParaRPr lang="it-IT" dirty="0">
              <a:solidFill>
                <a:schemeClr val="tx1"/>
              </a:solidFill>
            </a:endParaRPr>
          </a:p>
          <a:p>
            <a:pPr marL="0" indent="0">
              <a:lnSpc>
                <a:spcPct val="107000"/>
              </a:lnSpc>
              <a:spcAft>
                <a:spcPts val="0"/>
              </a:spcAft>
              <a:buNone/>
            </a:pPr>
            <a:r>
              <a:rPr lang="it-IT" dirty="0" err="1">
                <a:solidFill>
                  <a:schemeClr val="tx1"/>
                </a:solidFill>
              </a:rPr>
              <a:t>Contex</a:t>
            </a:r>
            <a:r>
              <a:rPr lang="it-IT" dirty="0">
                <a:solidFill>
                  <a:schemeClr val="tx1"/>
                </a:solidFill>
              </a:rPr>
              <a:t> </a:t>
            </a:r>
            <a:r>
              <a:rPr lang="it-IT" dirty="0" err="1">
                <a:solidFill>
                  <a:schemeClr val="tx1"/>
                </a:solidFill>
              </a:rPr>
              <a:t>OrdineModel</a:t>
            </a:r>
            <a:r>
              <a:rPr lang="it-IT" dirty="0">
                <a:solidFill>
                  <a:schemeClr val="tx1"/>
                </a:solidFill>
              </a:rPr>
              <a:t>::</a:t>
            </a:r>
            <a:r>
              <a:rPr lang="it-IT" b="1" dirty="0" err="1">
                <a:solidFill>
                  <a:schemeClr val="tx1"/>
                </a:solidFill>
              </a:rPr>
              <a:t>deleteOrdine</a:t>
            </a:r>
            <a:r>
              <a:rPr lang="it-IT" b="1" dirty="0">
                <a:solidFill>
                  <a:schemeClr val="tx1"/>
                </a:solidFill>
              </a:rPr>
              <a:t> (</a:t>
            </a:r>
            <a:r>
              <a:rPr lang="it-IT" b="1" dirty="0" err="1">
                <a:solidFill>
                  <a:schemeClr val="tx1"/>
                </a:solidFill>
              </a:rPr>
              <a:t>idOrdine</a:t>
            </a:r>
            <a:r>
              <a:rPr lang="it-IT" b="1" dirty="0">
                <a:solidFill>
                  <a:schemeClr val="tx1"/>
                </a:solidFill>
              </a:rPr>
              <a:t>: </a:t>
            </a:r>
            <a:r>
              <a:rPr lang="it-IT" b="1" dirty="0" err="1">
                <a:solidFill>
                  <a:schemeClr val="tx1"/>
                </a:solidFill>
              </a:rPr>
              <a:t>Integer</a:t>
            </a:r>
            <a:r>
              <a:rPr lang="it-IT" b="1" dirty="0">
                <a:solidFill>
                  <a:schemeClr val="tx1"/>
                </a:solidFill>
              </a:rPr>
              <a:t>) </a:t>
            </a:r>
          </a:p>
          <a:p>
            <a:pPr marL="0" indent="0">
              <a:lnSpc>
                <a:spcPct val="107000"/>
              </a:lnSpc>
              <a:spcAft>
                <a:spcPts val="0"/>
              </a:spcAft>
              <a:buNone/>
            </a:pPr>
            <a:r>
              <a:rPr lang="it-IT" i="1" dirty="0">
                <a:solidFill>
                  <a:schemeClr val="tx1"/>
                </a:solidFill>
              </a:rPr>
              <a:t>	</a:t>
            </a:r>
            <a:r>
              <a:rPr lang="it-IT" i="1" dirty="0" err="1">
                <a:solidFill>
                  <a:schemeClr val="tx1"/>
                </a:solidFill>
              </a:rPr>
              <a:t>pre</a:t>
            </a:r>
            <a:r>
              <a:rPr lang="it-IT" dirty="0">
                <a:solidFill>
                  <a:schemeClr val="tx1"/>
                </a:solidFill>
              </a:rPr>
              <a:t>: </a:t>
            </a:r>
            <a:r>
              <a:rPr lang="it-IT" dirty="0" err="1">
                <a:solidFill>
                  <a:schemeClr val="tx1"/>
                </a:solidFill>
              </a:rPr>
              <a:t>idOrdine</a:t>
            </a:r>
            <a:r>
              <a:rPr lang="it-IT" dirty="0">
                <a:solidFill>
                  <a:schemeClr val="tx1"/>
                </a:solidFill>
              </a:rPr>
              <a:t>&gt;=0 AND esiste un Ordine nel database con id=”</a:t>
            </a:r>
            <a:r>
              <a:rPr lang="it-IT" dirty="0" err="1">
                <a:solidFill>
                  <a:schemeClr val="tx1"/>
                </a:solidFill>
              </a:rPr>
              <a:t>idOrdine</a:t>
            </a:r>
            <a:r>
              <a:rPr lang="it-IT" dirty="0">
                <a:solidFill>
                  <a:schemeClr val="tx1"/>
                </a:solidFill>
              </a:rPr>
              <a:t>”.</a:t>
            </a:r>
          </a:p>
          <a:p>
            <a:pPr marL="0" indent="0">
              <a:lnSpc>
                <a:spcPct val="107000"/>
              </a:lnSpc>
              <a:spcAft>
                <a:spcPts val="0"/>
              </a:spcAft>
              <a:buNone/>
            </a:pPr>
            <a:r>
              <a:rPr lang="it-IT" i="1" dirty="0">
                <a:solidFill>
                  <a:schemeClr val="tx1"/>
                </a:solidFill>
              </a:rPr>
              <a:t>	post</a:t>
            </a:r>
            <a:r>
              <a:rPr lang="it-IT" dirty="0">
                <a:solidFill>
                  <a:schemeClr val="tx1"/>
                </a:solidFill>
              </a:rPr>
              <a:t>: L’ ordine con id =”</a:t>
            </a:r>
            <a:r>
              <a:rPr lang="it-IT" dirty="0" err="1">
                <a:solidFill>
                  <a:schemeClr val="tx1"/>
                </a:solidFill>
              </a:rPr>
              <a:t>idOrdine</a:t>
            </a:r>
            <a:r>
              <a:rPr lang="it-IT" dirty="0">
                <a:solidFill>
                  <a:schemeClr val="tx1"/>
                </a:solidFill>
              </a:rPr>
              <a:t>” è stato eliminato dal database.</a:t>
            </a:r>
          </a:p>
          <a:p>
            <a:pPr marL="0" indent="0">
              <a:buNone/>
            </a:pPr>
            <a:endParaRPr lang="it-IT" dirty="0">
              <a:solidFill>
                <a:schemeClr val="tx1"/>
              </a:solidFill>
            </a:endParaRPr>
          </a:p>
          <a:p>
            <a:pPr marL="0" indent="0">
              <a:buNone/>
            </a:pPr>
            <a:endParaRPr lang="it-IT" dirty="0">
              <a:solidFill>
                <a:schemeClr val="tx1"/>
              </a:solidFill>
            </a:endParaRPr>
          </a:p>
        </p:txBody>
      </p:sp>
      <p:sp>
        <p:nvSpPr>
          <p:cNvPr id="4" name="Titolo 1">
            <a:extLst>
              <a:ext uri="{FF2B5EF4-FFF2-40B4-BE49-F238E27FC236}">
                <a16:creationId xmlns:a16="http://schemas.microsoft.com/office/drawing/2014/main" id="{AB4990E8-9B08-4C15-9B38-5A699A53D5E3}"/>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CLASS INTERFACES</a:t>
            </a:r>
            <a:endParaRPr lang="it-IT" dirty="0"/>
          </a:p>
        </p:txBody>
      </p:sp>
      <p:sp>
        <p:nvSpPr>
          <p:cNvPr id="5" name="CasellaDiTesto 4">
            <a:extLst>
              <a:ext uri="{FF2B5EF4-FFF2-40B4-BE49-F238E27FC236}">
                <a16:creationId xmlns:a16="http://schemas.microsoft.com/office/drawing/2014/main" id="{7CB62A78-10AF-42B5-8C6B-A7D84A38A2F9}"/>
              </a:ext>
            </a:extLst>
          </p:cNvPr>
          <p:cNvSpPr txBox="1"/>
          <p:nvPr/>
        </p:nvSpPr>
        <p:spPr>
          <a:xfrm>
            <a:off x="279400" y="1066800"/>
            <a:ext cx="2714205" cy="369332"/>
          </a:xfrm>
          <a:prstGeom prst="rect">
            <a:avLst/>
          </a:prstGeom>
          <a:noFill/>
        </p:spPr>
        <p:txBody>
          <a:bodyPr wrap="none" rtlCol="0">
            <a:spAutoFit/>
          </a:bodyPr>
          <a:lstStyle/>
          <a:p>
            <a:r>
              <a:rPr lang="it-IT" dirty="0" err="1"/>
              <a:t>OrdineModel</a:t>
            </a:r>
            <a:r>
              <a:rPr lang="it-IT" dirty="0"/>
              <a:t> (esempi)</a:t>
            </a:r>
          </a:p>
        </p:txBody>
      </p:sp>
    </p:spTree>
    <p:extLst>
      <p:ext uri="{BB962C8B-B14F-4D97-AF65-F5344CB8AC3E}">
        <p14:creationId xmlns:p14="http://schemas.microsoft.com/office/powerpoint/2010/main" val="22539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2088" y="1178292"/>
            <a:ext cx="7598286" cy="5303360"/>
          </a:xfrm>
          <a:prstGeom prst="rect">
            <a:avLst/>
          </a:prstGeom>
          <a:noFill/>
          <a:ln>
            <a:noFill/>
          </a:ln>
        </p:spPr>
      </p:pic>
      <p:pic>
        <p:nvPicPr>
          <p:cNvPr id="5" name="Immagine 4">
            <a:extLst>
              <a:ext uri="{FF2B5EF4-FFF2-40B4-BE49-F238E27FC236}">
                <a16:creationId xmlns:a16="http://schemas.microsoft.com/office/drawing/2014/main" id="{90984C02-3C85-4AE6-9112-95C91901F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6" name="Titolo 1">
            <a:extLst>
              <a:ext uri="{FF2B5EF4-FFF2-40B4-BE49-F238E27FC236}">
                <a16:creationId xmlns:a16="http://schemas.microsoft.com/office/drawing/2014/main" id="{8B155BCD-4A16-4F82-8C05-3929B8EB8EEF}"/>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PACKAGE DIAGRAM</a:t>
            </a:r>
            <a:endParaRPr lang="it-IT" dirty="0"/>
          </a:p>
        </p:txBody>
      </p:sp>
      <p:sp>
        <p:nvSpPr>
          <p:cNvPr id="8" name="Titolo 1">
            <a:extLst>
              <a:ext uri="{FF2B5EF4-FFF2-40B4-BE49-F238E27FC236}">
                <a16:creationId xmlns:a16="http://schemas.microsoft.com/office/drawing/2014/main" id="{FE449B2D-F501-44EA-B18C-8D81BD2A839D}"/>
              </a:ext>
            </a:extLst>
          </p:cNvPr>
          <p:cNvSpPr txBox="1">
            <a:spLocks/>
          </p:cNvSpPr>
          <p:nvPr/>
        </p:nvSpPr>
        <p:spPr>
          <a:xfrm>
            <a:off x="277643" y="2984500"/>
            <a:ext cx="2320414" cy="889000"/>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cap="none" dirty="0"/>
              <a:t>Gestore ordini</a:t>
            </a:r>
            <a:endParaRPr lang="it-IT" dirty="0"/>
          </a:p>
        </p:txBody>
      </p:sp>
      <p:sp>
        <p:nvSpPr>
          <p:cNvPr id="9" name="Segno di moltiplicazione 8">
            <a:extLst>
              <a:ext uri="{FF2B5EF4-FFF2-40B4-BE49-F238E27FC236}">
                <a16:creationId xmlns:a16="http://schemas.microsoft.com/office/drawing/2014/main" id="{4E8FD071-A296-4FF7-B9C4-88DEE1573B10}"/>
              </a:ext>
            </a:extLst>
          </p:cNvPr>
          <p:cNvSpPr/>
          <p:nvPr/>
        </p:nvSpPr>
        <p:spPr>
          <a:xfrm>
            <a:off x="1437850" y="444500"/>
            <a:ext cx="10348686" cy="64443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b="1">
              <a:ln w="13462">
                <a:solidFill>
                  <a:srgbClr val="FF0000"/>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a:xfrm>
            <a:off x="2828131" y="23535"/>
            <a:ext cx="6535738" cy="1164279"/>
          </a:xfrm>
        </p:spPr>
        <p:txBody>
          <a:bodyPr>
            <a:normAutofit/>
          </a:bodyPr>
          <a:lstStyle/>
          <a:p>
            <a:r>
              <a:rPr lang="it-IT" sz="3500" dirty="0"/>
              <a:t>Funzionalità da testare </a:t>
            </a:r>
            <a:br>
              <a:rPr lang="it-IT" sz="3500" dirty="0"/>
            </a:br>
            <a:endParaRPr lang="it-IT" sz="3500" dirty="0"/>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a:xfrm>
            <a:off x="779461" y="889001"/>
            <a:ext cx="13202325" cy="5592652"/>
          </a:xfrm>
        </p:spPr>
        <p:txBody>
          <a:bodyPr>
            <a:normAutofit fontScale="77500" lnSpcReduction="20000"/>
          </a:bodyPr>
          <a:lstStyle/>
          <a:p>
            <a:pPr marL="0" indent="0">
              <a:buNone/>
            </a:pPr>
            <a:r>
              <a:rPr lang="it-IT" dirty="0">
                <a:solidFill>
                  <a:schemeClr val="tx1"/>
                </a:solidFill>
              </a:rPr>
              <a:t> </a:t>
            </a:r>
          </a:p>
          <a:p>
            <a:pPr marL="0" indent="0">
              <a:buNone/>
            </a:pPr>
            <a:r>
              <a:rPr lang="it-IT" b="1" u="sng" dirty="0">
                <a:solidFill>
                  <a:schemeClr val="tx1"/>
                </a:solidFill>
              </a:rPr>
              <a:t>GESTIONE UTENTI</a:t>
            </a:r>
          </a:p>
          <a:p>
            <a:pPr lvl="1"/>
            <a:r>
              <a:rPr lang="it-IT" dirty="0">
                <a:solidFill>
                  <a:schemeClr val="tx1"/>
                </a:solidFill>
              </a:rPr>
              <a:t>Modifica dati personali</a:t>
            </a:r>
          </a:p>
          <a:p>
            <a:pPr lvl="1"/>
            <a:r>
              <a:rPr lang="it-IT" dirty="0">
                <a:solidFill>
                  <a:schemeClr val="tx1"/>
                </a:solidFill>
              </a:rPr>
              <a:t>Registrazione</a:t>
            </a:r>
          </a:p>
          <a:p>
            <a:pPr lvl="1"/>
            <a:r>
              <a:rPr lang="it-IT" dirty="0">
                <a:solidFill>
                  <a:schemeClr val="tx1"/>
                </a:solidFill>
              </a:rPr>
              <a:t>Login</a:t>
            </a:r>
          </a:p>
          <a:p>
            <a:pPr marL="0" indent="0">
              <a:buNone/>
            </a:pPr>
            <a:r>
              <a:rPr lang="it-IT" dirty="0">
                <a:solidFill>
                  <a:schemeClr val="tx1"/>
                </a:solidFill>
              </a:rPr>
              <a:t> </a:t>
            </a:r>
          </a:p>
          <a:p>
            <a:pPr marL="0" indent="0">
              <a:buNone/>
            </a:pPr>
            <a:r>
              <a:rPr lang="it-IT" b="1" u="sng" dirty="0">
                <a:solidFill>
                  <a:schemeClr val="tx1"/>
                </a:solidFill>
              </a:rPr>
              <a:t>GESTIONE CATALOGO</a:t>
            </a:r>
          </a:p>
          <a:p>
            <a:pPr lvl="1"/>
            <a:r>
              <a:rPr lang="it-IT" dirty="0">
                <a:solidFill>
                  <a:schemeClr val="tx1"/>
                </a:solidFill>
              </a:rPr>
              <a:t>Inserimento di un gioco;</a:t>
            </a:r>
          </a:p>
          <a:p>
            <a:pPr lvl="1"/>
            <a:r>
              <a:rPr lang="it-IT" dirty="0">
                <a:solidFill>
                  <a:schemeClr val="tx1"/>
                </a:solidFill>
              </a:rPr>
              <a:t>Modifica di un gioco;</a:t>
            </a:r>
          </a:p>
          <a:p>
            <a:pPr lvl="1"/>
            <a:r>
              <a:rPr lang="it-IT" dirty="0">
                <a:solidFill>
                  <a:schemeClr val="tx1"/>
                </a:solidFill>
              </a:rPr>
              <a:t>Ricercare un gioco;</a:t>
            </a:r>
          </a:p>
          <a:p>
            <a:pPr marL="0" indent="0">
              <a:buNone/>
            </a:pPr>
            <a:r>
              <a:rPr lang="it-IT" dirty="0">
                <a:solidFill>
                  <a:schemeClr val="tx1"/>
                </a:solidFill>
              </a:rPr>
              <a:t> </a:t>
            </a:r>
          </a:p>
          <a:p>
            <a:pPr marL="0" indent="0">
              <a:buNone/>
            </a:pPr>
            <a:r>
              <a:rPr lang="it-IT" b="1" u="sng" dirty="0">
                <a:solidFill>
                  <a:schemeClr val="tx1"/>
                </a:solidFill>
              </a:rPr>
              <a:t>GESTIONE ORDINI</a:t>
            </a:r>
          </a:p>
          <a:p>
            <a:pPr lvl="1"/>
            <a:r>
              <a:rPr lang="it-IT" dirty="0">
                <a:solidFill>
                  <a:schemeClr val="tx1"/>
                </a:solidFill>
              </a:rPr>
              <a:t>Inserire tracking id in un ordine.</a:t>
            </a:r>
          </a:p>
          <a:p>
            <a:pPr lvl="1"/>
            <a:r>
              <a:rPr lang="it-IT" dirty="0">
                <a:solidFill>
                  <a:schemeClr val="tx1"/>
                </a:solidFill>
              </a:rPr>
              <a:t>Ricercare un ordine.</a:t>
            </a:r>
          </a:p>
          <a:p>
            <a:pPr lvl="1"/>
            <a:r>
              <a:rPr lang="it-IT" dirty="0">
                <a:solidFill>
                  <a:schemeClr val="tx1"/>
                </a:solidFill>
              </a:rPr>
              <a:t>Effettuare un ordine;</a:t>
            </a:r>
          </a:p>
          <a:p>
            <a:pPr marL="0" indent="0">
              <a:buNone/>
            </a:pPr>
            <a:r>
              <a:rPr lang="it-IT" dirty="0">
                <a:solidFill>
                  <a:schemeClr val="tx1"/>
                </a:solidFill>
              </a:rPr>
              <a:t> </a:t>
            </a:r>
          </a:p>
          <a:p>
            <a:pPr marL="0" indent="0">
              <a:buNone/>
            </a:pPr>
            <a:r>
              <a:rPr lang="it-IT" b="1" u="sng" dirty="0">
                <a:solidFill>
                  <a:schemeClr val="tx1"/>
                </a:solidFill>
              </a:rPr>
              <a:t>GESTIONE CARRELLO</a:t>
            </a:r>
          </a:p>
          <a:p>
            <a:pPr lvl="1"/>
            <a:r>
              <a:rPr lang="it-IT" dirty="0">
                <a:solidFill>
                  <a:schemeClr val="tx1"/>
                </a:solidFill>
              </a:rPr>
              <a:t>Modificare la quantità di un prodotto nel carrello.</a:t>
            </a:r>
          </a:p>
          <a:p>
            <a:endParaRPr lang="it-IT" dirty="0">
              <a:solidFill>
                <a:schemeClr val="tx1"/>
              </a:solidFill>
            </a:endParaRPr>
          </a:p>
        </p:txBody>
      </p:sp>
      <p:pic>
        <p:nvPicPr>
          <p:cNvPr id="4" name="Immagine 3">
            <a:extLst>
              <a:ext uri="{FF2B5EF4-FFF2-40B4-BE49-F238E27FC236}">
                <a16:creationId xmlns:a16="http://schemas.microsoft.com/office/drawing/2014/main" id="{5F87A135-D2D5-42AC-89A1-015FBF746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4D2F8AE3-FBDC-4EEB-A5DF-05A3B87684CB}"/>
              </a:ext>
            </a:extLst>
          </p:cNvPr>
          <p:cNvSpPr txBox="1">
            <a:spLocks/>
          </p:cNvSpPr>
          <p:nvPr/>
        </p:nvSpPr>
        <p:spPr>
          <a:xfrm>
            <a:off x="3710271" y="0"/>
            <a:ext cx="4771458" cy="889000"/>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a:xfrm>
            <a:off x="553583" y="1375349"/>
            <a:ext cx="8534400" cy="4822977"/>
          </a:xfrm>
        </p:spPr>
        <p:txBody>
          <a:bodyPr/>
          <a:lstStyle/>
          <a:p>
            <a:r>
              <a:rPr lang="it-IT" dirty="0">
                <a:solidFill>
                  <a:schemeClr val="tx1"/>
                </a:solidFill>
              </a:rPr>
              <a:t>Dati di input del test saranno suddivisi in classi di equivalenza</a:t>
            </a:r>
          </a:p>
          <a:p>
            <a:pPr marL="0" indent="0">
              <a:buNone/>
            </a:pPr>
            <a:endParaRPr lang="it-IT" dirty="0">
              <a:solidFill>
                <a:schemeClr val="tx1"/>
              </a:solidFill>
            </a:endParaRPr>
          </a:p>
          <a:p>
            <a:r>
              <a:rPr lang="it-IT" dirty="0">
                <a:solidFill>
                  <a:schemeClr val="tx1"/>
                </a:solidFill>
              </a:rPr>
              <a:t>Test SUPERATO se</a:t>
            </a:r>
          </a:p>
          <a:p>
            <a:pPr marL="0" indent="0">
              <a:buNone/>
            </a:pPr>
            <a:r>
              <a:rPr lang="it-IT" dirty="0">
                <a:solidFill>
                  <a:schemeClr val="tx1"/>
                </a:solidFill>
              </a:rPr>
              <a:t>	output risultante uguale a quello atteso </a:t>
            </a:r>
          </a:p>
          <a:p>
            <a:pPr marL="0" indent="0">
              <a:buNone/>
            </a:pPr>
            <a:r>
              <a:rPr lang="it-IT" dirty="0">
                <a:solidFill>
                  <a:schemeClr val="tx1"/>
                </a:solidFill>
              </a:rPr>
              <a:t>												</a:t>
            </a:r>
          </a:p>
        </p:txBody>
      </p:sp>
      <p:pic>
        <p:nvPicPr>
          <p:cNvPr id="4" name="Immagine 3">
            <a:extLst>
              <a:ext uri="{FF2B5EF4-FFF2-40B4-BE49-F238E27FC236}">
                <a16:creationId xmlns:a16="http://schemas.microsoft.com/office/drawing/2014/main" id="{DF90A437-9EB3-4EDC-9653-DF5EAE751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5" name="Titolo 1">
            <a:extLst>
              <a:ext uri="{FF2B5EF4-FFF2-40B4-BE49-F238E27FC236}">
                <a16:creationId xmlns:a16="http://schemas.microsoft.com/office/drawing/2014/main" id="{E08DE35C-1A73-41F6-BD95-9CBFA82B785B}"/>
              </a:ext>
            </a:extLst>
          </p:cNvPr>
          <p:cNvSpPr txBox="1">
            <a:spLocks/>
          </p:cNvSpPr>
          <p:nvPr/>
        </p:nvSpPr>
        <p:spPr>
          <a:xfrm>
            <a:off x="3838008" y="0"/>
            <a:ext cx="4515983"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Criteri pass/</a:t>
            </a:r>
            <a:r>
              <a:rPr lang="it-IT" sz="3500" dirty="0" err="1"/>
              <a:t>failed</a:t>
            </a:r>
            <a:endParaRPr lang="it-IT" sz="3500" dirty="0"/>
          </a:p>
        </p:txBody>
      </p:sp>
      <p:sp>
        <p:nvSpPr>
          <p:cNvPr id="10" name="CasellaDiTesto 9">
            <a:extLst>
              <a:ext uri="{FF2B5EF4-FFF2-40B4-BE49-F238E27FC236}">
                <a16:creationId xmlns:a16="http://schemas.microsoft.com/office/drawing/2014/main" id="{961CD6BD-A8BF-45E8-9B09-AFE545981319}"/>
              </a:ext>
            </a:extLst>
          </p:cNvPr>
          <p:cNvSpPr txBox="1"/>
          <p:nvPr/>
        </p:nvSpPr>
        <p:spPr>
          <a:xfrm>
            <a:off x="6312835" y="4997997"/>
            <a:ext cx="2264229" cy="1200329"/>
          </a:xfrm>
          <a:prstGeom prst="rect">
            <a:avLst/>
          </a:prstGeom>
          <a:noFill/>
        </p:spPr>
        <p:txBody>
          <a:bodyPr wrap="square" rtlCol="0">
            <a:spAutoFit/>
          </a:bodyPr>
          <a:lstStyle/>
          <a:p>
            <a:r>
              <a:rPr lang="it-IT" dirty="0"/>
              <a:t>specificato dal membro del team che si occuperà di tale test case.</a:t>
            </a:r>
          </a:p>
        </p:txBody>
      </p:sp>
      <p:cxnSp>
        <p:nvCxnSpPr>
          <p:cNvPr id="12" name="Connettore 2 11">
            <a:extLst>
              <a:ext uri="{FF2B5EF4-FFF2-40B4-BE49-F238E27FC236}">
                <a16:creationId xmlns:a16="http://schemas.microsoft.com/office/drawing/2014/main" id="{853FE61A-5F34-4199-9036-0E945E8A3212}"/>
              </a:ext>
            </a:extLst>
          </p:cNvPr>
          <p:cNvCxnSpPr>
            <a:cxnSpLocks/>
          </p:cNvCxnSpPr>
          <p:nvPr/>
        </p:nvCxnSpPr>
        <p:spPr>
          <a:xfrm>
            <a:off x="5515429" y="4441371"/>
            <a:ext cx="797406" cy="769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a:xfrm>
            <a:off x="335869" y="1320800"/>
            <a:ext cx="8534400" cy="4736495"/>
          </a:xfrm>
        </p:spPr>
        <p:txBody>
          <a:bodyPr>
            <a:normAutofit fontScale="92500" lnSpcReduction="10000"/>
          </a:bodyPr>
          <a:lstStyle/>
          <a:p>
            <a:pPr marL="0" indent="0">
              <a:buNone/>
            </a:pPr>
            <a:r>
              <a:rPr lang="it-IT" dirty="0">
                <a:solidFill>
                  <a:schemeClr val="tx1"/>
                </a:solidFill>
              </a:rPr>
              <a:t>FASE 1 : </a:t>
            </a:r>
            <a:r>
              <a:rPr lang="it-IT" u="sng" dirty="0">
                <a:solidFill>
                  <a:schemeClr val="tx1"/>
                </a:solidFill>
              </a:rPr>
              <a:t>Testing di UNITÀ</a:t>
            </a:r>
            <a:endParaRPr lang="it-IT" dirty="0">
              <a:solidFill>
                <a:schemeClr val="tx1"/>
              </a:solidFill>
            </a:endParaRPr>
          </a:p>
          <a:p>
            <a:pPr lvl="1"/>
            <a:r>
              <a:rPr lang="it-IT" dirty="0">
                <a:solidFill>
                  <a:schemeClr val="tx1"/>
                </a:solidFill>
              </a:rPr>
              <a:t>Correttezza di ciascuna unità</a:t>
            </a:r>
          </a:p>
          <a:p>
            <a:pPr lvl="1"/>
            <a:r>
              <a:rPr lang="it-IT" dirty="0">
                <a:solidFill>
                  <a:schemeClr val="tx1"/>
                </a:solidFill>
              </a:rPr>
              <a:t>Tecnica del </a:t>
            </a:r>
            <a:r>
              <a:rPr lang="it-IT" b="1" dirty="0" err="1">
                <a:solidFill>
                  <a:schemeClr val="tx1"/>
                </a:solidFill>
              </a:rPr>
              <a:t>Category</a:t>
            </a:r>
            <a:r>
              <a:rPr lang="it-IT" b="1" dirty="0">
                <a:solidFill>
                  <a:schemeClr val="tx1"/>
                </a:solidFill>
              </a:rPr>
              <a:t> </a:t>
            </a:r>
            <a:r>
              <a:rPr lang="it-IT" b="1" dirty="0" err="1">
                <a:solidFill>
                  <a:schemeClr val="tx1"/>
                </a:solidFill>
              </a:rPr>
              <a:t>Partition</a:t>
            </a:r>
            <a:endParaRPr lang="it-IT" b="1" dirty="0">
              <a:solidFill>
                <a:schemeClr val="tx1"/>
              </a:solidFill>
            </a:endParaRPr>
          </a:p>
          <a:p>
            <a:pPr lvl="1"/>
            <a:r>
              <a:rPr lang="it-IT" dirty="0">
                <a:solidFill>
                  <a:schemeClr val="tx1"/>
                </a:solidFill>
              </a:rPr>
              <a:t>Utilizzo del framework </a:t>
            </a:r>
            <a:r>
              <a:rPr lang="it-IT" b="1" dirty="0" err="1">
                <a:solidFill>
                  <a:schemeClr val="tx1"/>
                </a:solidFill>
              </a:rPr>
              <a:t>JUnit</a:t>
            </a:r>
            <a:endParaRPr lang="it-IT" b="1" dirty="0">
              <a:solidFill>
                <a:schemeClr val="tx1"/>
              </a:solidFill>
            </a:endParaRPr>
          </a:p>
          <a:p>
            <a:pPr marL="0" indent="0">
              <a:buNone/>
            </a:pPr>
            <a:endParaRPr lang="it-IT" dirty="0">
              <a:solidFill>
                <a:schemeClr val="tx1"/>
              </a:solidFill>
            </a:endParaRPr>
          </a:p>
          <a:p>
            <a:pPr marL="0" indent="0">
              <a:buNone/>
            </a:pPr>
            <a:r>
              <a:rPr lang="it-IT" dirty="0">
                <a:solidFill>
                  <a:schemeClr val="tx1"/>
                </a:solidFill>
              </a:rPr>
              <a:t>FASE 2 : </a:t>
            </a:r>
            <a:r>
              <a:rPr lang="it-IT" u="sng" dirty="0">
                <a:solidFill>
                  <a:schemeClr val="tx1"/>
                </a:solidFill>
              </a:rPr>
              <a:t>Testing di INTEGRAZIONE</a:t>
            </a:r>
            <a:endParaRPr lang="it-IT" dirty="0">
              <a:solidFill>
                <a:schemeClr val="tx1"/>
              </a:solidFill>
            </a:endParaRPr>
          </a:p>
          <a:p>
            <a:pPr lvl="1"/>
            <a:r>
              <a:rPr lang="it-IT" dirty="0">
                <a:solidFill>
                  <a:schemeClr val="tx1"/>
                </a:solidFill>
              </a:rPr>
              <a:t>Correttezza delle interfacce delle unità</a:t>
            </a:r>
          </a:p>
          <a:p>
            <a:pPr marL="0" indent="0">
              <a:buNone/>
            </a:pPr>
            <a:endParaRPr lang="it-IT" dirty="0">
              <a:solidFill>
                <a:schemeClr val="tx1"/>
              </a:solidFill>
            </a:endParaRPr>
          </a:p>
          <a:p>
            <a:pPr marL="0" indent="0">
              <a:buNone/>
            </a:pPr>
            <a:r>
              <a:rPr lang="it-IT" dirty="0">
                <a:solidFill>
                  <a:schemeClr val="tx1"/>
                </a:solidFill>
              </a:rPr>
              <a:t>FASE 3 : </a:t>
            </a:r>
            <a:r>
              <a:rPr lang="it-IT" u="sng" dirty="0">
                <a:solidFill>
                  <a:schemeClr val="tx1"/>
                </a:solidFill>
              </a:rPr>
              <a:t>Testing di SISTEMA</a:t>
            </a:r>
          </a:p>
          <a:p>
            <a:pPr lvl="1"/>
            <a:r>
              <a:rPr lang="it-IT" dirty="0">
                <a:solidFill>
                  <a:schemeClr val="tx1"/>
                </a:solidFill>
              </a:rPr>
              <a:t>Correttezza dell’intero sistema</a:t>
            </a:r>
          </a:p>
          <a:p>
            <a:pPr lvl="1"/>
            <a:r>
              <a:rPr lang="it-IT" dirty="0">
                <a:solidFill>
                  <a:schemeClr val="tx1"/>
                </a:solidFill>
              </a:rPr>
              <a:t>Verifica dei requisiti del committente</a:t>
            </a:r>
          </a:p>
          <a:p>
            <a:pPr lvl="1"/>
            <a:r>
              <a:rPr lang="it-IT" dirty="0">
                <a:solidFill>
                  <a:schemeClr val="tx1"/>
                </a:solidFill>
              </a:rPr>
              <a:t>Utilizzo del framework </a:t>
            </a:r>
            <a:r>
              <a:rPr lang="it-IT" b="1" dirty="0" err="1">
                <a:solidFill>
                  <a:schemeClr val="tx1"/>
                </a:solidFill>
              </a:rPr>
              <a:t>Selenium</a:t>
            </a:r>
            <a:endParaRPr lang="it-IT" b="1" dirty="0">
              <a:solidFill>
                <a:schemeClr val="tx1"/>
              </a:solidFill>
            </a:endParaRPr>
          </a:p>
          <a:p>
            <a:endParaRPr lang="it-IT" dirty="0"/>
          </a:p>
        </p:txBody>
      </p:sp>
      <p:pic>
        <p:nvPicPr>
          <p:cNvPr id="4" name="Immagine 3">
            <a:extLst>
              <a:ext uri="{FF2B5EF4-FFF2-40B4-BE49-F238E27FC236}">
                <a16:creationId xmlns:a16="http://schemas.microsoft.com/office/drawing/2014/main" id="{460C2179-3AFD-4B50-A61C-DBF2F88CA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
        <p:nvSpPr>
          <p:cNvPr id="7" name="Titolo 1">
            <a:extLst>
              <a:ext uri="{FF2B5EF4-FFF2-40B4-BE49-F238E27FC236}">
                <a16:creationId xmlns:a16="http://schemas.microsoft.com/office/drawing/2014/main" id="{B6838189-8380-497C-B93D-4B2D67A64315}"/>
              </a:ext>
            </a:extLst>
          </p:cNvPr>
          <p:cNvSpPr txBox="1">
            <a:spLocks/>
          </p:cNvSpPr>
          <p:nvPr/>
        </p:nvSpPr>
        <p:spPr>
          <a:xfrm>
            <a:off x="4631077" y="0"/>
            <a:ext cx="2929845" cy="11642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500" dirty="0"/>
              <a:t>APPROCCIO</a:t>
            </a:r>
          </a:p>
        </p:txBody>
      </p:sp>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F624DD-6688-4F57-866B-0D749BCAD134}"/>
              </a:ext>
            </a:extLst>
          </p:cNvPr>
          <p:cNvSpPr>
            <a:spLocks noGrp="1"/>
          </p:cNvSpPr>
          <p:nvPr>
            <p:ph type="title"/>
          </p:nvPr>
        </p:nvSpPr>
        <p:spPr/>
        <p:txBody>
          <a:bodyPr/>
          <a:lstStyle/>
          <a:p>
            <a:r>
              <a:rPr lang="it-IT" b="1" dirty="0"/>
              <a:t>8. Test Cases</a:t>
            </a:r>
            <a:br>
              <a:rPr lang="it-IT" b="1" dirty="0"/>
            </a:br>
            <a:endParaRPr lang="it-IT" dirty="0"/>
          </a:p>
        </p:txBody>
      </p:sp>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nvPr>
        </p:nvGraphicFramePr>
        <p:xfrm>
          <a:off x="3039110" y="3284696"/>
          <a:ext cx="6113780" cy="1627569"/>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03715851"/>
                    </a:ext>
                  </a:extLst>
                </a:gridCol>
                <a:gridCol w="3056890">
                  <a:extLst>
                    <a:ext uri="{9D8B030D-6E8A-4147-A177-3AD203B41FA5}">
                      <a16:colId xmlns:a16="http://schemas.microsoft.com/office/drawing/2014/main" val="2601438563"/>
                    </a:ext>
                  </a:extLst>
                </a:gridCol>
              </a:tblGrid>
              <a:tr h="401955">
                <a:tc gridSpan="2">
                  <a:txBody>
                    <a:bodyPr/>
                    <a:lstStyle/>
                    <a:p>
                      <a:pPr>
                        <a:lnSpc>
                          <a:spcPct val="107000"/>
                        </a:lnSpc>
                        <a:spcAft>
                          <a:spcPts val="0"/>
                        </a:spcAft>
                        <a:tabLst>
                          <a:tab pos="1169670" algn="l"/>
                        </a:tabLst>
                      </a:pPr>
                      <a:r>
                        <a:rPr lang="it-IT" sz="1200">
                          <a:effectLst/>
                        </a:rPr>
                        <a:t>Parametro: Tracking id</a:t>
                      </a:r>
                      <a:endParaRPr lang="it-IT" sz="1100">
                        <a:effectLst/>
                      </a:endParaRPr>
                    </a:p>
                    <a:p>
                      <a:r>
                        <a:rPr lang="it-IT" sz="1200">
                          <a:effectLst/>
                        </a:rPr>
                        <a:t>Formato : </a:t>
                      </a:r>
                      <a:r>
                        <a:rPr lang="it-IT" sz="1100">
                          <a:effectLst/>
                        </a:rPr>
                        <a:t>^([A-Z]){3}([0-9]){2}([A-Z]){2}$</a:t>
                      </a:r>
                      <a:endParaRPr lang="it-IT" sz="1100">
                        <a:effectLst/>
                        <a:latin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413334279"/>
                  </a:ext>
                </a:extLst>
              </a:tr>
              <a:tr h="452755">
                <a:tc>
                  <a:txBody>
                    <a:bodyPr/>
                    <a:lstStyle/>
                    <a:p>
                      <a:pPr>
                        <a:lnSpc>
                          <a:spcPct val="107000"/>
                        </a:lnSpc>
                        <a:spcAft>
                          <a:spcPts val="0"/>
                        </a:spcAft>
                      </a:pPr>
                      <a:r>
                        <a:rPr lang="it-IT" sz="1200">
                          <a:effectLst/>
                        </a:rPr>
                        <a:t>Lunghezza[LT]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&lt;7 or &gt;7   [error]</a:t>
                      </a:r>
                      <a:endParaRPr lang="it-IT" sz="1100">
                        <a:effectLst/>
                      </a:endParaRPr>
                    </a:p>
                    <a:p>
                      <a:pPr>
                        <a:lnSpc>
                          <a:spcPct val="107000"/>
                        </a:lnSpc>
                        <a:spcAft>
                          <a:spcPts val="0"/>
                        </a:spcAft>
                      </a:pPr>
                      <a:r>
                        <a:rPr lang="it-IT" sz="1200">
                          <a:effectLst/>
                        </a:rPr>
                        <a:t>2. =7  [property LT_OK]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1835071"/>
                  </a:ext>
                </a:extLst>
              </a:tr>
              <a:tr h="452755">
                <a:tc>
                  <a:txBody>
                    <a:bodyPr/>
                    <a:lstStyle/>
                    <a:p>
                      <a:pPr>
                        <a:lnSpc>
                          <a:spcPct val="107000"/>
                        </a:lnSpc>
                        <a:spcAft>
                          <a:spcPts val="0"/>
                        </a:spcAft>
                      </a:pPr>
                      <a:r>
                        <a:rPr lang="it-IT" sz="1200">
                          <a:effectLst/>
                        </a:rPr>
                        <a:t>Formato[FT]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LT_OK] [error]</a:t>
                      </a:r>
                      <a:endParaRPr lang="it-IT" sz="1100">
                        <a:effectLst/>
                      </a:endParaRPr>
                    </a:p>
                    <a:p>
                      <a:pPr>
                        <a:lnSpc>
                          <a:spcPct val="107000"/>
                        </a:lnSpc>
                        <a:spcAft>
                          <a:spcPts val="0"/>
                        </a:spcAft>
                      </a:pPr>
                      <a:r>
                        <a:rPr lang="it-IT" sz="1200">
                          <a:effectLst/>
                        </a:rPr>
                        <a:t>2. Rispetta il formato [if LT_OK] [property FT_OK]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3149854975"/>
              </p:ext>
            </p:extLst>
          </p:nvPr>
        </p:nvGraphicFramePr>
        <p:xfrm>
          <a:off x="3039110" y="5055266"/>
          <a:ext cx="6113780" cy="839789"/>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2141272691"/>
                    </a:ext>
                  </a:extLst>
                </a:gridCol>
                <a:gridCol w="2037715">
                  <a:extLst>
                    <a:ext uri="{9D8B030D-6E8A-4147-A177-3AD203B41FA5}">
                      <a16:colId xmlns:a16="http://schemas.microsoft.com/office/drawing/2014/main" val="3086107921"/>
                    </a:ext>
                  </a:extLst>
                </a:gridCol>
                <a:gridCol w="2038350">
                  <a:extLst>
                    <a:ext uri="{9D8B030D-6E8A-4147-A177-3AD203B41FA5}">
                      <a16:colId xmlns:a16="http://schemas.microsoft.com/office/drawing/2014/main" val="2463774444"/>
                    </a:ext>
                  </a:extLst>
                </a:gridCol>
              </a:tblGrid>
              <a:tr h="282575">
                <a:tc>
                  <a:txBody>
                    <a:bodyPr/>
                    <a:lstStyle/>
                    <a:p>
                      <a:pPr algn="ctr">
                        <a:lnSpc>
                          <a:spcPct val="107000"/>
                        </a:lnSpc>
                        <a:spcAft>
                          <a:spcPts val="0"/>
                        </a:spcAft>
                      </a:pPr>
                      <a:r>
                        <a:rPr lang="it-IT" sz="1200" dirty="0">
                          <a:effectLst/>
                        </a:rPr>
                        <a:t>Codice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4479209"/>
                  </a:ext>
                </a:extLst>
              </a:tr>
              <a:tr h="0">
                <a:tc>
                  <a:txBody>
                    <a:bodyPr/>
                    <a:lstStyle/>
                    <a:p>
                      <a:pPr algn="ctr">
                        <a:lnSpc>
                          <a:spcPct val="107000"/>
                        </a:lnSpc>
                        <a:spcAft>
                          <a:spcPts val="0"/>
                        </a:spcAft>
                      </a:pPr>
                      <a:r>
                        <a:rPr lang="it-IT" sz="1200">
                          <a:effectLst/>
                        </a:rPr>
                        <a:t>TC_3.2_1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4600929"/>
                  </a:ext>
                </a:extLst>
              </a:tr>
              <a:tr h="0">
                <a:tc>
                  <a:txBody>
                    <a:bodyPr/>
                    <a:lstStyle/>
                    <a:p>
                      <a:pPr algn="ctr">
                        <a:lnSpc>
                          <a:spcPct val="107000"/>
                        </a:lnSpc>
                        <a:spcAft>
                          <a:spcPts val="0"/>
                        </a:spcAft>
                      </a:pPr>
                      <a:r>
                        <a:rPr lang="it-IT" sz="1200">
                          <a:effectLst/>
                        </a:rPr>
                        <a:t>TC_3.2_2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6755469"/>
                  </a:ext>
                </a:extLst>
              </a:tr>
              <a:tr h="0">
                <a:tc>
                  <a:txBody>
                    <a:bodyPr/>
                    <a:lstStyle/>
                    <a:p>
                      <a:pPr algn="ctr">
                        <a:lnSpc>
                          <a:spcPct val="107000"/>
                        </a:lnSpc>
                        <a:spcAft>
                          <a:spcPts val="0"/>
                        </a:spcAft>
                      </a:pPr>
                      <a:r>
                        <a:rPr lang="it-IT" sz="1200">
                          <a:effectLst/>
                        </a:rPr>
                        <a:t>TC_3.2_3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028700" y="1380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dirty="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.3.1 Inserire tracking id di un ordine</a:t>
            </a:r>
            <a:endParaRPr kumimoji="0" lang="it-IT" altLang="it-IT"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Partition</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Test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MT" charset="-128"/>
              </a:rPr>
              <a:t>cases</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6F07EF56-C79B-41DA-BAC7-381FD6C4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331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217987" y="130143"/>
            <a:ext cx="5525838" cy="581057"/>
          </a:xfrm>
        </p:spPr>
        <p:txBody>
          <a:bodyPr>
            <a:normAutofit fontScale="90000"/>
          </a:bodyPr>
          <a:lstStyle/>
          <a:p>
            <a:r>
              <a:rPr lang="it-IT" dirty="0" err="1"/>
              <a:t>reqUISITI</a:t>
            </a:r>
            <a:r>
              <a:rPr lang="it-IT"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Visitatore</a:t>
            </a:r>
            <a:r>
              <a:rPr lang="it-IT" dirty="0">
                <a:solidFill>
                  <a:schemeClr val="tx1"/>
                </a:solidFill>
              </a:rPr>
              <a:t>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pic>
        <p:nvPicPr>
          <p:cNvPr id="4" name="Immagine 3">
            <a:extLst>
              <a:ext uri="{FF2B5EF4-FFF2-40B4-BE49-F238E27FC236}">
                <a16:creationId xmlns:a16="http://schemas.microsoft.com/office/drawing/2014/main" id="{78D793B1-379D-4ED2-A2A0-3E8D12E7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ABFF-E12B-45E9-87F7-4EE179AC8DF4}"/>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nvPr>
        </p:nvGraphicFramePr>
        <p:xfrm>
          <a:off x="3039110" y="3284696"/>
          <a:ext cx="6113780" cy="1627569"/>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3812568340"/>
                    </a:ext>
                  </a:extLst>
                </a:gridCol>
                <a:gridCol w="3056890">
                  <a:extLst>
                    <a:ext uri="{9D8B030D-6E8A-4147-A177-3AD203B41FA5}">
                      <a16:colId xmlns:a16="http://schemas.microsoft.com/office/drawing/2014/main" val="2409929730"/>
                    </a:ext>
                  </a:extLst>
                </a:gridCol>
              </a:tblGrid>
              <a:tr h="401955">
                <a:tc gridSpan="2">
                  <a:txBody>
                    <a:bodyPr/>
                    <a:lstStyle/>
                    <a:p>
                      <a:pPr>
                        <a:lnSpc>
                          <a:spcPct val="107000"/>
                        </a:lnSpc>
                        <a:spcAft>
                          <a:spcPts val="0"/>
                        </a:spcAft>
                        <a:tabLst>
                          <a:tab pos="1169670" algn="l"/>
                        </a:tabLst>
                      </a:pPr>
                      <a:r>
                        <a:rPr lang="it-IT" sz="1200">
                          <a:effectLst/>
                        </a:rPr>
                        <a:t>Parametro: Ordine</a:t>
                      </a:r>
                      <a:endParaRPr lang="it-IT" sz="1100">
                        <a:effectLst/>
                      </a:endParaRPr>
                    </a:p>
                    <a:p>
                      <a:pPr>
                        <a:lnSpc>
                          <a:spcPct val="107000"/>
                        </a:lnSpc>
                        <a:spcAft>
                          <a:spcPts val="0"/>
                        </a:spcAft>
                        <a:tabLst>
                          <a:tab pos="1169670" algn="l"/>
                        </a:tabLst>
                      </a:pPr>
                      <a:r>
                        <a:rPr lang="it-IT" sz="1200">
                          <a:effectLst/>
                        </a:rPr>
                        <a:t>Formato : </a:t>
                      </a:r>
                      <a:r>
                        <a:rPr lang="it-IT" sz="1100">
                          <a:effectLst/>
                        </a:rPr>
                        <a:t>^([0-9]){0,6}$ </a:t>
                      </a: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452755">
                <a:tc>
                  <a:txBody>
                    <a:bodyPr/>
                    <a:lstStyle/>
                    <a:p>
                      <a:pPr>
                        <a:lnSpc>
                          <a:spcPct val="107000"/>
                        </a:lnSpc>
                        <a:spcAft>
                          <a:spcPts val="0"/>
                        </a:spcAft>
                      </a:pPr>
                      <a:r>
                        <a:rPr lang="it-IT" sz="1200">
                          <a:effectLst/>
                        </a:rPr>
                        <a:t>Lunghezza[LO]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&gt;6   [error]</a:t>
                      </a:r>
                      <a:endParaRPr lang="it-IT" sz="1100">
                        <a:effectLst/>
                      </a:endParaRPr>
                    </a:p>
                    <a:p>
                      <a:pPr>
                        <a:lnSpc>
                          <a:spcPct val="107000"/>
                        </a:lnSpc>
                        <a:spcAft>
                          <a:spcPts val="0"/>
                        </a:spcAft>
                      </a:pPr>
                      <a:r>
                        <a:rPr lang="it-IT" sz="1200">
                          <a:effectLst/>
                        </a:rPr>
                        <a:t>2. &lt;=6  [property LO_OK]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452755">
                <a:tc>
                  <a:txBody>
                    <a:bodyPr/>
                    <a:lstStyle/>
                    <a:p>
                      <a:pPr>
                        <a:lnSpc>
                          <a:spcPct val="107000"/>
                        </a:lnSpc>
                        <a:spcAft>
                          <a:spcPts val="0"/>
                        </a:spcAft>
                      </a:pPr>
                      <a:r>
                        <a:rPr lang="it-IT" sz="1200">
                          <a:effectLst/>
                        </a:rPr>
                        <a:t>Formato[FO]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LO_OK] [error]</a:t>
                      </a:r>
                      <a:endParaRPr lang="it-IT" sz="1100">
                        <a:effectLst/>
                      </a:endParaRPr>
                    </a:p>
                    <a:p>
                      <a:pPr>
                        <a:lnSpc>
                          <a:spcPct val="107000"/>
                        </a:lnSpc>
                        <a:spcAft>
                          <a:spcPts val="0"/>
                        </a:spcAft>
                      </a:pPr>
                      <a:r>
                        <a:rPr lang="it-IT" sz="1200">
                          <a:effectLst/>
                        </a:rPr>
                        <a:t>2. Rispetta il formato [if LO_OK] [property FO_OK]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2957622275"/>
              </p:ext>
            </p:extLst>
          </p:nvPr>
        </p:nvGraphicFramePr>
        <p:xfrm>
          <a:off x="3572510" y="5103400"/>
          <a:ext cx="6113780" cy="839789"/>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1126005352"/>
                    </a:ext>
                  </a:extLst>
                </a:gridCol>
                <a:gridCol w="2037715">
                  <a:extLst>
                    <a:ext uri="{9D8B030D-6E8A-4147-A177-3AD203B41FA5}">
                      <a16:colId xmlns:a16="http://schemas.microsoft.com/office/drawing/2014/main" val="3236015884"/>
                    </a:ext>
                  </a:extLst>
                </a:gridCol>
                <a:gridCol w="2038350">
                  <a:extLst>
                    <a:ext uri="{9D8B030D-6E8A-4147-A177-3AD203B41FA5}">
                      <a16:colId xmlns:a16="http://schemas.microsoft.com/office/drawing/2014/main" val="3880369452"/>
                    </a:ext>
                  </a:extLst>
                </a:gridCol>
              </a:tblGrid>
              <a:tr h="282575">
                <a:tc>
                  <a:txBody>
                    <a:bodyPr/>
                    <a:lstStyle/>
                    <a:p>
                      <a:pPr algn="ctr">
                        <a:lnSpc>
                          <a:spcPct val="107000"/>
                        </a:lnSpc>
                        <a:spcAft>
                          <a:spcPts val="0"/>
                        </a:spcAft>
                      </a:pPr>
                      <a:r>
                        <a:rPr lang="it-IT" sz="1200">
                          <a:effectLst/>
                        </a:rPr>
                        <a:t>Codice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0">
                <a:tc>
                  <a:txBody>
                    <a:bodyPr/>
                    <a:lstStyle/>
                    <a:p>
                      <a:pPr algn="ctr">
                        <a:lnSpc>
                          <a:spcPct val="107000"/>
                        </a:lnSpc>
                        <a:spcAft>
                          <a:spcPts val="0"/>
                        </a:spcAft>
                      </a:pPr>
                      <a:r>
                        <a:rPr lang="it-IT" sz="1200">
                          <a:effectLst/>
                        </a:rPr>
                        <a:t>TC_3.3_1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0">
                <a:tc>
                  <a:txBody>
                    <a:bodyPr/>
                    <a:lstStyle/>
                    <a:p>
                      <a:pPr algn="ctr">
                        <a:lnSpc>
                          <a:spcPct val="107000"/>
                        </a:lnSpc>
                        <a:spcAft>
                          <a:spcPts val="0"/>
                        </a:spcAft>
                      </a:pPr>
                      <a:r>
                        <a:rPr lang="it-IT" sz="1200">
                          <a:effectLst/>
                        </a:rPr>
                        <a:t>TC_3.3_2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0">
                <a:tc>
                  <a:txBody>
                    <a:bodyPr/>
                    <a:lstStyle/>
                    <a:p>
                      <a:pPr algn="ctr">
                        <a:lnSpc>
                          <a:spcPct val="107000"/>
                        </a:lnSpc>
                        <a:spcAft>
                          <a:spcPts val="0"/>
                        </a:spcAft>
                      </a:pPr>
                      <a:r>
                        <a:rPr lang="it-IT" sz="1200">
                          <a:effectLst/>
                        </a:rPr>
                        <a:t>TC_3.3_3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sp>
        <p:nvSpPr>
          <p:cNvPr id="6" name="Rectangle 1">
            <a:extLst>
              <a:ext uri="{FF2B5EF4-FFF2-40B4-BE49-F238E27FC236}">
                <a16:creationId xmlns:a16="http://schemas.microsoft.com/office/drawing/2014/main" id="{8151024F-DAA6-4A00-B1AC-B37E7605812D}"/>
              </a:ext>
            </a:extLst>
          </p:cNvPr>
          <p:cNvSpPr>
            <a:spLocks noChangeArrowheads="1"/>
          </p:cNvSpPr>
          <p:nvPr/>
        </p:nvSpPr>
        <p:spPr bwMode="auto">
          <a:xfrm>
            <a:off x="533400"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.3.2 Ricercare un ordine</a:t>
            </a: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(Gestore ordini)</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 Partition:</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MT" charset="-128"/>
              </a:rPr>
              <a:t>Test cases:</a:t>
            </a: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7" name="Immagine 6">
            <a:extLst>
              <a:ext uri="{FF2B5EF4-FFF2-40B4-BE49-F238E27FC236}">
                <a16:creationId xmlns:a16="http://schemas.microsoft.com/office/drawing/2014/main" id="{F7C7E8F9-CA99-432A-B8D6-B892604E9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25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149D0-11B8-4DD4-9A7E-DD3C4359F2F6}"/>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C90B374F-1BA4-42AE-B44D-9C9B19AF8ED7}"/>
              </a:ext>
            </a:extLst>
          </p:cNvPr>
          <p:cNvGraphicFramePr>
            <a:graphicFrameLocks noGrp="1"/>
          </p:cNvGraphicFramePr>
          <p:nvPr>
            <p:ph idx="1"/>
          </p:nvPr>
        </p:nvGraphicFramePr>
        <p:xfrm>
          <a:off x="3128262" y="1793224"/>
          <a:ext cx="5935476" cy="441176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763992888"/>
                    </a:ext>
                  </a:extLst>
                </a:gridCol>
                <a:gridCol w="2029807">
                  <a:extLst>
                    <a:ext uri="{9D8B030D-6E8A-4147-A177-3AD203B41FA5}">
                      <a16:colId xmlns:a16="http://schemas.microsoft.com/office/drawing/2014/main" val="4021006256"/>
                    </a:ext>
                  </a:extLst>
                </a:gridCol>
              </a:tblGrid>
              <a:tr h="744729">
                <a:tc>
                  <a:txBody>
                    <a:bodyPr/>
                    <a:lstStyle/>
                    <a:p>
                      <a:pPr>
                        <a:lnSpc>
                          <a:spcPct val="107000"/>
                        </a:lnSpc>
                        <a:spcAft>
                          <a:spcPts val="0"/>
                        </a:spcAft>
                      </a:pPr>
                      <a:r>
                        <a:rPr lang="en-GB" sz="1200">
                          <a:effectLst/>
                        </a:rPr>
                        <a:t>Test case ID            TC_6.1_1</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240197111"/>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908307998"/>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308754611"/>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3310606354"/>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428941298"/>
                  </a:ext>
                </a:extLst>
              </a:tr>
              <a:tr h="368211">
                <a:tc>
                  <a:txBody>
                    <a:bodyPr/>
                    <a:lstStyle/>
                    <a:p>
                      <a:pPr>
                        <a:lnSpc>
                          <a:spcPct val="107000"/>
                        </a:lnSpc>
                        <a:spcAft>
                          <a:spcPts val="0"/>
                        </a:spcAft>
                      </a:pPr>
                      <a:r>
                        <a:rPr lang="it-IT" sz="1200">
                          <a:effectLst/>
                        </a:rPr>
                        <a:t>La modifica del Tracking id non è andata a buon fine perché  TrackingID non rispetta la lunghezza.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931096111"/>
                  </a:ext>
                </a:extLst>
              </a:tr>
            </a:tbl>
          </a:graphicData>
        </a:graphic>
      </p:graphicFrame>
      <p:sp>
        <p:nvSpPr>
          <p:cNvPr id="5" name="Rectangle 1">
            <a:extLst>
              <a:ext uri="{FF2B5EF4-FFF2-40B4-BE49-F238E27FC236}">
                <a16:creationId xmlns:a16="http://schemas.microsoft.com/office/drawing/2014/main" id="{D3EC37A8-85D9-422A-84B0-30B94AB543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kumimoji="0" lang="it-IT" altLang="it-IT" sz="1200" b="0" i="0" u="none" strike="noStrike" cap="none" normalizeH="0" baseline="0" bmk="">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.3.1 Inserire tracking id di un ordine</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1A235274-3501-41CC-A4BF-56333E0BE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0505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B0183D-BC34-4108-BB67-5D04A8571B8B}"/>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833E2C13-BCED-4984-A6AA-D9748CAD1A34}"/>
              </a:ext>
            </a:extLst>
          </p:cNvPr>
          <p:cNvGraphicFramePr>
            <a:graphicFrameLocks noGrp="1"/>
          </p:cNvGraphicFramePr>
          <p:nvPr>
            <p:ph idx="1"/>
          </p:nvPr>
        </p:nvGraphicFramePr>
        <p:xfrm>
          <a:off x="3128262" y="1793224"/>
          <a:ext cx="5935476" cy="441176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3791036205"/>
                    </a:ext>
                  </a:extLst>
                </a:gridCol>
                <a:gridCol w="2029807">
                  <a:extLst>
                    <a:ext uri="{9D8B030D-6E8A-4147-A177-3AD203B41FA5}">
                      <a16:colId xmlns:a16="http://schemas.microsoft.com/office/drawing/2014/main" val="146948708"/>
                    </a:ext>
                  </a:extLst>
                </a:gridCol>
              </a:tblGrid>
              <a:tr h="744729">
                <a:tc>
                  <a:txBody>
                    <a:bodyPr/>
                    <a:lstStyle/>
                    <a:p>
                      <a:pPr>
                        <a:lnSpc>
                          <a:spcPct val="107000"/>
                        </a:lnSpc>
                        <a:spcAft>
                          <a:spcPts val="0"/>
                        </a:spcAft>
                      </a:pPr>
                      <a:r>
                        <a:rPr lang="en-GB" sz="1200">
                          <a:effectLst/>
                        </a:rPr>
                        <a:t>Test case ID            TC_6.1_2</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666255965"/>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832610265"/>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369224284"/>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AAA1BBB</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2771054022"/>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745271237"/>
                  </a:ext>
                </a:extLst>
              </a:tr>
              <a:tr h="368211">
                <a:tc>
                  <a:txBody>
                    <a:bodyPr/>
                    <a:lstStyle/>
                    <a:p>
                      <a:pPr>
                        <a:lnSpc>
                          <a:spcPct val="107000"/>
                        </a:lnSpc>
                        <a:spcAft>
                          <a:spcPts val="0"/>
                        </a:spcAft>
                      </a:pPr>
                      <a:r>
                        <a:rPr lang="it-IT" sz="1200">
                          <a:effectLst/>
                        </a:rPr>
                        <a:t>La modifica del Tracking id non è andata a buon fine perché  TrackingID non rispetta il formato.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630324138"/>
                  </a:ext>
                </a:extLst>
              </a:tr>
            </a:tbl>
          </a:graphicData>
        </a:graphic>
      </p:graphicFrame>
      <p:pic>
        <p:nvPicPr>
          <p:cNvPr id="5" name="Immagine 4">
            <a:extLst>
              <a:ext uri="{FF2B5EF4-FFF2-40B4-BE49-F238E27FC236}">
                <a16:creationId xmlns:a16="http://schemas.microsoft.com/office/drawing/2014/main" id="{A0F1AA30-052C-4B16-ADA9-B9C99AA7C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6163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ADF96-6E2D-489C-B7E4-40B282B6F634}"/>
              </a:ext>
            </a:extLst>
          </p:cNvPr>
          <p:cNvSpPr>
            <a:spLocks noGrp="1"/>
          </p:cNvSpPr>
          <p:nvPr>
            <p:ph type="title"/>
          </p:nvPr>
        </p:nvSpPr>
        <p:spPr>
          <a:xfrm>
            <a:off x="2944086" y="295838"/>
            <a:ext cx="8534400" cy="1507067"/>
          </a:xfrm>
        </p:spPr>
        <p:txBody>
          <a:bodyPr/>
          <a:lstStyle/>
          <a:p>
            <a:endParaRPr lang="it-IT" dirty="0"/>
          </a:p>
        </p:txBody>
      </p:sp>
      <p:graphicFrame>
        <p:nvGraphicFramePr>
          <p:cNvPr id="4" name="Segnaposto contenuto 3">
            <a:extLst>
              <a:ext uri="{FF2B5EF4-FFF2-40B4-BE49-F238E27FC236}">
                <a16:creationId xmlns:a16="http://schemas.microsoft.com/office/drawing/2014/main" id="{B7F83199-1D59-4645-98B8-F262E2FA6097}"/>
              </a:ext>
            </a:extLst>
          </p:cNvPr>
          <p:cNvGraphicFramePr>
            <a:graphicFrameLocks noGrp="1"/>
          </p:cNvGraphicFramePr>
          <p:nvPr>
            <p:ph idx="1"/>
            <p:extLst>
              <p:ext uri="{D42A27DB-BD31-4B8C-83A1-F6EECF244321}">
                <p14:modId xmlns:p14="http://schemas.microsoft.com/office/powerpoint/2010/main" val="1978676625"/>
              </p:ext>
            </p:extLst>
          </p:nvPr>
        </p:nvGraphicFramePr>
        <p:xfrm>
          <a:off x="3117055" y="2168304"/>
          <a:ext cx="5957889" cy="4393858"/>
        </p:xfrm>
        <a:graphic>
          <a:graphicData uri="http://schemas.openxmlformats.org/drawingml/2006/table">
            <a:tbl>
              <a:tblPr firstRow="1" firstCol="1" bandRow="1">
                <a:tableStyleId>{5C22544A-7EE6-4342-B048-85BDC9FD1C3A}</a:tableStyleId>
              </a:tblPr>
              <a:tblGrid>
                <a:gridCol w="3920417">
                  <a:extLst>
                    <a:ext uri="{9D8B030D-6E8A-4147-A177-3AD203B41FA5}">
                      <a16:colId xmlns:a16="http://schemas.microsoft.com/office/drawing/2014/main" val="454555582"/>
                    </a:ext>
                  </a:extLst>
                </a:gridCol>
                <a:gridCol w="2037472">
                  <a:extLst>
                    <a:ext uri="{9D8B030D-6E8A-4147-A177-3AD203B41FA5}">
                      <a16:colId xmlns:a16="http://schemas.microsoft.com/office/drawing/2014/main" val="1105733514"/>
                    </a:ext>
                  </a:extLst>
                </a:gridCol>
              </a:tblGrid>
              <a:tr h="747541">
                <a:tc>
                  <a:txBody>
                    <a:bodyPr/>
                    <a:lstStyle/>
                    <a:p>
                      <a:pPr>
                        <a:lnSpc>
                          <a:spcPct val="107000"/>
                        </a:lnSpc>
                        <a:spcAft>
                          <a:spcPts val="0"/>
                        </a:spcAft>
                      </a:pPr>
                      <a:r>
                        <a:rPr lang="en-GB" sz="1200">
                          <a:effectLst/>
                        </a:rPr>
                        <a:t>Test case ID            TC_6.1_3</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610919539"/>
                  </a:ext>
                </a:extLst>
              </a:tr>
              <a:tr h="353169">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718185916"/>
                  </a:ext>
                </a:extLst>
              </a:tr>
              <a:tr h="2017233">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dirty="0"/>
                    </a:p>
                  </a:txBody>
                  <a:tcPr marL="88292" marR="88292" marT="44146" marB="44146"/>
                </a:tc>
                <a:extLst>
                  <a:ext uri="{0D108BD9-81ED-4DB2-BD59-A6C34878D82A}">
                    <a16:rowId xmlns:a16="http://schemas.microsoft.com/office/drawing/2014/main" val="534487983"/>
                  </a:ext>
                </a:extLst>
              </a:tr>
              <a:tr h="527056">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pPr algn="ctr">
                        <a:lnSpc>
                          <a:spcPct val="107000"/>
                        </a:lnSpc>
                        <a:spcAft>
                          <a:spcPts val="0"/>
                        </a:spcAft>
                      </a:pPr>
                      <a:r>
                        <a:rPr lang="it-IT" sz="1200">
                          <a:effectLst/>
                        </a:rPr>
                        <a:t>AFR51TY</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6219" marR="66219" marT="0" marB="0"/>
                </a:tc>
                <a:extLst>
                  <a:ext uri="{0D108BD9-81ED-4DB2-BD59-A6C34878D82A}">
                    <a16:rowId xmlns:a16="http://schemas.microsoft.com/office/drawing/2014/main" val="3212777348"/>
                  </a:ext>
                </a:extLst>
              </a:tr>
              <a:tr h="353169">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3883242754"/>
                  </a:ext>
                </a:extLst>
              </a:tr>
              <a:tr h="353169">
                <a:tc>
                  <a:txBody>
                    <a:bodyPr/>
                    <a:lstStyle/>
                    <a:p>
                      <a:pPr>
                        <a:lnSpc>
                          <a:spcPct val="107000"/>
                        </a:lnSpc>
                        <a:spcAft>
                          <a:spcPts val="0"/>
                        </a:spcAft>
                      </a:pPr>
                      <a:r>
                        <a:rPr lang="it-IT" sz="1200">
                          <a:effectLst/>
                        </a:rPr>
                        <a:t>La modifica del Tracking id è andata a buon fine.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dirty="0"/>
                    </a:p>
                  </a:txBody>
                  <a:tcPr marL="88292" marR="88292" marT="44146" marB="44146"/>
                </a:tc>
                <a:extLst>
                  <a:ext uri="{0D108BD9-81ED-4DB2-BD59-A6C34878D82A}">
                    <a16:rowId xmlns:a16="http://schemas.microsoft.com/office/drawing/2014/main" val="742550095"/>
                  </a:ext>
                </a:extLst>
              </a:tr>
            </a:tbl>
          </a:graphicData>
        </a:graphic>
      </p:graphicFrame>
      <p:pic>
        <p:nvPicPr>
          <p:cNvPr id="5" name="Immagine 4">
            <a:extLst>
              <a:ext uri="{FF2B5EF4-FFF2-40B4-BE49-F238E27FC236}">
                <a16:creationId xmlns:a16="http://schemas.microsoft.com/office/drawing/2014/main" id="{5D22CA4F-868D-4159-869F-D65356D6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562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a:xfrm>
            <a:off x="4289266" y="202714"/>
            <a:ext cx="3613468" cy="951176"/>
          </a:xfrm>
        </p:spPr>
        <p:txBody>
          <a:bodyPr>
            <a:normAutofit fontScale="90000"/>
          </a:bodyPr>
          <a:lstStyle/>
          <a:p>
            <a:r>
              <a:rPr lang="it-IT" dirty="0"/>
              <a:t>Test Execution</a:t>
            </a:r>
          </a:p>
        </p:txBody>
      </p:sp>
      <p:graphicFrame>
        <p:nvGraphicFramePr>
          <p:cNvPr id="4" name="Segnaposto contenuto 3">
            <a:extLst>
              <a:ext uri="{FF2B5EF4-FFF2-40B4-BE49-F238E27FC236}">
                <a16:creationId xmlns:a16="http://schemas.microsoft.com/office/drawing/2014/main" id="{7BB004A9-5284-41E8-91B8-200468C85239}"/>
              </a:ext>
            </a:extLst>
          </p:cNvPr>
          <p:cNvGraphicFramePr>
            <a:graphicFrameLocks noGrp="1"/>
          </p:cNvGraphicFramePr>
          <p:nvPr>
            <p:ph idx="1"/>
          </p:nvPr>
        </p:nvGraphicFramePr>
        <p:xfrm>
          <a:off x="3039110" y="2297017"/>
          <a:ext cx="6113780" cy="3407093"/>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913942130"/>
                    </a:ext>
                  </a:extLst>
                </a:gridCol>
                <a:gridCol w="3056890">
                  <a:extLst>
                    <a:ext uri="{9D8B030D-6E8A-4147-A177-3AD203B41FA5}">
                      <a16:colId xmlns:a16="http://schemas.microsoft.com/office/drawing/2014/main" val="3637535082"/>
                    </a:ext>
                  </a:extLst>
                </a:gridCol>
              </a:tblGrid>
              <a:tr h="307975">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TC_6.1_1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7293717"/>
                  </a:ext>
                </a:extLst>
              </a:tr>
              <a:tr h="348615">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13/02/2018 , 21:29</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6078541"/>
                  </a:ext>
                </a:extLst>
              </a:tr>
              <a:tr h="362585">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22848813"/>
                  </a:ext>
                </a:extLst>
              </a:tr>
              <a:tr h="349885">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333294865"/>
                  </a:ext>
                </a:extLst>
              </a:tr>
              <a:tr h="264795">
                <a:tc gridSpan="2">
                  <a:txBody>
                    <a:bodyPr/>
                    <a:lstStyle/>
                    <a:p>
                      <a:pPr>
                        <a:lnSpc>
                          <a:spcPct val="107000"/>
                        </a:lnSpc>
                        <a:spcAft>
                          <a:spcPts val="0"/>
                        </a:spcAft>
                      </a:pPr>
                      <a:r>
                        <a:rPr lang="it-IT" sz="1200" dirty="0">
                          <a:effectLst/>
                        </a:rPr>
                        <a:t>La modifica del Tracking id non è andata a buon fine perché  TrackingID non rispetta la lunghezza.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387466268"/>
                  </a:ext>
                </a:extLst>
              </a:tr>
              <a:tr h="322580">
                <a:tc gridSpan="2">
                  <a:txBody>
                    <a:bodyPr/>
                    <a:lstStyle/>
                    <a:p>
                      <a:pPr algn="ctr">
                        <a:lnSpc>
                          <a:spcPct val="107000"/>
                        </a:lnSpc>
                        <a:spcAft>
                          <a:spcPts val="0"/>
                        </a:spcAft>
                      </a:pPr>
                      <a:r>
                        <a:rPr lang="it-IT" sz="1300">
                          <a:effectLst/>
                        </a:rPr>
                        <a:t>Output del sistema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977952680"/>
                  </a:ext>
                </a:extLst>
              </a:tr>
              <a:tr h="264160">
                <a:tc gridSpan="2">
                  <a:txBody>
                    <a:bodyPr/>
                    <a:lstStyle/>
                    <a:p>
                      <a:pPr>
                        <a:lnSpc>
                          <a:spcPct val="107000"/>
                        </a:lnSpc>
                        <a:spcAft>
                          <a:spcPts val="0"/>
                        </a:spcAft>
                      </a:pPr>
                      <a:r>
                        <a:rPr lang="it-IT" sz="1100">
                          <a:effectLst/>
                        </a:rPr>
                        <a:t>Il tracking ID deve essere del formato AAA11BB.</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077382783"/>
                  </a:ext>
                </a:extLst>
              </a:tr>
              <a:tr h="370205">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3794035"/>
                  </a:ext>
                </a:extLst>
              </a:tr>
              <a:tr h="347345">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56743180"/>
                  </a:ext>
                </a:extLst>
              </a:tr>
              <a:tr h="352425">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5399217"/>
                  </a:ext>
                </a:extLst>
              </a:tr>
            </a:tbl>
          </a:graphicData>
        </a:graphic>
      </p:graphicFrame>
      <p:pic>
        <p:nvPicPr>
          <p:cNvPr id="5" name="Immagine 4">
            <a:extLst>
              <a:ext uri="{FF2B5EF4-FFF2-40B4-BE49-F238E27FC236}">
                <a16:creationId xmlns:a16="http://schemas.microsoft.com/office/drawing/2014/main" id="{D13F01B0-9A00-4B22-9506-4305EE0E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732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a:xfrm>
            <a:off x="4909752" y="144946"/>
            <a:ext cx="2372496" cy="900083"/>
          </a:xfrm>
        </p:spPr>
        <p:txBody>
          <a:bodyPr/>
          <a:lstStyle/>
          <a:p>
            <a:r>
              <a:rPr lang="it-IT" dirty="0"/>
              <a:t>Selenium</a:t>
            </a:r>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78668" y="1240971"/>
            <a:ext cx="8434664" cy="5223888"/>
          </a:xfrm>
          <a:prstGeom prst="rect">
            <a:avLst/>
          </a:prstGeom>
          <a:ln>
            <a:noFill/>
          </a:ln>
          <a:effectLst>
            <a:outerShdw blurRad="292100" dist="139700" dir="2700000" algn="tl" rotWithShape="0">
              <a:srgbClr val="333333">
                <a:alpha val="65000"/>
              </a:srgbClr>
            </a:outerShdw>
          </a:effectLst>
        </p:spPr>
      </p:pic>
      <p:pic>
        <p:nvPicPr>
          <p:cNvPr id="5" name="Immagine 4">
            <a:extLst>
              <a:ext uri="{FF2B5EF4-FFF2-40B4-BE49-F238E27FC236}">
                <a16:creationId xmlns:a16="http://schemas.microsoft.com/office/drawing/2014/main" id="{49E1DB82-FEA3-4D56-A4FD-578C0542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6819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a:xfrm>
            <a:off x="4014946" y="307218"/>
            <a:ext cx="4162108" cy="986005"/>
          </a:xfrm>
        </p:spPr>
        <p:txBody>
          <a:bodyPr/>
          <a:lstStyle/>
          <a:p>
            <a:r>
              <a:rPr lang="it-IT" dirty="0"/>
              <a:t>Risultato finale</a:t>
            </a:r>
          </a:p>
        </p:txBody>
      </p:sp>
      <p:pic>
        <p:nvPicPr>
          <p:cNvPr id="3" name="Immagine 2">
            <a:extLst>
              <a:ext uri="{FF2B5EF4-FFF2-40B4-BE49-F238E27FC236}">
                <a16:creationId xmlns:a16="http://schemas.microsoft.com/office/drawing/2014/main" id="{568894ED-9402-4288-9425-F6F195AA1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0988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F81DA4-409E-459C-9801-6E9BD940BF3E}"/>
              </a:ext>
            </a:extLst>
          </p:cNvPr>
          <p:cNvSpPr>
            <a:spLocks noGrp="1"/>
          </p:cNvSpPr>
          <p:nvPr>
            <p:ph type="title"/>
          </p:nvPr>
        </p:nvSpPr>
        <p:spPr>
          <a:xfrm>
            <a:off x="5447211" y="2977122"/>
            <a:ext cx="1297577" cy="903756"/>
          </a:xfrm>
        </p:spPr>
        <p:txBody>
          <a:bodyPr>
            <a:normAutofit fontScale="90000"/>
          </a:bodyPr>
          <a:lstStyle/>
          <a:p>
            <a:r>
              <a:rPr lang="it-IT" sz="4800" dirty="0"/>
              <a:t>FINE</a:t>
            </a:r>
          </a:p>
        </p:txBody>
      </p:sp>
      <p:pic>
        <p:nvPicPr>
          <p:cNvPr id="3" name="Immagine 2">
            <a:extLst>
              <a:ext uri="{FF2B5EF4-FFF2-40B4-BE49-F238E27FC236}">
                <a16:creationId xmlns:a16="http://schemas.microsoft.com/office/drawing/2014/main" id="{77B00C08-AFEA-4D40-9638-CADC8407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871" y="4468991"/>
            <a:ext cx="5802255" cy="1875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003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(2/3)</a:t>
            </a:r>
          </a:p>
        </p:txBody>
      </p:sp>
      <p:pic>
        <p:nvPicPr>
          <p:cNvPr id="5" name="Immagine 4">
            <a:extLst>
              <a:ext uri="{FF2B5EF4-FFF2-40B4-BE49-F238E27FC236}">
                <a16:creationId xmlns:a16="http://schemas.microsoft.com/office/drawing/2014/main" id="{780687EF-529D-4373-971C-B5E3CF68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47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(3/3)</a:t>
            </a:r>
          </a:p>
        </p:txBody>
      </p:sp>
      <p:pic>
        <p:nvPicPr>
          <p:cNvPr id="5" name="Immagine 4">
            <a:extLst>
              <a:ext uri="{FF2B5EF4-FFF2-40B4-BE49-F238E27FC236}">
                <a16:creationId xmlns:a16="http://schemas.microsoft.com/office/drawing/2014/main" id="{A6766DD1-2D66-4A30-AA01-927CB9D11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pic>
        <p:nvPicPr>
          <p:cNvPr id="5" name="Immagine 4">
            <a:extLst>
              <a:ext uri="{FF2B5EF4-FFF2-40B4-BE49-F238E27FC236}">
                <a16:creationId xmlns:a16="http://schemas.microsoft.com/office/drawing/2014/main" id="{1017D642-A71B-4B91-A3FE-E0DB285C9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b="1" u="sng" cap="small" dirty="0">
              <a:solidFill>
                <a:schemeClr val="tx1"/>
              </a:solidFill>
            </a:endParaRPr>
          </a:p>
          <a:p>
            <a:pPr marL="0" indent="0">
              <a:buNone/>
            </a:pPr>
            <a:r>
              <a:rPr lang="it-IT" sz="1900" b="1" u="sng" cap="small" dirty="0">
                <a:solidFill>
                  <a:schemeClr val="tx1"/>
                </a:solidFill>
              </a:rPr>
              <a:t>DISPONIBILIT</a:t>
            </a:r>
            <a:r>
              <a:rPr lang="it-IT" sz="1900" b="1" u="sng" dirty="0">
                <a:solidFill>
                  <a:schemeClr val="tx1"/>
                </a:solidFill>
              </a:rPr>
              <a:t>À </a:t>
            </a:r>
            <a:endParaRPr lang="it-IT" sz="1900" dirty="0">
              <a:solidFill>
                <a:schemeClr val="tx1"/>
              </a:solidFill>
            </a:endParaRPr>
          </a:p>
          <a:p>
            <a:pPr marL="457200" lvl="0" indent="-457200">
              <a:buFont typeface="+mj-lt"/>
              <a:buAutoNum type="arabicPeriod"/>
            </a:pPr>
            <a:r>
              <a:rPr lang="it-IT" sz="1900" dirty="0">
                <a:solidFill>
                  <a:schemeClr val="tx1"/>
                </a:solidFill>
              </a:rPr>
              <a:t>È sempre possibile accedere al sistema, tranne in periodi di manutenzione.</a:t>
            </a: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pic>
        <p:nvPicPr>
          <p:cNvPr id="5" name="Immagine 4">
            <a:extLst>
              <a:ext uri="{FF2B5EF4-FFF2-40B4-BE49-F238E27FC236}">
                <a16:creationId xmlns:a16="http://schemas.microsoft.com/office/drawing/2014/main" id="{5BB0EC6F-C532-4426-A9E8-3D183DC61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374" y="6198326"/>
            <a:ext cx="1752769" cy="566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564</TotalTime>
  <Words>2106</Words>
  <Application>Microsoft Office PowerPoint</Application>
  <PresentationFormat>Widescreen</PresentationFormat>
  <Paragraphs>522</Paragraphs>
  <Slides>57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57</vt:i4>
      </vt:variant>
    </vt:vector>
  </HeadingPairs>
  <TitlesOfParts>
    <vt:vector size="64" baseType="lpstr">
      <vt:lpstr>Arial</vt:lpstr>
      <vt:lpstr>Calibri</vt:lpstr>
      <vt:lpstr>Calibri Light</vt:lpstr>
      <vt:lpstr>Century Gothic</vt:lpstr>
      <vt:lpstr>Symbol</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Design goals (1/4)</vt:lpstr>
      <vt:lpstr>Presentazione standard di PowerPoint</vt:lpstr>
      <vt:lpstr>Presentazione standard di PowerPoint</vt:lpstr>
      <vt:lpstr>Presentazione standard di PowerPoint</vt:lpstr>
      <vt:lpstr>Architettura Software Proposta</vt:lpstr>
      <vt:lpstr>Presentazione standard di PowerPoint</vt:lpstr>
      <vt:lpstr>SOTTOSISTEMI</vt:lpstr>
      <vt:lpstr>Presentazione standard di PowerPoint</vt:lpstr>
      <vt:lpstr>Servizi dei sottosistemi</vt:lpstr>
      <vt:lpstr>Mapping Hardware\Software</vt:lpstr>
      <vt:lpstr>CLASS DIAGRAM DAtaBase</vt:lpstr>
      <vt:lpstr>Presentazione standard di PowerPoint</vt:lpstr>
      <vt:lpstr>SCHEMA LOGICO (2/2)</vt:lpstr>
      <vt:lpstr>Matrice DEGLI accessi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Funzionalità da testare  </vt:lpstr>
      <vt:lpstr>Presentazione standard di PowerPoint</vt:lpstr>
      <vt:lpstr>Presentazione standard di PowerPoint</vt:lpstr>
      <vt:lpstr>8. Test Cases </vt:lpstr>
      <vt:lpstr>Presentazione standard di PowerPoint</vt:lpstr>
      <vt:lpstr>Presentazione standard di PowerPoint</vt:lpstr>
      <vt:lpstr>Presentazione standard di PowerPoint</vt:lpstr>
      <vt:lpstr>Presentazione standard di PowerPoint</vt:lpstr>
      <vt:lpstr>Test Execution</vt:lpstr>
      <vt:lpstr>Selenium</vt:lpstr>
      <vt:lpstr>Risultato finale</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53</cp:revision>
  <dcterms:created xsi:type="dcterms:W3CDTF">2019-02-15T09:19:08Z</dcterms:created>
  <dcterms:modified xsi:type="dcterms:W3CDTF">2019-02-17T19:08:28Z</dcterms:modified>
</cp:coreProperties>
</file>