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4004" r:id="rId1"/>
  </p:sldMasterIdLst>
  <p:sldIdLst>
    <p:sldId id="256" r:id="rId2"/>
    <p:sldId id="257" r:id="rId3"/>
    <p:sldId id="308" r:id="rId4"/>
    <p:sldId id="309" r:id="rId5"/>
    <p:sldId id="259" r:id="rId6"/>
    <p:sldId id="310" r:id="rId7"/>
    <p:sldId id="311" r:id="rId8"/>
    <p:sldId id="260" r:id="rId9"/>
    <p:sldId id="312"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92" r:id="rId30"/>
    <p:sldId id="281" r:id="rId31"/>
    <p:sldId id="280" r:id="rId32"/>
    <p:sldId id="283" r:id="rId33"/>
    <p:sldId id="282" r:id="rId34"/>
    <p:sldId id="284" r:id="rId35"/>
    <p:sldId id="285" r:id="rId36"/>
    <p:sldId id="286" r:id="rId37"/>
    <p:sldId id="287" r:id="rId38"/>
    <p:sldId id="288" r:id="rId39"/>
    <p:sldId id="289" r:id="rId40"/>
    <p:sldId id="290" r:id="rId41"/>
    <p:sldId id="291"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32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Date Placeholder 2"/>
          <p:cNvSpPr>
            <a:spLocks noGrp="1"/>
          </p:cNvSpPr>
          <p:nvPr>
            <p:ph type="dt" sz="half" idx="10"/>
          </p:nvPr>
        </p:nvSpPr>
        <p:spPr/>
        <p:txBody>
          <a:bodyPr/>
          <a:lstStyle/>
          <a:p>
            <a:fld id="{D63563A2-AD54-4D65-A279-1B7020A450D2}" type="datetimeFigureOut">
              <a:rPr lang="it-IT" smtClean="0"/>
              <a:t>15/02/2019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0574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012589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566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51402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453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88087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199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31342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9172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D63563A2-AD54-4D65-A279-1B7020A450D2}" type="datetimeFigureOut">
              <a:rPr lang="it-IT" smtClean="0"/>
              <a:t>15/02/2019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428300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63563A2-AD54-4D65-A279-1B7020A450D2}" type="datetimeFigureOut">
              <a:rPr lang="it-IT" smtClean="0"/>
              <a:t>15/02/2019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7495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63563A2-AD54-4D65-A279-1B7020A450D2}" type="datetimeFigureOut">
              <a:rPr lang="it-IT" smtClean="0"/>
              <a:t>15/02/2019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19996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63563A2-AD54-4D65-A279-1B7020A450D2}" type="datetimeFigureOut">
              <a:rPr lang="it-IT" smtClean="0"/>
              <a:t>15/02/2019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6548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563A2-AD54-4D65-A279-1B7020A450D2}" type="datetimeFigureOut">
              <a:rPr lang="it-IT" smtClean="0"/>
              <a:t>15/02/2019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44211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15/02/2019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212378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D63563A2-AD54-4D65-A279-1B7020A450D2}" type="datetimeFigureOut">
              <a:rPr lang="it-IT" smtClean="0"/>
              <a:t>15/02/2019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60853F84-215A-44ED-ADD9-B38129EDE861}" type="slidenum">
              <a:rPr lang="it-IT" smtClean="0"/>
              <a:t>‹N›</a:t>
            </a:fld>
            <a:endParaRPr lang="it-IT"/>
          </a:p>
        </p:txBody>
      </p:sp>
    </p:spTree>
    <p:extLst>
      <p:ext uri="{BB962C8B-B14F-4D97-AF65-F5344CB8AC3E}">
        <p14:creationId xmlns:p14="http://schemas.microsoft.com/office/powerpoint/2010/main" val="30223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63563A2-AD54-4D65-A279-1B7020A450D2}" type="datetimeFigureOut">
              <a:rPr lang="it-IT" smtClean="0"/>
              <a:t>15/02/2019</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853F84-215A-44ED-ADD9-B38129EDE861}" type="slidenum">
              <a:rPr lang="it-IT" smtClean="0"/>
              <a:t>‹N›</a:t>
            </a:fld>
            <a:endParaRPr lang="it-IT"/>
          </a:p>
        </p:txBody>
      </p:sp>
    </p:spTree>
    <p:extLst>
      <p:ext uri="{BB962C8B-B14F-4D97-AF65-F5344CB8AC3E}">
        <p14:creationId xmlns:p14="http://schemas.microsoft.com/office/powerpoint/2010/main" val="47029326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F804C16-B40F-44A6-BF41-202A9E11B728}"/>
              </a:ext>
            </a:extLst>
          </p:cNvPr>
          <p:cNvSpPr txBox="1"/>
          <p:nvPr/>
        </p:nvSpPr>
        <p:spPr>
          <a:xfrm>
            <a:off x="450759" y="6176878"/>
            <a:ext cx="5645240" cy="923330"/>
          </a:xfrm>
          <a:prstGeom prst="rect">
            <a:avLst/>
          </a:prstGeom>
          <a:noFill/>
        </p:spPr>
        <p:txBody>
          <a:bodyPr wrap="square" rtlCol="0">
            <a:spAutoFit/>
          </a:bodyPr>
          <a:lstStyle/>
          <a:p>
            <a:pPr algn="ctr"/>
            <a:r>
              <a:rPr lang="it-IT"/>
              <a:t>Progetto Ingegneria del Software</a:t>
            </a:r>
          </a:p>
          <a:p>
            <a:pPr algn="ctr"/>
            <a:r>
              <a:rPr lang="it-IT"/>
              <a:t>Anno 2018/2019</a:t>
            </a:r>
          </a:p>
          <a:p>
            <a:endParaRPr lang="it-IT" dirty="0"/>
          </a:p>
        </p:txBody>
      </p:sp>
      <p:sp>
        <p:nvSpPr>
          <p:cNvPr id="5" name="CasellaDiTesto 4">
            <a:extLst>
              <a:ext uri="{FF2B5EF4-FFF2-40B4-BE49-F238E27FC236}">
                <a16:creationId xmlns:a16="http://schemas.microsoft.com/office/drawing/2014/main" id="{7F2B41B4-2E5E-4BBB-86FC-9E4BCB96FBCD}"/>
              </a:ext>
            </a:extLst>
          </p:cNvPr>
          <p:cNvSpPr txBox="1"/>
          <p:nvPr/>
        </p:nvSpPr>
        <p:spPr>
          <a:xfrm>
            <a:off x="8036417" y="4668773"/>
            <a:ext cx="4155583" cy="1508105"/>
          </a:xfrm>
          <a:prstGeom prst="rect">
            <a:avLst/>
          </a:prstGeom>
          <a:noFill/>
        </p:spPr>
        <p:txBody>
          <a:bodyPr wrap="square" rtlCol="0">
            <a:spAutoFit/>
          </a:bodyPr>
          <a:lstStyle/>
          <a:p>
            <a:r>
              <a:rPr lang="it-IT" sz="2000" i="1" dirty="0"/>
              <a:t>Studenti:</a:t>
            </a:r>
          </a:p>
          <a:p>
            <a:endParaRPr lang="it-IT" dirty="0"/>
          </a:p>
          <a:p>
            <a:r>
              <a:rPr lang="it-IT" dirty="0"/>
              <a:t>Cosimo Bacco                0512104516</a:t>
            </a:r>
          </a:p>
          <a:p>
            <a:r>
              <a:rPr lang="it-IT" dirty="0"/>
              <a:t>Michele Castellaneta    0512104804</a:t>
            </a:r>
          </a:p>
          <a:p>
            <a:r>
              <a:rPr lang="it-IT" dirty="0"/>
              <a:t>Domenico Trotta           0512104882</a:t>
            </a:r>
          </a:p>
        </p:txBody>
      </p:sp>
      <p:pic>
        <p:nvPicPr>
          <p:cNvPr id="6" name="Immagine 5">
            <a:extLst>
              <a:ext uri="{FF2B5EF4-FFF2-40B4-BE49-F238E27FC236}">
                <a16:creationId xmlns:a16="http://schemas.microsoft.com/office/drawing/2014/main" id="{0A3FB94B-6B8E-4F49-A72F-88ED92885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34" y="783359"/>
            <a:ext cx="9087729" cy="29379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6CBAFD-72BD-4412-AF96-DD23F36BA842}"/>
              </a:ext>
            </a:extLst>
          </p:cNvPr>
          <p:cNvSpPr>
            <a:spLocks noGrp="1"/>
          </p:cNvSpPr>
          <p:nvPr>
            <p:ph type="title"/>
          </p:nvPr>
        </p:nvSpPr>
        <p:spPr>
          <a:xfrm>
            <a:off x="3764756" y="152401"/>
            <a:ext cx="4662488" cy="863600"/>
          </a:xfrm>
        </p:spPr>
        <p:txBody>
          <a:bodyPr/>
          <a:lstStyle/>
          <a:p>
            <a:r>
              <a:rPr lang="it-IT" dirty="0"/>
              <a:t>USE CASE DIAGRAM</a:t>
            </a:r>
          </a:p>
        </p:txBody>
      </p:sp>
      <p:pic>
        <p:nvPicPr>
          <p:cNvPr id="7" name="Immagine 6">
            <a:extLst>
              <a:ext uri="{FF2B5EF4-FFF2-40B4-BE49-F238E27FC236}">
                <a16:creationId xmlns:a16="http://schemas.microsoft.com/office/drawing/2014/main" id="{C2AD3E52-83EA-4B0A-93BD-AA4527F74525}"/>
              </a:ext>
            </a:extLst>
          </p:cNvPr>
          <p:cNvPicPr>
            <a:picLocks noChangeAspect="1"/>
          </p:cNvPicPr>
          <p:nvPr/>
        </p:nvPicPr>
        <p:blipFill>
          <a:blip r:embed="rId2"/>
          <a:stretch>
            <a:fillRect/>
          </a:stretch>
        </p:blipFill>
        <p:spPr>
          <a:xfrm>
            <a:off x="887974" y="1833416"/>
            <a:ext cx="8892052" cy="4872183"/>
          </a:xfrm>
          <a:prstGeom prst="rect">
            <a:avLst/>
          </a:prstGeom>
        </p:spPr>
      </p:pic>
      <p:sp>
        <p:nvSpPr>
          <p:cNvPr id="8" name="CasellaDiTesto 7">
            <a:extLst>
              <a:ext uri="{FF2B5EF4-FFF2-40B4-BE49-F238E27FC236}">
                <a16:creationId xmlns:a16="http://schemas.microsoft.com/office/drawing/2014/main" id="{E13AD60F-0746-4B28-B123-954CB24696A1}"/>
              </a:ext>
            </a:extLst>
          </p:cNvPr>
          <p:cNvSpPr txBox="1"/>
          <p:nvPr/>
        </p:nvSpPr>
        <p:spPr>
          <a:xfrm>
            <a:off x="673100" y="1240042"/>
            <a:ext cx="3764756" cy="369332"/>
          </a:xfrm>
          <a:prstGeom prst="rect">
            <a:avLst/>
          </a:prstGeom>
          <a:noFill/>
        </p:spPr>
        <p:txBody>
          <a:bodyPr wrap="square" rtlCol="0">
            <a:spAutoFit/>
          </a:bodyPr>
          <a:lstStyle/>
          <a:p>
            <a:r>
              <a:rPr lang="it-IT" i="1" dirty="0"/>
              <a:t>Gestione ordini</a:t>
            </a:r>
          </a:p>
        </p:txBody>
      </p:sp>
    </p:spTree>
    <p:extLst>
      <p:ext uri="{BB962C8B-B14F-4D97-AF65-F5344CB8AC3E}">
        <p14:creationId xmlns:p14="http://schemas.microsoft.com/office/powerpoint/2010/main" val="21209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BC0B3B66-B7EA-4EC2-9C00-19E39887B7FD}"/>
              </a:ext>
            </a:extLst>
          </p:cNvPr>
          <p:cNvGraphicFramePr>
            <a:graphicFrameLocks noGrp="1"/>
          </p:cNvGraphicFramePr>
          <p:nvPr>
            <p:ph idx="1"/>
            <p:extLst>
              <p:ext uri="{D42A27DB-BD31-4B8C-83A1-F6EECF244321}">
                <p14:modId xmlns:p14="http://schemas.microsoft.com/office/powerpoint/2010/main" val="2923456639"/>
              </p:ext>
            </p:extLst>
          </p:nvPr>
        </p:nvGraphicFramePr>
        <p:xfrm>
          <a:off x="1877158" y="1699322"/>
          <a:ext cx="7810025" cy="4677203"/>
        </p:xfrm>
        <a:graphic>
          <a:graphicData uri="http://schemas.openxmlformats.org/drawingml/2006/table">
            <a:tbl>
              <a:tblPr firstCol="1">
                <a:tableStyleId>{5C22544A-7EE6-4342-B048-85BDC9FD1C3A}</a:tableStyleId>
              </a:tblPr>
              <a:tblGrid>
                <a:gridCol w="2273033">
                  <a:extLst>
                    <a:ext uri="{9D8B030D-6E8A-4147-A177-3AD203B41FA5}">
                      <a16:colId xmlns:a16="http://schemas.microsoft.com/office/drawing/2014/main" val="3741314490"/>
                    </a:ext>
                  </a:extLst>
                </a:gridCol>
                <a:gridCol w="5536992">
                  <a:extLst>
                    <a:ext uri="{9D8B030D-6E8A-4147-A177-3AD203B41FA5}">
                      <a16:colId xmlns:a16="http://schemas.microsoft.com/office/drawing/2014/main" val="521253015"/>
                    </a:ext>
                  </a:extLst>
                </a:gridCol>
              </a:tblGrid>
              <a:tr h="406018">
                <a:tc>
                  <a:txBody>
                    <a:bodyPr/>
                    <a:lstStyle/>
                    <a:p>
                      <a:pPr algn="ctr">
                        <a:lnSpc>
                          <a:spcPct val="110000"/>
                        </a:lnSpc>
                        <a:spcAft>
                          <a:spcPts val="600"/>
                        </a:spcAft>
                      </a:pPr>
                      <a:r>
                        <a:rPr lang="it-IT" sz="1300" dirty="0">
                          <a:effectLst/>
                        </a:rPr>
                        <a:t>Nome caso d’uso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Effettuare ordine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196465685"/>
                  </a:ext>
                </a:extLst>
              </a:tr>
              <a:tr h="442788">
                <a:tc>
                  <a:txBody>
                    <a:bodyPr/>
                    <a:lstStyle/>
                    <a:p>
                      <a:pPr algn="ctr">
                        <a:lnSpc>
                          <a:spcPct val="110000"/>
                        </a:lnSpc>
                        <a:spcAft>
                          <a:spcPts val="600"/>
                        </a:spcAft>
                      </a:pPr>
                      <a:r>
                        <a:rPr lang="it-IT" sz="1300" dirty="0">
                          <a:effectLst/>
                        </a:rPr>
                        <a:t>Attori partecipanti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Iniziato da: Cliente</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6191536"/>
                  </a:ext>
                </a:extLst>
              </a:tr>
              <a:tr h="2910394">
                <a:tc>
                  <a:txBody>
                    <a:bodyPr/>
                    <a:lstStyle/>
                    <a:p>
                      <a:pPr algn="ctr">
                        <a:lnSpc>
                          <a:spcPct val="110000"/>
                        </a:lnSpc>
                        <a:spcAft>
                          <a:spcPts val="600"/>
                        </a:spcAft>
                      </a:pPr>
                      <a:r>
                        <a:rPr lang="it-IT" sz="1300" dirty="0">
                          <a:effectLst/>
                        </a:rPr>
                        <a:t>Flusso di eventi</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marL="342900" lvl="0" indent="-342900" algn="l">
                        <a:lnSpc>
                          <a:spcPct val="110000"/>
                        </a:lnSpc>
                        <a:spcAft>
                          <a:spcPts val="600"/>
                        </a:spcAft>
                        <a:buFont typeface="+mj-lt"/>
                        <a:buAutoNum type="arabicPeriod"/>
                      </a:pPr>
                      <a:r>
                        <a:rPr lang="it-IT" sz="1300" dirty="0">
                          <a:effectLst/>
                        </a:rPr>
                        <a:t>L’utente nella pagina del carrello clicca su “procedi con l’acquisto”</a:t>
                      </a:r>
                    </a:p>
                    <a:p>
                      <a:pPr marL="342900" lvl="0" indent="-342900" algn="l">
                        <a:lnSpc>
                          <a:spcPct val="110000"/>
                        </a:lnSpc>
                        <a:spcAft>
                          <a:spcPts val="600"/>
                        </a:spcAft>
                        <a:buFont typeface="+mj-lt"/>
                        <a:buAutoNum type="arabicPeriod"/>
                      </a:pPr>
                      <a:r>
                        <a:rPr lang="it-IT" sz="1300" dirty="0">
                          <a:effectLst/>
                        </a:rPr>
                        <a:t>Il sistema indirizza l’utente verso la pagina di scelta del tipo di spedizione e del metodo di pagamento da utilizzare per l’acquisto.</a:t>
                      </a:r>
                    </a:p>
                    <a:p>
                      <a:pPr marL="342900" lvl="0" indent="-342900" algn="l">
                        <a:lnSpc>
                          <a:spcPct val="110000"/>
                        </a:lnSpc>
                        <a:spcAft>
                          <a:spcPts val="600"/>
                        </a:spcAft>
                        <a:buFont typeface="+mj-lt"/>
                        <a:buAutoNum type="arabicPeriod"/>
                      </a:pPr>
                      <a:r>
                        <a:rPr lang="it-IT" sz="1300" dirty="0">
                          <a:effectLst/>
                        </a:rPr>
                        <a:t>L’utente seleziona la spedizione e il metodo di pagamento.</a:t>
                      </a:r>
                    </a:p>
                    <a:p>
                      <a:pPr marL="342900" lvl="0" indent="-342900" algn="l">
                        <a:lnSpc>
                          <a:spcPct val="110000"/>
                        </a:lnSpc>
                        <a:spcAft>
                          <a:spcPts val="600"/>
                        </a:spcAft>
                        <a:buFont typeface="+mj-lt"/>
                        <a:buAutoNum type="arabicPeriod"/>
                      </a:pPr>
                      <a:r>
                        <a:rPr lang="it-IT" sz="1300" dirty="0">
                          <a:effectLst/>
                        </a:rPr>
                        <a:t>Il sistema indirizza l’utente verso la pagina di pagamento.</a:t>
                      </a:r>
                    </a:p>
                    <a:p>
                      <a:pPr marL="342900" lvl="0" indent="-342900" algn="l">
                        <a:lnSpc>
                          <a:spcPct val="110000"/>
                        </a:lnSpc>
                        <a:spcAft>
                          <a:spcPts val="600"/>
                        </a:spcAft>
                        <a:buFont typeface="+mj-lt"/>
                        <a:buAutoNum type="arabicPeriod"/>
                      </a:pPr>
                      <a:r>
                        <a:rPr lang="it-IT" sz="1300" dirty="0">
                          <a:effectLst/>
                        </a:rPr>
                        <a:t>L’utente inserisce i dati della sua carta di credito e clicca su “effettua pagamento”</a:t>
                      </a:r>
                    </a:p>
                    <a:p>
                      <a:pPr marL="342900" lvl="0" indent="-342900" algn="l">
                        <a:lnSpc>
                          <a:spcPct val="110000"/>
                        </a:lnSpc>
                        <a:spcAft>
                          <a:spcPts val="600"/>
                        </a:spcAft>
                        <a:buFont typeface="+mj-lt"/>
                        <a:buAutoNum type="arabicPeriod"/>
                      </a:pPr>
                      <a:r>
                        <a:rPr lang="it-IT" sz="1300" dirty="0">
                          <a:effectLst/>
                        </a:rPr>
                        <a:t>Il sistema salva le informazioni dell’ordine sul database e indirizza l’utente alla pagina di conferma dell’ordine.</a:t>
                      </a:r>
                      <a:endParaRPr lang="it-IT"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3414" marR="83414" marT="0" marB="0" anchor="ctr"/>
                </a:tc>
                <a:extLst>
                  <a:ext uri="{0D108BD9-81ED-4DB2-BD59-A6C34878D82A}">
                    <a16:rowId xmlns:a16="http://schemas.microsoft.com/office/drawing/2014/main" val="409135858"/>
                  </a:ext>
                </a:extLst>
              </a:tr>
              <a:tr h="697084">
                <a:tc>
                  <a:txBody>
                    <a:bodyPr/>
                    <a:lstStyle/>
                    <a:p>
                      <a:pPr algn="ctr">
                        <a:lnSpc>
                          <a:spcPct val="110000"/>
                        </a:lnSpc>
                        <a:spcAft>
                          <a:spcPts val="600"/>
                        </a:spcAft>
                      </a:pPr>
                      <a:r>
                        <a:rPr lang="it-IT" sz="1300" dirty="0">
                          <a:effectLst/>
                        </a:rPr>
                        <a:t>Condizioni d’entrata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L’utente si è autenticato e ha almeno un prodotto inserito nel carrello.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1876848521"/>
                  </a:ext>
                </a:extLst>
              </a:tr>
              <a:tr h="220919">
                <a:tc>
                  <a:txBody>
                    <a:bodyPr/>
                    <a:lstStyle/>
                    <a:p>
                      <a:pPr algn="ctr">
                        <a:lnSpc>
                          <a:spcPct val="110000"/>
                        </a:lnSpc>
                        <a:spcAft>
                          <a:spcPts val="600"/>
                        </a:spcAft>
                      </a:pPr>
                      <a:r>
                        <a:rPr lang="it-IT" sz="1300" dirty="0">
                          <a:effectLst/>
                        </a:rPr>
                        <a:t>Condizioni d’uscita</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tc>
                  <a:txBody>
                    <a:bodyPr/>
                    <a:lstStyle/>
                    <a:p>
                      <a:pPr algn="l">
                        <a:lnSpc>
                          <a:spcPct val="110000"/>
                        </a:lnSpc>
                        <a:spcAft>
                          <a:spcPts val="600"/>
                        </a:spcAft>
                      </a:pPr>
                      <a:r>
                        <a:rPr lang="it-IT" sz="1300" dirty="0">
                          <a:effectLst/>
                        </a:rPr>
                        <a:t>L’ordine viene effettuato.</a:t>
                      </a:r>
                      <a:endParaRPr lang="it-IT" sz="1300" dirty="0">
                        <a:effectLst/>
                        <a:latin typeface="Calibri" panose="020F0502020204030204" pitchFamily="34" charset="0"/>
                        <a:ea typeface="Calibri" panose="020F0502020204030204" pitchFamily="34" charset="0"/>
                        <a:cs typeface="Arial" panose="020B0604020202020204" pitchFamily="34" charset="0"/>
                      </a:endParaRPr>
                    </a:p>
                  </a:txBody>
                  <a:tcPr marL="83414" marR="83414" marT="0" marB="0" anchor="ctr"/>
                </a:tc>
                <a:extLst>
                  <a:ext uri="{0D108BD9-81ED-4DB2-BD59-A6C34878D82A}">
                    <a16:rowId xmlns:a16="http://schemas.microsoft.com/office/drawing/2014/main" val="2945289744"/>
                  </a:ext>
                </a:extLst>
              </a:tr>
            </a:tbl>
          </a:graphicData>
        </a:graphic>
      </p:graphicFrame>
      <p:sp>
        <p:nvSpPr>
          <p:cNvPr id="5" name="Rectangle 1">
            <a:extLst>
              <a:ext uri="{FF2B5EF4-FFF2-40B4-BE49-F238E27FC236}">
                <a16:creationId xmlns:a16="http://schemas.microsoft.com/office/drawing/2014/main" id="{8507148B-3854-41C7-9161-71024805FDBE}"/>
              </a:ext>
            </a:extLst>
          </p:cNvPr>
          <p:cNvSpPr>
            <a:spLocks noChangeArrowheads="1"/>
          </p:cNvSpPr>
          <p:nvPr/>
        </p:nvSpPr>
        <p:spPr bwMode="auto">
          <a:xfrm>
            <a:off x="266700" y="1119684"/>
            <a:ext cx="261874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C_14: Effettuare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Arial" panose="020B0604020202020204" pitchFamily="34" charset="0"/>
            </a:endParaRPr>
          </a:p>
        </p:txBody>
      </p:sp>
      <p:sp>
        <p:nvSpPr>
          <p:cNvPr id="9" name="Titolo 1">
            <a:extLst>
              <a:ext uri="{FF2B5EF4-FFF2-40B4-BE49-F238E27FC236}">
                <a16:creationId xmlns:a16="http://schemas.microsoft.com/office/drawing/2014/main" id="{0C923E14-5093-4A27-B589-953BFAEC33BE}"/>
              </a:ext>
            </a:extLst>
          </p:cNvPr>
          <p:cNvSpPr txBox="1">
            <a:spLocks/>
          </p:cNvSpPr>
          <p:nvPr/>
        </p:nvSpPr>
        <p:spPr>
          <a:xfrm>
            <a:off x="4930378" y="100125"/>
            <a:ext cx="2331244" cy="8636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USE CASE</a:t>
            </a:r>
          </a:p>
        </p:txBody>
      </p:sp>
    </p:spTree>
    <p:extLst>
      <p:ext uri="{BB962C8B-B14F-4D97-AF65-F5344CB8AC3E}">
        <p14:creationId xmlns:p14="http://schemas.microsoft.com/office/powerpoint/2010/main" val="62984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75AC8DF3-3A97-45EC-9E85-AFBA07B70B05}"/>
              </a:ext>
            </a:extLst>
          </p:cNvPr>
          <p:cNvGraphicFramePr>
            <a:graphicFrameLocks noGrp="1"/>
          </p:cNvGraphicFramePr>
          <p:nvPr>
            <p:ph idx="1"/>
            <p:extLst>
              <p:ext uri="{D42A27DB-BD31-4B8C-83A1-F6EECF244321}">
                <p14:modId xmlns:p14="http://schemas.microsoft.com/office/powerpoint/2010/main" val="2280031380"/>
              </p:ext>
            </p:extLst>
          </p:nvPr>
        </p:nvGraphicFramePr>
        <p:xfrm>
          <a:off x="2266950" y="2324100"/>
          <a:ext cx="7056120" cy="3770158"/>
        </p:xfrm>
        <a:graphic>
          <a:graphicData uri="http://schemas.openxmlformats.org/drawingml/2006/table">
            <a:tbl>
              <a:tblPr firstCol="1">
                <a:tableStyleId>{5C22544A-7EE6-4342-B048-85BDC9FD1C3A}</a:tableStyleId>
              </a:tblPr>
              <a:tblGrid>
                <a:gridCol w="2082963">
                  <a:extLst>
                    <a:ext uri="{9D8B030D-6E8A-4147-A177-3AD203B41FA5}">
                      <a16:colId xmlns:a16="http://schemas.microsoft.com/office/drawing/2014/main" val="2636867849"/>
                    </a:ext>
                  </a:extLst>
                </a:gridCol>
                <a:gridCol w="4973157">
                  <a:extLst>
                    <a:ext uri="{9D8B030D-6E8A-4147-A177-3AD203B41FA5}">
                      <a16:colId xmlns:a16="http://schemas.microsoft.com/office/drawing/2014/main" val="2572622892"/>
                    </a:ext>
                  </a:extLst>
                </a:gridCol>
              </a:tblGrid>
              <a:tr h="419100">
                <a:tc>
                  <a:txBody>
                    <a:bodyPr/>
                    <a:lstStyle/>
                    <a:p>
                      <a:pPr algn="ctr">
                        <a:lnSpc>
                          <a:spcPct val="110000"/>
                        </a:lnSpc>
                        <a:spcAft>
                          <a:spcPts val="600"/>
                        </a:spcAft>
                      </a:pPr>
                      <a:r>
                        <a:rPr lang="it-IT" sz="1100" dirty="0">
                          <a:effectLst/>
                        </a:rPr>
                        <a:t>Nome caso d’uso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Cambiare lo stato di un 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3701320"/>
                  </a:ext>
                </a:extLst>
              </a:tr>
              <a:tr h="571277">
                <a:tc>
                  <a:txBody>
                    <a:bodyPr/>
                    <a:lstStyle/>
                    <a:p>
                      <a:pPr algn="ctr">
                        <a:lnSpc>
                          <a:spcPct val="110000"/>
                        </a:lnSpc>
                        <a:spcAft>
                          <a:spcPts val="600"/>
                        </a:spcAft>
                      </a:pPr>
                      <a:r>
                        <a:rPr lang="it-IT" sz="1100" dirty="0">
                          <a:effectLst/>
                        </a:rPr>
                        <a:t>Attori partecipanti</a:t>
                      </a:r>
                    </a:p>
                    <a:p>
                      <a:pPr algn="ctr">
                        <a:lnSpc>
                          <a:spcPct val="110000"/>
                        </a:lnSpc>
                        <a:spcAft>
                          <a:spcPts val="600"/>
                        </a:spcAft>
                      </a:pPr>
                      <a:r>
                        <a:rPr lang="it-IT" sz="1100" dirty="0">
                          <a:effectLst/>
                        </a:rPr>
                        <a:t> </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Iniziato da: Gestore degli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10828278"/>
                  </a:ext>
                </a:extLst>
              </a:tr>
              <a:tr h="1879823">
                <a:tc>
                  <a:txBody>
                    <a:bodyPr/>
                    <a:lstStyle/>
                    <a:p>
                      <a:pPr algn="ctr">
                        <a:lnSpc>
                          <a:spcPct val="110000"/>
                        </a:lnSpc>
                        <a:spcAft>
                          <a:spcPts val="600"/>
                        </a:spcAft>
                      </a:pPr>
                      <a:r>
                        <a:rPr lang="it-IT" sz="1100" dirty="0">
                          <a:effectLst/>
                        </a:rPr>
                        <a:t>Flusso di eventi</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 </a:t>
                      </a:r>
                    </a:p>
                    <a:p>
                      <a:pPr algn="l">
                        <a:lnSpc>
                          <a:spcPct val="110000"/>
                        </a:lnSpc>
                        <a:spcAft>
                          <a:spcPts val="600"/>
                        </a:spcAft>
                      </a:pPr>
                      <a:r>
                        <a:rPr lang="it-IT" sz="1100" dirty="0">
                          <a:effectLst/>
                        </a:rPr>
                        <a:t>    1. Il gestore degli ordini clicca sul pulsante cambia stato dell’ordine.</a:t>
                      </a:r>
                    </a:p>
                    <a:p>
                      <a:pPr algn="l">
                        <a:lnSpc>
                          <a:spcPct val="110000"/>
                        </a:lnSpc>
                        <a:spcAft>
                          <a:spcPts val="600"/>
                        </a:spcAft>
                      </a:pPr>
                      <a:r>
                        <a:rPr lang="it-IT" sz="1100" dirty="0">
                          <a:effectLst/>
                        </a:rPr>
                        <a:t>    2. Il sistema mostra una lista di opzioni disponibili.</a:t>
                      </a:r>
                    </a:p>
                    <a:p>
                      <a:pPr algn="l">
                        <a:lnSpc>
                          <a:spcPct val="110000"/>
                        </a:lnSpc>
                        <a:spcAft>
                          <a:spcPts val="600"/>
                        </a:spcAft>
                      </a:pPr>
                      <a:r>
                        <a:rPr lang="it-IT" sz="1100" dirty="0">
                          <a:effectLst/>
                        </a:rPr>
                        <a:t>    3. Il gestore degli ordini seleziona uno degli stati presenti nella lista.</a:t>
                      </a:r>
                    </a:p>
                    <a:p>
                      <a:pPr algn="l">
                        <a:lnSpc>
                          <a:spcPct val="110000"/>
                        </a:lnSpc>
                        <a:spcAft>
                          <a:spcPts val="600"/>
                        </a:spcAft>
                      </a:pPr>
                      <a:r>
                        <a:rPr lang="it-IT" sz="1100" dirty="0">
                          <a:effectLst/>
                        </a:rPr>
                        <a:t>    4. Il sistema conferma l’avvenuto cambio di stato dell’ordine.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023047"/>
                  </a:ext>
                </a:extLst>
              </a:tr>
              <a:tr h="449979">
                <a:tc>
                  <a:txBody>
                    <a:bodyPr/>
                    <a:lstStyle/>
                    <a:p>
                      <a:pPr algn="ctr">
                        <a:lnSpc>
                          <a:spcPct val="110000"/>
                        </a:lnSpc>
                        <a:spcAft>
                          <a:spcPts val="600"/>
                        </a:spcAft>
                      </a:pPr>
                      <a:r>
                        <a:rPr lang="it-IT" sz="1100" dirty="0">
                          <a:effectLst/>
                        </a:rPr>
                        <a:t>Condizioni d’entrata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a:effectLst/>
                        </a:rPr>
                        <a:t>Il gestore degli ordini si trova nella pagina degli ordini e sta visualizzando i dettagli di un ordine.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60589783"/>
                  </a:ext>
                </a:extLst>
              </a:tr>
              <a:tr h="449979">
                <a:tc>
                  <a:txBody>
                    <a:bodyPr/>
                    <a:lstStyle/>
                    <a:p>
                      <a:pPr algn="ctr">
                        <a:lnSpc>
                          <a:spcPct val="110000"/>
                        </a:lnSpc>
                        <a:spcAft>
                          <a:spcPts val="600"/>
                        </a:spcAft>
                      </a:pPr>
                      <a:r>
                        <a:rPr lang="it-IT" sz="1100" dirty="0">
                          <a:effectLst/>
                        </a:rPr>
                        <a:t>Condizioni d’uscita</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0000"/>
                        </a:lnSpc>
                        <a:spcAft>
                          <a:spcPts val="600"/>
                        </a:spcAft>
                      </a:pPr>
                      <a:r>
                        <a:rPr lang="it-IT" sz="1100" dirty="0">
                          <a:effectLst/>
                        </a:rPr>
                        <a:t>Lo stato dell’ordine è stato cambiato.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39678375"/>
                  </a:ext>
                </a:extLst>
              </a:tr>
            </a:tbl>
          </a:graphicData>
        </a:graphic>
      </p:graphicFrame>
      <p:sp>
        <p:nvSpPr>
          <p:cNvPr id="5" name="Rectangle 1">
            <a:extLst>
              <a:ext uri="{FF2B5EF4-FFF2-40B4-BE49-F238E27FC236}">
                <a16:creationId xmlns:a16="http://schemas.microsoft.com/office/drawing/2014/main" id="{D3632A09-E579-4675-94C1-4BFE6E51CBBA}"/>
              </a:ext>
            </a:extLst>
          </p:cNvPr>
          <p:cNvSpPr>
            <a:spLocks noChangeArrowheads="1"/>
          </p:cNvSpPr>
          <p:nvPr/>
        </p:nvSpPr>
        <p:spPr bwMode="auto">
          <a:xfrm>
            <a:off x="330200" y="1308186"/>
            <a:ext cx="3873500"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U</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C_20: Cambiare lo stato di un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sp>
        <p:nvSpPr>
          <p:cNvPr id="8" name="Titolo 1">
            <a:extLst>
              <a:ext uri="{FF2B5EF4-FFF2-40B4-BE49-F238E27FC236}">
                <a16:creationId xmlns:a16="http://schemas.microsoft.com/office/drawing/2014/main" id="{E5ABB804-D930-47EA-9A79-576EB4F48152}"/>
              </a:ext>
            </a:extLst>
          </p:cNvPr>
          <p:cNvSpPr txBox="1">
            <a:spLocks/>
          </p:cNvSpPr>
          <p:nvPr/>
        </p:nvSpPr>
        <p:spPr>
          <a:xfrm>
            <a:off x="4930378" y="100125"/>
            <a:ext cx="2331244" cy="8636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USE CASE</a:t>
            </a:r>
          </a:p>
        </p:txBody>
      </p:sp>
    </p:spTree>
    <p:extLst>
      <p:ext uri="{BB962C8B-B14F-4D97-AF65-F5344CB8AC3E}">
        <p14:creationId xmlns:p14="http://schemas.microsoft.com/office/powerpoint/2010/main" val="66735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2D251-966E-4ADB-B79A-A7AF50D11B13}"/>
              </a:ext>
            </a:extLst>
          </p:cNvPr>
          <p:cNvSpPr>
            <a:spLocks noChangeArrowheads="1"/>
          </p:cNvSpPr>
          <p:nvPr/>
        </p:nvSpPr>
        <p:spPr bwMode="auto">
          <a:xfrm>
            <a:off x="648493" y="1089662"/>
            <a:ext cx="3379788" cy="5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E</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ffettuare 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effectLst/>
              <a:latin typeface="Arial" panose="020B0604020202020204" pitchFamily="34" charset="0"/>
            </a:endParaRPr>
          </a:p>
        </p:txBody>
      </p:sp>
      <p:pic>
        <p:nvPicPr>
          <p:cNvPr id="3073" name="Immagine 51">
            <a:extLst>
              <a:ext uri="{FF2B5EF4-FFF2-40B4-BE49-F238E27FC236}">
                <a16:creationId xmlns:a16="http://schemas.microsoft.com/office/drawing/2014/main" id="{B9C41356-9FEA-4E34-A3DC-AE9803330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059" y="1711235"/>
            <a:ext cx="9878877" cy="4974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DAFC420-44C7-4C61-9F24-66C8DBA5BB9B}"/>
              </a:ext>
            </a:extLst>
          </p:cNvPr>
          <p:cNvSpPr>
            <a:spLocks noChangeArrowheads="1"/>
          </p:cNvSpPr>
          <p:nvPr/>
        </p:nvSpPr>
        <p:spPr bwMode="auto">
          <a:xfrm>
            <a:off x="3022600" y="171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B31B2F52-C814-4008-BE9D-995182A9582B}"/>
              </a:ext>
            </a:extLst>
          </p:cNvPr>
          <p:cNvSpPr txBox="1">
            <a:spLocks/>
          </p:cNvSpPr>
          <p:nvPr/>
        </p:nvSpPr>
        <p:spPr>
          <a:xfrm>
            <a:off x="3512939" y="0"/>
            <a:ext cx="5166122"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Sequence</a:t>
            </a:r>
            <a:r>
              <a:rPr lang="it-IT" dirty="0"/>
              <a:t> </a:t>
            </a:r>
            <a:r>
              <a:rPr lang="it-IT" dirty="0" err="1"/>
              <a:t>diagram</a:t>
            </a:r>
            <a:endParaRPr lang="it-IT" dirty="0"/>
          </a:p>
        </p:txBody>
      </p:sp>
    </p:spTree>
    <p:extLst>
      <p:ext uri="{BB962C8B-B14F-4D97-AF65-F5344CB8AC3E}">
        <p14:creationId xmlns:p14="http://schemas.microsoft.com/office/powerpoint/2010/main" val="9888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BA5F3104-F923-4408-B7AE-8ACF3B81F9C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61555" y="2174804"/>
            <a:ext cx="10967620" cy="4265185"/>
          </a:xfrm>
          <a:prstGeom prst="rect">
            <a:avLst/>
          </a:prstGeom>
          <a:noFill/>
          <a:ln>
            <a:noFill/>
          </a:ln>
        </p:spPr>
      </p:pic>
      <p:sp>
        <p:nvSpPr>
          <p:cNvPr id="5" name="Rectangle 2">
            <a:extLst>
              <a:ext uri="{FF2B5EF4-FFF2-40B4-BE49-F238E27FC236}">
                <a16:creationId xmlns:a16="http://schemas.microsoft.com/office/drawing/2014/main" id="{427F71C5-C7E2-4BA8-90EE-3D463FC75D87}"/>
              </a:ext>
            </a:extLst>
          </p:cNvPr>
          <p:cNvSpPr>
            <a:spLocks noChangeArrowheads="1"/>
          </p:cNvSpPr>
          <p:nvPr/>
        </p:nvSpPr>
        <p:spPr bwMode="auto">
          <a:xfrm>
            <a:off x="661555" y="1293475"/>
            <a:ext cx="3379788"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Cambiare lo stato di un ordine</a:t>
            </a:r>
            <a:endParaRPr kumimoji="0" lang="it-IT" altLang="it-IT" b="0" i="0" u="none" strike="noStrike" cap="none" normalizeH="0" baseline="0" dirty="0">
              <a:ln>
                <a:noFill/>
              </a:ln>
              <a:effectLst/>
              <a:latin typeface="Arial" panose="020B0604020202020204" pitchFamily="34" charset="0"/>
            </a:endParaRPr>
          </a:p>
        </p:txBody>
      </p:sp>
      <p:sp>
        <p:nvSpPr>
          <p:cNvPr id="6" name="Titolo 1">
            <a:extLst>
              <a:ext uri="{FF2B5EF4-FFF2-40B4-BE49-F238E27FC236}">
                <a16:creationId xmlns:a16="http://schemas.microsoft.com/office/drawing/2014/main" id="{9D3761DA-66C5-46A5-AC70-ACDFF834B76A}"/>
              </a:ext>
            </a:extLst>
          </p:cNvPr>
          <p:cNvSpPr txBox="1">
            <a:spLocks/>
          </p:cNvSpPr>
          <p:nvPr/>
        </p:nvSpPr>
        <p:spPr>
          <a:xfrm>
            <a:off x="3512939" y="0"/>
            <a:ext cx="5166122"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Sequence</a:t>
            </a:r>
            <a:r>
              <a:rPr lang="it-IT" dirty="0"/>
              <a:t> </a:t>
            </a:r>
            <a:r>
              <a:rPr lang="it-IT" dirty="0" err="1"/>
              <a:t>diagram</a:t>
            </a:r>
            <a:endParaRPr lang="it-IT" dirty="0"/>
          </a:p>
        </p:txBody>
      </p:sp>
    </p:spTree>
    <p:extLst>
      <p:ext uri="{BB962C8B-B14F-4D97-AF65-F5344CB8AC3E}">
        <p14:creationId xmlns:p14="http://schemas.microsoft.com/office/powerpoint/2010/main" val="368974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5F876-2C96-47BE-A235-0F7132FED499}"/>
              </a:ext>
            </a:extLst>
          </p:cNvPr>
          <p:cNvSpPr>
            <a:spLocks noChangeArrowheads="1"/>
          </p:cNvSpPr>
          <p:nvPr/>
        </p:nvSpPr>
        <p:spPr bwMode="auto">
          <a:xfrm>
            <a:off x="2416628" y="1133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0" numCol="1" anchor="ctr" anchorCtr="0" compatLnSpc="1">
            <a:prstTxWarp prst="textNoShape">
              <a:avLst/>
            </a:prstTxWarp>
            <a:spAutoFit/>
          </a:bodyPr>
          <a:lstStyle/>
          <a:p>
            <a:endParaRPr lang="it-IT"/>
          </a:p>
        </p:txBody>
      </p:sp>
      <p:sp>
        <p:nvSpPr>
          <p:cNvPr id="7" name="Titolo 1">
            <a:extLst>
              <a:ext uri="{FF2B5EF4-FFF2-40B4-BE49-F238E27FC236}">
                <a16:creationId xmlns:a16="http://schemas.microsoft.com/office/drawing/2014/main" id="{79EDBB68-D64A-4960-8107-0EFC9D59C9F6}"/>
              </a:ext>
            </a:extLst>
          </p:cNvPr>
          <p:cNvSpPr txBox="1">
            <a:spLocks/>
          </p:cNvSpPr>
          <p:nvPr/>
        </p:nvSpPr>
        <p:spPr>
          <a:xfrm>
            <a:off x="3933613" y="0"/>
            <a:ext cx="3880638" cy="104772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CLASS DIAGRAM</a:t>
            </a:r>
          </a:p>
        </p:txBody>
      </p:sp>
      <p:pic>
        <p:nvPicPr>
          <p:cNvPr id="6" name="Immagine 5">
            <a:extLst>
              <a:ext uri="{FF2B5EF4-FFF2-40B4-BE49-F238E27FC236}">
                <a16:creationId xmlns:a16="http://schemas.microsoft.com/office/drawing/2014/main" id="{A9023C8B-8F70-4E3B-A972-A4822A56E0FA}"/>
              </a:ext>
            </a:extLst>
          </p:cNvPr>
          <p:cNvPicPr>
            <a:picLocks noChangeAspect="1"/>
          </p:cNvPicPr>
          <p:nvPr/>
        </p:nvPicPr>
        <p:blipFill>
          <a:blip r:embed="rId2"/>
          <a:stretch>
            <a:fillRect/>
          </a:stretch>
        </p:blipFill>
        <p:spPr>
          <a:xfrm>
            <a:off x="672556" y="1047727"/>
            <a:ext cx="10402752" cy="5715798"/>
          </a:xfrm>
          <a:prstGeom prst="rect">
            <a:avLst/>
          </a:prstGeom>
        </p:spPr>
      </p:pic>
    </p:spTree>
    <p:extLst>
      <p:ext uri="{BB962C8B-B14F-4D97-AF65-F5344CB8AC3E}">
        <p14:creationId xmlns:p14="http://schemas.microsoft.com/office/powerpoint/2010/main" val="14120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3702A98-9C74-4ACA-9206-F4B0695F04BF}"/>
              </a:ext>
            </a:extLst>
          </p:cNvPr>
          <p:cNvSpPr>
            <a:spLocks noChangeArrowheads="1"/>
          </p:cNvSpPr>
          <p:nvPr/>
        </p:nvSpPr>
        <p:spPr bwMode="auto">
          <a:xfrm>
            <a:off x="448626" y="1358512"/>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SCD_0 – </a:t>
            </a:r>
            <a:r>
              <a:rPr kumimoji="0" lang="en-GB" altLang="it-IT" b="0" i="0" u="none" strike="noStrike" cap="none" normalizeH="0" baseline="0" dirty="0" err="1" bmk="">
                <a:ln>
                  <a:noFill/>
                </a:ln>
                <a:effectLst/>
                <a:latin typeface="Calibri Light" panose="020F0302020204030204" pitchFamily="34" charset="0"/>
                <a:ea typeface="Times New Roman" panose="02020603050405020304" pitchFamily="18" charset="0"/>
                <a:cs typeface="Times New Roman" panose="02020603050405020304" pitchFamily="18" charset="0"/>
              </a:rPr>
              <a:t>Ordine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itolo 1">
            <a:extLst>
              <a:ext uri="{FF2B5EF4-FFF2-40B4-BE49-F238E27FC236}">
                <a16:creationId xmlns:a16="http://schemas.microsoft.com/office/drawing/2014/main" id="{193EC0E9-398C-4BD7-AEA5-F0023383D0DF}"/>
              </a:ext>
            </a:extLst>
          </p:cNvPr>
          <p:cNvSpPr txBox="1">
            <a:spLocks/>
          </p:cNvSpPr>
          <p:nvPr/>
        </p:nvSpPr>
        <p:spPr>
          <a:xfrm>
            <a:off x="3582246" y="0"/>
            <a:ext cx="5027507" cy="104772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STATE CHART DIAGRAM</a:t>
            </a:r>
          </a:p>
        </p:txBody>
      </p:sp>
      <p:pic>
        <p:nvPicPr>
          <p:cNvPr id="6" name="Immagine 5">
            <a:extLst>
              <a:ext uri="{FF2B5EF4-FFF2-40B4-BE49-F238E27FC236}">
                <a16:creationId xmlns:a16="http://schemas.microsoft.com/office/drawing/2014/main" id="{DA25F9F4-4676-4A15-BF27-510B3D8A85CF}"/>
              </a:ext>
            </a:extLst>
          </p:cNvPr>
          <p:cNvPicPr>
            <a:picLocks noChangeAspect="1"/>
          </p:cNvPicPr>
          <p:nvPr/>
        </p:nvPicPr>
        <p:blipFill>
          <a:blip r:embed="rId2"/>
          <a:stretch>
            <a:fillRect/>
          </a:stretch>
        </p:blipFill>
        <p:spPr>
          <a:xfrm>
            <a:off x="1074461" y="1791714"/>
            <a:ext cx="9154803" cy="4972744"/>
          </a:xfrm>
          <a:prstGeom prst="rect">
            <a:avLst/>
          </a:prstGeom>
        </p:spPr>
      </p:pic>
    </p:spTree>
    <p:extLst>
      <p:ext uri="{BB962C8B-B14F-4D97-AF65-F5344CB8AC3E}">
        <p14:creationId xmlns:p14="http://schemas.microsoft.com/office/powerpoint/2010/main" val="166692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Immagine 15">
            <a:extLst>
              <a:ext uri="{FF2B5EF4-FFF2-40B4-BE49-F238E27FC236}">
                <a16:creationId xmlns:a16="http://schemas.microsoft.com/office/drawing/2014/main" id="{CAE3E28F-3EF2-4AB4-A2D4-8B9B21B51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90" y="1047727"/>
            <a:ext cx="3955023" cy="5688123"/>
          </a:xfrm>
          <a:prstGeom prst="rect">
            <a:avLst/>
          </a:prstGeom>
          <a:noFill/>
          <a:extLst>
            <a:ext uri="{909E8E84-426E-40DD-AFC4-6F175D3DCCD1}">
              <a14:hiddenFill xmlns:a14="http://schemas.microsoft.com/office/drawing/2010/main">
                <a:solidFill>
                  <a:srgbClr val="FFFFFF"/>
                </a:solidFill>
              </a14:hiddenFill>
            </a:ext>
          </a:extLst>
        </p:spPr>
      </p:pic>
      <p:sp>
        <p:nvSpPr>
          <p:cNvPr id="7" name="Titolo 1">
            <a:extLst>
              <a:ext uri="{FF2B5EF4-FFF2-40B4-BE49-F238E27FC236}">
                <a16:creationId xmlns:a16="http://schemas.microsoft.com/office/drawing/2014/main" id="{7D583E23-FD08-4860-A0C2-5455ECEA763C}"/>
              </a:ext>
            </a:extLst>
          </p:cNvPr>
          <p:cNvSpPr txBox="1">
            <a:spLocks/>
          </p:cNvSpPr>
          <p:nvPr/>
        </p:nvSpPr>
        <p:spPr>
          <a:xfrm>
            <a:off x="3582246" y="0"/>
            <a:ext cx="5027507"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ACTIVITY DIAGRAM</a:t>
            </a:r>
          </a:p>
        </p:txBody>
      </p:sp>
      <p:sp>
        <p:nvSpPr>
          <p:cNvPr id="8" name="Rectangle 2">
            <a:extLst>
              <a:ext uri="{FF2B5EF4-FFF2-40B4-BE49-F238E27FC236}">
                <a16:creationId xmlns:a16="http://schemas.microsoft.com/office/drawing/2014/main" id="{3F1A1D5B-8AD2-46BC-9141-BAEB8D490B78}"/>
              </a:ext>
            </a:extLst>
          </p:cNvPr>
          <p:cNvSpPr>
            <a:spLocks noChangeArrowheads="1"/>
          </p:cNvSpPr>
          <p:nvPr/>
        </p:nvSpPr>
        <p:spPr bwMode="auto">
          <a:xfrm>
            <a:off x="395223" y="1047727"/>
            <a:ext cx="20769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AD_0 – Acquisto</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60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28959E1-016C-4858-BD03-23F75C04A1F4}"/>
              </a:ext>
            </a:extLst>
          </p:cNvPr>
          <p:cNvSpPr>
            <a:spLocks noChangeArrowheads="1"/>
          </p:cNvSpPr>
          <p:nvPr/>
        </p:nvSpPr>
        <p:spPr bwMode="auto">
          <a:xfrm>
            <a:off x="299441" y="1428750"/>
            <a:ext cx="2413353"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(cliente)</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BDA80D1-7466-4BFE-879A-3FAC6B4DAB2E}"/>
              </a:ext>
            </a:extLst>
          </p:cNvPr>
          <p:cNvSpPr>
            <a:spLocks noChangeArrowheads="1"/>
          </p:cNvSpPr>
          <p:nvPr/>
        </p:nvSpPr>
        <p:spPr bwMode="auto">
          <a:xfrm>
            <a:off x="2180492" y="4972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0" name="Titolo 1">
            <a:extLst>
              <a:ext uri="{FF2B5EF4-FFF2-40B4-BE49-F238E27FC236}">
                <a16:creationId xmlns:a16="http://schemas.microsoft.com/office/drawing/2014/main" id="{400452EC-28E2-4C52-9A70-DDD3CF840F04}"/>
              </a:ext>
            </a:extLst>
          </p:cNvPr>
          <p:cNvSpPr txBox="1">
            <a:spLocks/>
          </p:cNvSpPr>
          <p:nvPr/>
        </p:nvSpPr>
        <p:spPr>
          <a:xfrm>
            <a:off x="3582246" y="0"/>
            <a:ext cx="5027507"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NAVIGATION PATH</a:t>
            </a:r>
          </a:p>
        </p:txBody>
      </p:sp>
      <p:pic>
        <p:nvPicPr>
          <p:cNvPr id="9" name="Immagine 8">
            <a:extLst>
              <a:ext uri="{FF2B5EF4-FFF2-40B4-BE49-F238E27FC236}">
                <a16:creationId xmlns:a16="http://schemas.microsoft.com/office/drawing/2014/main" id="{5C544C2B-F68B-45CC-BE43-04B238F01AD6}"/>
              </a:ext>
            </a:extLst>
          </p:cNvPr>
          <p:cNvPicPr>
            <a:picLocks noChangeAspect="1"/>
          </p:cNvPicPr>
          <p:nvPr/>
        </p:nvPicPr>
        <p:blipFill>
          <a:blip r:embed="rId2"/>
          <a:stretch>
            <a:fillRect/>
          </a:stretch>
        </p:blipFill>
        <p:spPr>
          <a:xfrm>
            <a:off x="1189351" y="2093306"/>
            <a:ext cx="8507012" cy="4134427"/>
          </a:xfrm>
          <a:prstGeom prst="rect">
            <a:avLst/>
          </a:prstGeom>
        </p:spPr>
      </p:pic>
    </p:spTree>
    <p:extLst>
      <p:ext uri="{BB962C8B-B14F-4D97-AF65-F5344CB8AC3E}">
        <p14:creationId xmlns:p14="http://schemas.microsoft.com/office/powerpoint/2010/main" val="239983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AF5614B7-564D-4D01-BE60-20EEB1C36ED6}"/>
              </a:ext>
            </a:extLst>
          </p:cNvPr>
          <p:cNvSpPr txBox="1">
            <a:spLocks/>
          </p:cNvSpPr>
          <p:nvPr/>
        </p:nvSpPr>
        <p:spPr>
          <a:xfrm>
            <a:off x="3582246" y="0"/>
            <a:ext cx="5027507"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NAVIGATION PATH</a:t>
            </a:r>
          </a:p>
        </p:txBody>
      </p:sp>
      <p:sp>
        <p:nvSpPr>
          <p:cNvPr id="7" name="Rectangle 2">
            <a:extLst>
              <a:ext uri="{FF2B5EF4-FFF2-40B4-BE49-F238E27FC236}">
                <a16:creationId xmlns:a16="http://schemas.microsoft.com/office/drawing/2014/main" id="{B6806275-77A7-4FE7-B815-69EBCBDB6491}"/>
              </a:ext>
            </a:extLst>
          </p:cNvPr>
          <p:cNvSpPr>
            <a:spLocks noChangeArrowheads="1"/>
          </p:cNvSpPr>
          <p:nvPr/>
        </p:nvSpPr>
        <p:spPr bwMode="auto">
          <a:xfrm>
            <a:off x="259100" y="1198617"/>
            <a:ext cx="3116109"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G</a:t>
            </a:r>
            <a:r>
              <a:rPr kumimoji="0" lang="it-IT" altLang="it-IT" b="0" i="0" u="none" strike="noStrike" cap="none" normalizeH="0" baseline="0" dirty="0" bmk="">
                <a:ln>
                  <a:noFill/>
                </a:ln>
                <a:effectLst/>
                <a:latin typeface="Calibri Light" panose="020F0302020204030204" pitchFamily="34" charset="0"/>
                <a:ea typeface="Times New Roman" panose="02020603050405020304" pitchFamily="18" charset="0"/>
                <a:cs typeface="Times New Roman" panose="02020603050405020304" pitchFamily="18" charset="0"/>
              </a:rPr>
              <a:t>estione ordini (Gestore ordini)</a:t>
            </a:r>
            <a:endPar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27FB45C0-E0FB-43B8-A386-71FDD6B3D390}"/>
              </a:ext>
            </a:extLst>
          </p:cNvPr>
          <p:cNvPicPr>
            <a:picLocks noChangeAspect="1"/>
          </p:cNvPicPr>
          <p:nvPr/>
        </p:nvPicPr>
        <p:blipFill>
          <a:blip r:embed="rId2"/>
          <a:stretch>
            <a:fillRect/>
          </a:stretch>
        </p:blipFill>
        <p:spPr>
          <a:xfrm>
            <a:off x="3026091" y="1807743"/>
            <a:ext cx="4848902" cy="4667901"/>
          </a:xfrm>
          <a:prstGeom prst="rect">
            <a:avLst/>
          </a:prstGeom>
        </p:spPr>
      </p:pic>
    </p:spTree>
    <p:extLst>
      <p:ext uri="{BB962C8B-B14F-4D97-AF65-F5344CB8AC3E}">
        <p14:creationId xmlns:p14="http://schemas.microsoft.com/office/powerpoint/2010/main" val="390129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9DB77A-2AFA-4586-A420-CC2A78396045}"/>
              </a:ext>
            </a:extLst>
          </p:cNvPr>
          <p:cNvSpPr>
            <a:spLocks noGrp="1"/>
          </p:cNvSpPr>
          <p:nvPr>
            <p:ph type="title"/>
          </p:nvPr>
        </p:nvSpPr>
        <p:spPr>
          <a:xfrm>
            <a:off x="4334986" y="182880"/>
            <a:ext cx="3522028" cy="711685"/>
          </a:xfrm>
        </p:spPr>
        <p:txBody>
          <a:bodyPr/>
          <a:lstStyle/>
          <a:p>
            <a:r>
              <a:rPr lang="it-IT" dirty="0"/>
              <a:t>INTRODUZIONE</a:t>
            </a:r>
          </a:p>
        </p:txBody>
      </p:sp>
      <p:sp>
        <p:nvSpPr>
          <p:cNvPr id="3" name="Segnaposto contenuto 2">
            <a:extLst>
              <a:ext uri="{FF2B5EF4-FFF2-40B4-BE49-F238E27FC236}">
                <a16:creationId xmlns:a16="http://schemas.microsoft.com/office/drawing/2014/main" id="{0AFBE221-B6C9-46F7-A7A6-DAF6AA846EFF}"/>
              </a:ext>
            </a:extLst>
          </p:cNvPr>
          <p:cNvSpPr>
            <a:spLocks noGrp="1"/>
          </p:cNvSpPr>
          <p:nvPr>
            <p:ph idx="1"/>
          </p:nvPr>
        </p:nvSpPr>
        <p:spPr>
          <a:xfrm>
            <a:off x="566646" y="1730830"/>
            <a:ext cx="8534400" cy="4552405"/>
          </a:xfrm>
        </p:spPr>
        <p:txBody>
          <a:bodyPr>
            <a:normAutofit/>
          </a:bodyPr>
          <a:lstStyle/>
          <a:p>
            <a:pPr marL="0" indent="0">
              <a:buNone/>
            </a:pPr>
            <a:r>
              <a:rPr lang="it-IT" b="1" u="sng" cap="small" dirty="0">
                <a:solidFill>
                  <a:schemeClr val="tx1"/>
                </a:solidFill>
              </a:rPr>
              <a:t>Situazione Corrente</a:t>
            </a:r>
            <a:endParaRPr lang="it-IT" b="1" dirty="0">
              <a:solidFill>
                <a:schemeClr val="tx1"/>
              </a:solidFill>
            </a:endParaRPr>
          </a:p>
          <a:p>
            <a:pPr marL="0" indent="0">
              <a:buNone/>
            </a:pPr>
            <a:r>
              <a:rPr lang="it-IT" dirty="0">
                <a:solidFill>
                  <a:schemeClr val="tx1"/>
                </a:solidFill>
              </a:rPr>
              <a:t>Ad oggi per acquistare un videogioco è necessario recarsi in un negozio fisico. Tali possono presentare alcune criticità:</a:t>
            </a:r>
          </a:p>
          <a:p>
            <a:pPr lvl="0"/>
            <a:r>
              <a:rPr lang="it-IT" dirty="0">
                <a:solidFill>
                  <a:schemeClr val="tx1"/>
                </a:solidFill>
              </a:rPr>
              <a:t>Non sempre sono facilmente raggiungibili</a:t>
            </a:r>
          </a:p>
          <a:p>
            <a:pPr lvl="0"/>
            <a:r>
              <a:rPr lang="it-IT" dirty="0">
                <a:solidFill>
                  <a:schemeClr val="tx1"/>
                </a:solidFill>
              </a:rPr>
              <a:t>Per verificare la disponibilità di un gioco, è necessario recarsi fisicamente al negozio</a:t>
            </a:r>
          </a:p>
          <a:p>
            <a:pPr lvl="0"/>
            <a:r>
              <a:rPr lang="it-IT" dirty="0">
                <a:solidFill>
                  <a:schemeClr val="tx1"/>
                </a:solidFill>
              </a:rPr>
              <a:t>Bisogna fare la fila</a:t>
            </a:r>
          </a:p>
          <a:p>
            <a:pPr lvl="0"/>
            <a:r>
              <a:rPr lang="it-IT" dirty="0">
                <a:solidFill>
                  <a:schemeClr val="tx1"/>
                </a:solidFill>
              </a:rPr>
              <a:t>Nel caso in cui un gioco non fosse disponibile, il negozio impiegherebbe tempi lunghi per ottenere il titolo, inoltre sarà necessario recarsi al negozio per prelevarlo.</a:t>
            </a:r>
          </a:p>
          <a:p>
            <a:pPr lvl="0"/>
            <a:r>
              <a:rPr lang="it-IT" dirty="0">
                <a:solidFill>
                  <a:schemeClr val="tx1"/>
                </a:solidFill>
              </a:rPr>
              <a:t>Il negozio raggiunge soltanto la comunità locale</a:t>
            </a:r>
          </a:p>
          <a:p>
            <a:endParaRPr lang="it-IT" dirty="0"/>
          </a:p>
        </p:txBody>
      </p:sp>
    </p:spTree>
    <p:extLst>
      <p:ext uri="{BB962C8B-B14F-4D97-AF65-F5344CB8AC3E}">
        <p14:creationId xmlns:p14="http://schemas.microsoft.com/office/powerpoint/2010/main" val="314030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8B96A0D-5625-471A-862F-441D419C0D36}"/>
              </a:ext>
            </a:extLst>
          </p:cNvPr>
          <p:cNvSpPr>
            <a:spLocks noChangeArrowheads="1"/>
          </p:cNvSpPr>
          <p:nvPr/>
        </p:nvSpPr>
        <p:spPr bwMode="auto">
          <a:xfrm>
            <a:off x="3294529" y="-6992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utente autenticato</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9217" name="Immagine 40">
            <a:extLst>
              <a:ext uri="{FF2B5EF4-FFF2-40B4-BE49-F238E27FC236}">
                <a16:creationId xmlns:a16="http://schemas.microsoft.com/office/drawing/2014/main" id="{928AE0E1-AB18-4A56-9783-93671EB56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671" y="1289774"/>
            <a:ext cx="4352658" cy="5396753"/>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D7773008-90F8-4E1E-812D-74FDFA0E964F}"/>
              </a:ext>
            </a:extLst>
          </p:cNvPr>
          <p:cNvSpPr txBox="1">
            <a:spLocks/>
          </p:cNvSpPr>
          <p:nvPr/>
        </p:nvSpPr>
        <p:spPr>
          <a:xfrm>
            <a:off x="4962948" y="0"/>
            <a:ext cx="2266104" cy="104772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MOCKUP</a:t>
            </a:r>
          </a:p>
        </p:txBody>
      </p:sp>
      <p:sp>
        <p:nvSpPr>
          <p:cNvPr id="7" name="Rectangle 2">
            <a:extLst>
              <a:ext uri="{FF2B5EF4-FFF2-40B4-BE49-F238E27FC236}">
                <a16:creationId xmlns:a16="http://schemas.microsoft.com/office/drawing/2014/main" id="{8A68B53C-7989-4F37-A709-D21A264AD786}"/>
              </a:ext>
            </a:extLst>
          </p:cNvPr>
          <p:cNvSpPr>
            <a:spLocks noChangeArrowheads="1"/>
          </p:cNvSpPr>
          <p:nvPr/>
        </p:nvSpPr>
        <p:spPr bwMode="auto">
          <a:xfrm>
            <a:off x="259100" y="1198617"/>
            <a:ext cx="1194494"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effectLst/>
                <a:latin typeface="Calibri Light" panose="020F0302020204030204" pitchFamily="34" charset="0"/>
                <a:ea typeface="Times New Roman" panose="02020603050405020304" pitchFamily="18" charset="0"/>
                <a:cs typeface="Times New Roman" panose="02020603050405020304" pitchFamily="18" charset="0"/>
              </a:rPr>
              <a:t>Homepage</a:t>
            </a:r>
          </a:p>
        </p:txBody>
      </p:sp>
    </p:spTree>
    <p:extLst>
      <p:ext uri="{BB962C8B-B14F-4D97-AF65-F5344CB8AC3E}">
        <p14:creationId xmlns:p14="http://schemas.microsoft.com/office/powerpoint/2010/main" val="342624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FB3AA8F-20E3-430C-8BDB-FB3D3764E53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arrello</a:t>
            </a:r>
            <a:endPar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0241" name="Immagine 43">
            <a:extLst>
              <a:ext uri="{FF2B5EF4-FFF2-40B4-BE49-F238E27FC236}">
                <a16:creationId xmlns:a16="http://schemas.microsoft.com/office/drawing/2014/main" id="{2323C33C-AFD3-47CF-9096-9F123DAA2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1428750"/>
            <a:ext cx="6667500" cy="521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5CA71B9-AA5F-4978-85CE-55055F77F647}"/>
              </a:ext>
            </a:extLst>
          </p:cNvPr>
          <p:cNvSpPr>
            <a:spLocks noChangeArrowheads="1"/>
          </p:cNvSpPr>
          <p:nvPr/>
        </p:nvSpPr>
        <p:spPr bwMode="auto">
          <a:xfrm>
            <a:off x="0" y="5667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125264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4D1414-909F-40C7-9B7C-E17956F8FC3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278FFDC-D381-4BCC-B609-3998A5BEFE3E}"/>
              </a:ext>
            </a:extLst>
          </p:cNvPr>
          <p:cNvSpPr>
            <a:spLocks noGrp="1"/>
          </p:cNvSpPr>
          <p:nvPr>
            <p:ph idx="1"/>
          </p:nvPr>
        </p:nvSpPr>
        <p:spPr>
          <a:xfrm>
            <a:off x="2928257" y="1538242"/>
            <a:ext cx="10515600" cy="4351338"/>
          </a:xfrm>
        </p:spPr>
        <p:txBody>
          <a:bodyPr/>
          <a:lstStyle/>
          <a:p>
            <a:endParaRPr lang="it-IT" dirty="0"/>
          </a:p>
        </p:txBody>
      </p:sp>
      <p:sp>
        <p:nvSpPr>
          <p:cNvPr id="4" name="Rectangle 2">
            <a:extLst>
              <a:ext uri="{FF2B5EF4-FFF2-40B4-BE49-F238E27FC236}">
                <a16:creationId xmlns:a16="http://schemas.microsoft.com/office/drawing/2014/main" id="{BDDAE6BC-B76C-44C2-B92D-5DBDB4BAA525}"/>
              </a:ext>
            </a:extLst>
          </p:cNvPr>
          <p:cNvSpPr>
            <a:spLocks noChangeArrowheads="1"/>
          </p:cNvSpPr>
          <p:nvPr/>
        </p:nvSpPr>
        <p:spPr bwMode="auto">
          <a:xfrm>
            <a:off x="2090057" y="-2873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omepage gestore ordini</a:t>
            </a:r>
            <a:endPar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1265" name="Immagine 54">
            <a:extLst>
              <a:ext uri="{FF2B5EF4-FFF2-40B4-BE49-F238E27FC236}">
                <a16:creationId xmlns:a16="http://schemas.microsoft.com/office/drawing/2014/main" id="{BE842016-ADE6-4EC8-A110-31E72A9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57" y="169817"/>
            <a:ext cx="6115050" cy="7581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1CC3D8B-E1AC-4D9B-8580-D107CD52B7A6}"/>
              </a:ext>
            </a:extLst>
          </p:cNvPr>
          <p:cNvSpPr>
            <a:spLocks noChangeArrowheads="1"/>
          </p:cNvSpPr>
          <p:nvPr/>
        </p:nvSpPr>
        <p:spPr bwMode="auto">
          <a:xfrm>
            <a:off x="2090057" y="77517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4243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39B6B-DAA5-4A29-BBE4-02919BEB0EC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F659DF7B-3A07-480F-B92A-4051A149168C}"/>
              </a:ext>
            </a:extLst>
          </p:cNvPr>
          <p:cNvSpPr>
            <a:spLocks noGrp="1"/>
          </p:cNvSpPr>
          <p:nvPr>
            <p:ph idx="1"/>
          </p:nvPr>
        </p:nvSpPr>
        <p:spPr/>
        <p:txBody>
          <a:bodyPr>
            <a:normAutofit fontScale="70000" lnSpcReduction="20000"/>
          </a:bodyPr>
          <a:lstStyle/>
          <a:p>
            <a:r>
              <a:rPr lang="it-IT" b="1" dirty="0"/>
              <a:t>1.2.1 DG_1:  Performance </a:t>
            </a:r>
            <a:r>
              <a:rPr lang="it-IT" b="1" dirty="0" err="1"/>
              <a:t>Criteria</a:t>
            </a:r>
            <a:endParaRPr lang="it-IT" b="1" dirty="0"/>
          </a:p>
          <a:p>
            <a:r>
              <a:rPr lang="it-IT" dirty="0"/>
              <a:t>Il sistema dovrebbe essere usabile e leggero, cosicché, nel caso di utilizzo in contemporanea da parte di più utenti, il sistema non risulti rallentato.</a:t>
            </a:r>
          </a:p>
          <a:p>
            <a:r>
              <a:rPr lang="it-IT" dirty="0" err="1"/>
              <a:t>GamesHub</a:t>
            </a:r>
            <a:r>
              <a:rPr lang="it-IT" dirty="0"/>
              <a:t> si propone di rispettare i seguenti requisiti di qualità (rispetto alle prestazioni):</a:t>
            </a:r>
          </a:p>
          <a:p>
            <a:r>
              <a:rPr lang="it-IT" dirty="0"/>
              <a:t> </a:t>
            </a:r>
          </a:p>
          <a:p>
            <a:r>
              <a:rPr lang="it-IT" dirty="0"/>
              <a:t>• </a:t>
            </a:r>
            <a:r>
              <a:rPr lang="it-IT" b="1" i="1" dirty="0"/>
              <a:t>DG_1.1 Tempo di risposta </a:t>
            </a:r>
            <a:r>
              <a:rPr lang="it-IT" dirty="0"/>
              <a:t>: le risposte dovrebbero essere date in un tempo</a:t>
            </a:r>
            <a:r>
              <a:rPr lang="it-IT" b="1" i="1" dirty="0"/>
              <a:t> </a:t>
            </a:r>
            <a:r>
              <a:rPr lang="it-IT" dirty="0"/>
              <a:t>accettabile a seguito dell’elaborazione dell’input.</a:t>
            </a:r>
          </a:p>
          <a:p>
            <a:r>
              <a:rPr lang="it-IT" dirty="0"/>
              <a:t>• </a:t>
            </a:r>
            <a:r>
              <a:rPr lang="it-IT" b="1" i="1" dirty="0"/>
              <a:t>DG_1.2 Throughput </a:t>
            </a:r>
            <a:r>
              <a:rPr lang="it-IT" dirty="0"/>
              <a:t>: il sistema dovrebbe completare il maggior numero di</a:t>
            </a:r>
            <a:r>
              <a:rPr lang="it-IT" b="1" i="1" dirty="0"/>
              <a:t> </a:t>
            </a:r>
            <a:r>
              <a:rPr lang="it-IT" dirty="0"/>
              <a:t>operazioni nel minor tempo possibile, per garantire una maggiore interattività</a:t>
            </a:r>
            <a:r>
              <a:rPr lang="it-IT" b="1" i="1" dirty="0"/>
              <a:t> </a:t>
            </a:r>
            <a:r>
              <a:rPr lang="it-IT" dirty="0"/>
              <a:t>con i vari utenti connessi.</a:t>
            </a:r>
          </a:p>
          <a:p>
            <a:r>
              <a:rPr lang="it-IT" dirty="0"/>
              <a:t>• </a:t>
            </a:r>
            <a:r>
              <a:rPr lang="it-IT" b="1" i="1" dirty="0"/>
              <a:t>DG_1.3 Memoria </a:t>
            </a:r>
            <a:r>
              <a:rPr lang="it-IT" dirty="0"/>
              <a:t>: il sistema necessita di una quantità di memoria</a:t>
            </a:r>
            <a:r>
              <a:rPr lang="it-IT" b="1" i="1" dirty="0"/>
              <a:t> </a:t>
            </a:r>
            <a:r>
              <a:rPr lang="it-IT" dirty="0"/>
              <a:t>dipendente da tutti i dati che saranno memorizzati all’interno della</a:t>
            </a:r>
            <a:r>
              <a:rPr lang="it-IT" b="1" i="1" dirty="0"/>
              <a:t> </a:t>
            </a:r>
            <a:r>
              <a:rPr lang="it-IT" dirty="0"/>
              <a:t>Web‐Application realizzata. La quantità di memoria che verrà utilizzata da </a:t>
            </a:r>
            <a:r>
              <a:rPr lang="it-IT" dirty="0" err="1"/>
              <a:t>GamesHub</a:t>
            </a:r>
            <a:r>
              <a:rPr lang="it-IT" dirty="0"/>
              <a:t> non può essere stimata precisamente. In principio, il sistema dovrà essere sottoposto alla memorizzazione di almeno: 30 giochi. </a:t>
            </a:r>
          </a:p>
          <a:p>
            <a:endParaRPr lang="it-IT" dirty="0"/>
          </a:p>
        </p:txBody>
      </p:sp>
    </p:spTree>
    <p:extLst>
      <p:ext uri="{BB962C8B-B14F-4D97-AF65-F5344CB8AC3E}">
        <p14:creationId xmlns:p14="http://schemas.microsoft.com/office/powerpoint/2010/main" val="88002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B0E5AB-B0F7-46FE-96E2-9D1BCDFD2942}"/>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94829CA-88FD-462D-A3B4-53D82DC80FB3}"/>
              </a:ext>
            </a:extLst>
          </p:cNvPr>
          <p:cNvSpPr>
            <a:spLocks noGrp="1"/>
          </p:cNvSpPr>
          <p:nvPr>
            <p:ph idx="1"/>
          </p:nvPr>
        </p:nvSpPr>
        <p:spPr/>
        <p:txBody>
          <a:bodyPr>
            <a:normAutofit fontScale="55000" lnSpcReduction="20000"/>
          </a:bodyPr>
          <a:lstStyle/>
          <a:p>
            <a:r>
              <a:rPr lang="it-IT" b="1" dirty="0"/>
              <a:t>1.2.2 DG_2:  </a:t>
            </a:r>
            <a:r>
              <a:rPr lang="it-IT" b="1" dirty="0" err="1"/>
              <a:t>Dependability</a:t>
            </a:r>
            <a:r>
              <a:rPr lang="it-IT" b="1" dirty="0"/>
              <a:t> </a:t>
            </a:r>
            <a:r>
              <a:rPr lang="it-IT" b="1" dirty="0" err="1"/>
              <a:t>criteria</a:t>
            </a:r>
            <a:endParaRPr lang="it-IT" b="1" dirty="0"/>
          </a:p>
          <a:p>
            <a:r>
              <a:rPr lang="it-IT" dirty="0"/>
              <a:t>Il sistema dovrebbe garantire il corretto svolgimento delle proprie funzioni, gestendo i vari errori logici (quelli derivanti da una negligenza da parte dell’utente), che potranno verificarsi durante l’utilizzo, ed eventuali attacchi alla sicurezza. </a:t>
            </a:r>
          </a:p>
          <a:p>
            <a:r>
              <a:rPr lang="it-IT" dirty="0" err="1"/>
              <a:t>GamesHub</a:t>
            </a:r>
            <a:r>
              <a:rPr lang="it-IT" dirty="0"/>
              <a:t> si propone, quindi, di rispettare i seguenti requisiti di qualità, relativi all’affidabilità:</a:t>
            </a:r>
          </a:p>
          <a:p>
            <a:r>
              <a:rPr lang="it-IT" dirty="0"/>
              <a:t> </a:t>
            </a:r>
          </a:p>
          <a:p>
            <a:r>
              <a:rPr lang="it-IT" dirty="0"/>
              <a:t>● </a:t>
            </a:r>
            <a:r>
              <a:rPr lang="it-IT" b="1" i="1" dirty="0"/>
              <a:t>DG_2.1 Robustezza</a:t>
            </a:r>
            <a:r>
              <a:rPr lang="it-IT" dirty="0"/>
              <a:t>: </a:t>
            </a:r>
            <a:r>
              <a:rPr lang="it-IT" dirty="0" err="1"/>
              <a:t>GamesHub</a:t>
            </a:r>
            <a:r>
              <a:rPr lang="it-IT" dirty="0"/>
              <a:t> dovrebbe offrire un buon grado di</a:t>
            </a:r>
            <a:r>
              <a:rPr lang="it-IT" b="1" i="1" dirty="0"/>
              <a:t> </a:t>
            </a:r>
            <a:r>
              <a:rPr lang="it-IT" dirty="0"/>
              <a:t>robustezza agli input invalidi forniti dagli utenti. Non verranno alterati i</a:t>
            </a:r>
            <a:r>
              <a:rPr lang="it-IT" b="1" i="1" dirty="0"/>
              <a:t> </a:t>
            </a:r>
            <a:r>
              <a:rPr lang="it-IT" dirty="0"/>
              <a:t>dati contenuti nel database: nel caso in cui l’utente sottometta dati errati</a:t>
            </a:r>
            <a:r>
              <a:rPr lang="it-IT" b="1" i="1" dirty="0"/>
              <a:t> </a:t>
            </a:r>
            <a:r>
              <a:rPr lang="it-IT" dirty="0"/>
              <a:t>al sistema, questo lancerà un messaggio d’errore per avvisare lo stesso</a:t>
            </a:r>
            <a:r>
              <a:rPr lang="it-IT" b="1" i="1" dirty="0"/>
              <a:t> </a:t>
            </a:r>
            <a:r>
              <a:rPr lang="it-IT" dirty="0"/>
              <a:t>utente che i dati inseriti sono invalidi;</a:t>
            </a:r>
          </a:p>
          <a:p>
            <a:r>
              <a:rPr lang="it-IT" dirty="0"/>
              <a:t>● </a:t>
            </a:r>
            <a:r>
              <a:rPr lang="it-IT" b="1" i="1" dirty="0"/>
              <a:t>DG_2.2 Affidabilità </a:t>
            </a:r>
            <a:r>
              <a:rPr lang="it-IT" dirty="0"/>
              <a:t>: </a:t>
            </a:r>
            <a:r>
              <a:rPr lang="it-IT" dirty="0" err="1"/>
              <a:t>GamesHub</a:t>
            </a:r>
            <a:r>
              <a:rPr lang="it-IT" dirty="0"/>
              <a:t> dovrebbe garantire il corretto</a:t>
            </a:r>
            <a:r>
              <a:rPr lang="it-IT" b="1" i="1" dirty="0"/>
              <a:t> </a:t>
            </a:r>
            <a:r>
              <a:rPr lang="it-IT" dirty="0"/>
              <a:t>svolgimento delle proprie funzionalità, producendo unicamente l’output</a:t>
            </a:r>
            <a:r>
              <a:rPr lang="it-IT" b="1" i="1" dirty="0"/>
              <a:t> </a:t>
            </a:r>
            <a:r>
              <a:rPr lang="it-IT" dirty="0"/>
              <a:t>atteso;</a:t>
            </a:r>
          </a:p>
          <a:p>
            <a:r>
              <a:rPr lang="it-IT" dirty="0"/>
              <a:t>● </a:t>
            </a:r>
            <a:r>
              <a:rPr lang="it-IT" b="1" i="1" dirty="0"/>
              <a:t>DG_2.3 Disponibilità </a:t>
            </a:r>
            <a:r>
              <a:rPr lang="it-IT" dirty="0"/>
              <a:t>: il software dovrebbe essere sempre disponibile e</a:t>
            </a:r>
            <a:r>
              <a:rPr lang="it-IT" b="1" i="1" dirty="0"/>
              <a:t> </a:t>
            </a:r>
            <a:r>
              <a:rPr lang="it-IT" dirty="0"/>
              <a:t>funzionante, tranne in eventuali periodi di manutenzione;</a:t>
            </a:r>
          </a:p>
          <a:p>
            <a:r>
              <a:rPr lang="it-IT" dirty="0"/>
              <a:t>● </a:t>
            </a:r>
            <a:r>
              <a:rPr lang="it-IT" b="1" i="1" dirty="0"/>
              <a:t>DG_2.4 Sicurezza </a:t>
            </a:r>
            <a:r>
              <a:rPr lang="it-IT" dirty="0"/>
              <a:t>: Ogni utente potrà accedere con una login e password</a:t>
            </a:r>
            <a:r>
              <a:rPr lang="it-IT" b="1" i="1" dirty="0"/>
              <a:t> </a:t>
            </a:r>
            <a:r>
              <a:rPr lang="it-IT" dirty="0"/>
              <a:t>personale; l’accesso al sistema sarà controllato da un apposito sistema di</a:t>
            </a:r>
            <a:r>
              <a:rPr lang="it-IT" b="1" i="1" dirty="0"/>
              <a:t> </a:t>
            </a:r>
            <a:r>
              <a:rPr lang="it-IT" dirty="0"/>
              <a:t>autenticazione, che permetterà ad ogni categoria di utente di eseguire il</a:t>
            </a:r>
            <a:r>
              <a:rPr lang="it-IT" b="1" i="1" dirty="0"/>
              <a:t> </a:t>
            </a:r>
            <a:r>
              <a:rPr lang="it-IT" dirty="0"/>
              <a:t>proprio lavoro senza intaccare o modificare quello altrui.</a:t>
            </a:r>
          </a:p>
          <a:p>
            <a:r>
              <a:rPr lang="it-IT" dirty="0"/>
              <a:t>● </a:t>
            </a:r>
            <a:r>
              <a:rPr lang="it-IT" b="1" i="1" dirty="0"/>
              <a:t>DG_2.5 Tolleranza all’errore</a:t>
            </a:r>
            <a:r>
              <a:rPr lang="it-IT" dirty="0"/>
              <a:t>: </a:t>
            </a:r>
            <a:r>
              <a:rPr lang="it-IT" dirty="0" err="1"/>
              <a:t>GamesHub</a:t>
            </a:r>
            <a:r>
              <a:rPr lang="it-IT" dirty="0"/>
              <a:t> deve essere capace di operare durante condizioni d’errore. Ciò sarà reso possibile tra tutte quelle </a:t>
            </a:r>
            <a:r>
              <a:rPr lang="it-IT" dirty="0" err="1"/>
              <a:t>sottoparti</a:t>
            </a:r>
            <a:r>
              <a:rPr lang="it-IT" dirty="0"/>
              <a:t> del sistema che hanno un grado di accoppiamento basso, in modo tale che l’errore in un sottosistema non intacchi le funzionalità di un altro. </a:t>
            </a:r>
          </a:p>
          <a:p>
            <a:endParaRPr lang="it-IT" dirty="0"/>
          </a:p>
        </p:txBody>
      </p:sp>
    </p:spTree>
    <p:extLst>
      <p:ext uri="{BB962C8B-B14F-4D97-AF65-F5344CB8AC3E}">
        <p14:creationId xmlns:p14="http://schemas.microsoft.com/office/powerpoint/2010/main" val="218955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784161-BC93-49BD-B851-2E7E58ECFDFC}"/>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A36320C-CC4E-4114-8668-D6706988C887}"/>
              </a:ext>
            </a:extLst>
          </p:cNvPr>
          <p:cNvSpPr>
            <a:spLocks noGrp="1"/>
          </p:cNvSpPr>
          <p:nvPr>
            <p:ph idx="1"/>
          </p:nvPr>
        </p:nvSpPr>
        <p:spPr/>
        <p:txBody>
          <a:bodyPr>
            <a:normAutofit fontScale="62500" lnSpcReduction="20000"/>
          </a:bodyPr>
          <a:lstStyle/>
          <a:p>
            <a:r>
              <a:rPr lang="it-IT" b="1" dirty="0"/>
              <a:t>1.2.3 DG_3: </a:t>
            </a:r>
            <a:r>
              <a:rPr lang="it-IT" b="1" dirty="0" err="1"/>
              <a:t>Maintenance</a:t>
            </a:r>
            <a:r>
              <a:rPr lang="it-IT" b="1" dirty="0"/>
              <a:t> </a:t>
            </a:r>
            <a:r>
              <a:rPr lang="it-IT" b="1" dirty="0" err="1"/>
              <a:t>criteria</a:t>
            </a:r>
            <a:endParaRPr lang="it-IT" b="1" dirty="0"/>
          </a:p>
          <a:p>
            <a:r>
              <a:rPr lang="it-IT" dirty="0"/>
              <a:t>Il sistema dovrebbe garantire un’alta manutenibilità. </a:t>
            </a:r>
          </a:p>
          <a:p>
            <a:r>
              <a:rPr lang="it-IT" dirty="0" err="1"/>
              <a:t>GamesHub</a:t>
            </a:r>
            <a:r>
              <a:rPr lang="it-IT" dirty="0"/>
              <a:t> si propone, quindi, di rispettare i seguenti requisiti di qualità:</a:t>
            </a:r>
          </a:p>
          <a:p>
            <a:r>
              <a:rPr lang="it-IT" dirty="0"/>
              <a:t> </a:t>
            </a:r>
          </a:p>
          <a:p>
            <a:r>
              <a:rPr lang="it-IT" dirty="0"/>
              <a:t>• </a:t>
            </a:r>
            <a:r>
              <a:rPr lang="it-IT" b="1" i="1" dirty="0"/>
              <a:t>DG_3.1 Estendibilità </a:t>
            </a:r>
            <a:r>
              <a:rPr lang="it-IT" dirty="0"/>
              <a:t>: il sistema dovrebbe essere realizzato in modo da poter garantire</a:t>
            </a:r>
            <a:r>
              <a:rPr lang="it-IT" b="1" i="1" dirty="0"/>
              <a:t> </a:t>
            </a:r>
            <a:r>
              <a:rPr lang="it-IT" dirty="0"/>
              <a:t>l’inserimento di nuove funzionalità in maniera semplice, senza doverne modificare altre.</a:t>
            </a:r>
          </a:p>
          <a:p>
            <a:r>
              <a:rPr lang="it-IT" dirty="0"/>
              <a:t>• </a:t>
            </a:r>
            <a:r>
              <a:rPr lang="it-IT" b="1" i="1" dirty="0"/>
              <a:t>DG_3.2 Modificabilità </a:t>
            </a:r>
            <a:r>
              <a:rPr lang="it-IT" dirty="0"/>
              <a:t>: il sistema dovrebbe essere realizzato in modo da poter</a:t>
            </a:r>
            <a:r>
              <a:rPr lang="it-IT" b="1" i="1" dirty="0"/>
              <a:t> </a:t>
            </a:r>
            <a:r>
              <a:rPr lang="it-IT" dirty="0"/>
              <a:t>garantire la modifica di funzionalità già presenti all’interno del sistema, senza</a:t>
            </a:r>
            <a:r>
              <a:rPr lang="it-IT" b="1" i="1" dirty="0"/>
              <a:t> </a:t>
            </a:r>
            <a:r>
              <a:rPr lang="it-IT" dirty="0"/>
              <a:t>doverne apportare altre, quindi il grado di entropia del sistema deve essere</a:t>
            </a:r>
            <a:r>
              <a:rPr lang="it-IT" b="1" i="1" dirty="0"/>
              <a:t> </a:t>
            </a:r>
            <a:r>
              <a:rPr lang="it-IT" dirty="0"/>
              <a:t>mantenuto il più basso possibile.</a:t>
            </a:r>
          </a:p>
          <a:p>
            <a:r>
              <a:rPr lang="it-IT" dirty="0"/>
              <a:t>• </a:t>
            </a:r>
            <a:r>
              <a:rPr lang="it-IT" b="1" i="1" dirty="0"/>
              <a:t>DG_3.3 Tracciabilità dei requisiti </a:t>
            </a:r>
            <a:r>
              <a:rPr lang="it-IT" dirty="0"/>
              <a:t>: tramite una buona documentazione sarà</a:t>
            </a:r>
            <a:r>
              <a:rPr lang="it-IT" b="1" i="1" dirty="0"/>
              <a:t> </a:t>
            </a:r>
            <a:r>
              <a:rPr lang="it-IT" dirty="0"/>
              <a:t>possibile risalire ai corrispettivi requisiti funzionali, cui faranno riferimento le</a:t>
            </a:r>
            <a:r>
              <a:rPr lang="it-IT" b="1" i="1" dirty="0"/>
              <a:t> </a:t>
            </a:r>
            <a:r>
              <a:rPr lang="it-IT" dirty="0"/>
              <a:t>varie classi e i metodi.</a:t>
            </a:r>
          </a:p>
          <a:p>
            <a:r>
              <a:rPr lang="it-IT" dirty="0"/>
              <a:t>• </a:t>
            </a:r>
            <a:r>
              <a:rPr lang="it-IT" b="1" i="1" dirty="0"/>
              <a:t>DG_3.4 Leggibilità </a:t>
            </a:r>
            <a:r>
              <a:rPr lang="it-IT" dirty="0"/>
              <a:t>: Il codice sarà comodo da leggere grazie ad una accurata indentazione di quest’ultimo. Inoltre, sarà facile da comprendere le diverse parti di cui il codice è composto ci saranno opportuni commenti che ne spiegano il funzionamento. </a:t>
            </a:r>
          </a:p>
          <a:p>
            <a:r>
              <a:rPr lang="it-IT" dirty="0"/>
              <a:t> </a:t>
            </a:r>
          </a:p>
          <a:p>
            <a:endParaRPr lang="it-IT" dirty="0"/>
          </a:p>
        </p:txBody>
      </p:sp>
    </p:spTree>
    <p:extLst>
      <p:ext uri="{BB962C8B-B14F-4D97-AF65-F5344CB8AC3E}">
        <p14:creationId xmlns:p14="http://schemas.microsoft.com/office/powerpoint/2010/main" val="63083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48DBB2-1045-4CC5-83AD-02034EC39FF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F9D00E9-0897-477D-A2F4-938131355376}"/>
              </a:ext>
            </a:extLst>
          </p:cNvPr>
          <p:cNvSpPr>
            <a:spLocks noGrp="1"/>
          </p:cNvSpPr>
          <p:nvPr>
            <p:ph idx="1"/>
          </p:nvPr>
        </p:nvSpPr>
        <p:spPr/>
        <p:txBody>
          <a:bodyPr>
            <a:normAutofit lnSpcReduction="10000"/>
          </a:bodyPr>
          <a:lstStyle/>
          <a:p>
            <a:r>
              <a:rPr lang="it-IT" b="1" dirty="0"/>
              <a:t>1.2.4 DG_4: End-user </a:t>
            </a:r>
            <a:r>
              <a:rPr lang="it-IT" b="1" dirty="0" err="1"/>
              <a:t>criteria</a:t>
            </a:r>
            <a:endParaRPr lang="it-IT" b="1" dirty="0"/>
          </a:p>
          <a:p>
            <a:r>
              <a:rPr lang="it-IT" dirty="0"/>
              <a:t>Per quanto riguarda gli utenti, </a:t>
            </a:r>
            <a:r>
              <a:rPr lang="it-IT" dirty="0" err="1"/>
              <a:t>GamesHub</a:t>
            </a:r>
            <a:r>
              <a:rPr lang="it-IT" dirty="0"/>
              <a:t> si propone di garantire i seguenti requisiti di qualità:</a:t>
            </a:r>
          </a:p>
          <a:p>
            <a:r>
              <a:rPr lang="it-IT" dirty="0"/>
              <a:t>• </a:t>
            </a:r>
            <a:r>
              <a:rPr lang="it-IT" b="1" i="1" dirty="0"/>
              <a:t>DG_4.1 Utilità </a:t>
            </a:r>
            <a:r>
              <a:rPr lang="it-IT" dirty="0"/>
              <a:t>: grazie ai requisiti funzionali raccolti, </a:t>
            </a:r>
            <a:r>
              <a:rPr lang="it-IT" dirty="0" err="1"/>
              <a:t>GamesHub</a:t>
            </a:r>
            <a:r>
              <a:rPr lang="it-IT" dirty="0"/>
              <a:t> dovrebbe supportare in pieno le esigenze delle varie tipologie di utenti.</a:t>
            </a:r>
          </a:p>
          <a:p>
            <a:r>
              <a:rPr lang="it-IT" dirty="0"/>
              <a:t>• </a:t>
            </a:r>
            <a:r>
              <a:rPr lang="it-IT" b="1" i="1" dirty="0"/>
              <a:t>DG_4.2 Usabilità </a:t>
            </a:r>
            <a:r>
              <a:rPr lang="it-IT" dirty="0"/>
              <a:t>: il sistema dovrebbe essere semplice ed intuitivo e dopo un</a:t>
            </a:r>
            <a:r>
              <a:rPr lang="it-IT" b="1" i="1" dirty="0"/>
              <a:t> </a:t>
            </a:r>
            <a:r>
              <a:rPr lang="it-IT" dirty="0"/>
              <a:t>breve utilizzo dovrà consentire all’utente di compiere le operazioni nel minor</a:t>
            </a:r>
            <a:r>
              <a:rPr lang="it-IT" b="1" i="1" dirty="0"/>
              <a:t> </a:t>
            </a:r>
            <a:r>
              <a:rPr lang="it-IT" dirty="0"/>
              <a:t>tempo possibile. Inoltre, dovrebbero essere rispettati i requisiti non funzionali di usabilità del sistema (NFR_5, NFR_6 di </a:t>
            </a:r>
            <a:r>
              <a:rPr lang="it-IT" dirty="0" err="1"/>
              <a:t>GamesHub_RAD</a:t>
            </a:r>
            <a:r>
              <a:rPr lang="it-IT" dirty="0"/>
              <a:t>)</a:t>
            </a:r>
          </a:p>
          <a:p>
            <a:endParaRPr lang="it-IT" dirty="0"/>
          </a:p>
        </p:txBody>
      </p:sp>
    </p:spTree>
    <p:extLst>
      <p:ext uri="{BB962C8B-B14F-4D97-AF65-F5344CB8AC3E}">
        <p14:creationId xmlns:p14="http://schemas.microsoft.com/office/powerpoint/2010/main" val="4066036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6BE9DE-D661-4B56-9394-CE2D5827F8A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73349D9-CD6A-4959-B2DA-3F4E02C51E81}"/>
              </a:ext>
            </a:extLst>
          </p:cNvPr>
          <p:cNvSpPr>
            <a:spLocks noGrp="1"/>
          </p:cNvSpPr>
          <p:nvPr>
            <p:ph idx="1"/>
          </p:nvPr>
        </p:nvSpPr>
        <p:spPr/>
        <p:txBody>
          <a:bodyPr/>
          <a:lstStyle/>
          <a:p>
            <a:endParaRPr lang="it-IT" dirty="0"/>
          </a:p>
        </p:txBody>
      </p:sp>
      <p:sp>
        <p:nvSpPr>
          <p:cNvPr id="4" name="Rectangle 2">
            <a:extLst>
              <a:ext uri="{FF2B5EF4-FFF2-40B4-BE49-F238E27FC236}">
                <a16:creationId xmlns:a16="http://schemas.microsoft.com/office/drawing/2014/main" id="{2FD45AB5-2CE3-4503-8338-81AC7F43CF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3</a:t>
            </a:r>
            <a:r>
              <a:rPr kumimoji="0" lang="it-IT" altLang="it-IT" sz="1400" b="1" i="0" u="none" strike="noStrike" cap="none" normalizeH="0" baseline="0" bmk="">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 Architettura Software Proposta</a:t>
            </a:r>
            <a:endParaRPr kumimoji="0" lang="it-IT" altLang="it-IT" sz="1400" b="1"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mbria" panose="02040503050406030204" pitchFamily="18" charset="0"/>
              </a:rPr>
              <a:t>L’architettura scelta per il sistema GamesHub è quella Three‐Tier. L'espressione architettura Three‐Tier ("a tre strati") indica una particolare architettura software di tipo multi‐tier per l'esecuzione di un'applicazione web. Essa prevede la suddivisione dell'applicazione in tre diversi moduli o strati</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mbria" panose="02040503050406030204" pitchFamily="18" charset="0"/>
              </a:rPr>
              <a:t>dedicati rispettivamente all’interfaccia utente, alla logica funzionale e alla gestione dei dati persistenti. Tale architettura va tipicamente a mappare a livello fisico‐infrastrutturale quella del sistema informatico ospitante l'applicazione da eseguire. Tali moduli interagiscono fra loro secondo le linee generali del paradigma Client-Server e utilizzando interfacce ben definite. In questo modo, ciascuno dei tre moduli può essere modificato o sostituito indipendentemente dagli altri, conferendo scalabilità e manutenibilità all'applicazione.</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5" name="Immagine 4" descr="Risultati immagini per three-tier">
            <a:extLst>
              <a:ext uri="{FF2B5EF4-FFF2-40B4-BE49-F238E27FC236}">
                <a16:creationId xmlns:a16="http://schemas.microsoft.com/office/drawing/2014/main" id="{282C5D69-48D5-4C73-A8EC-6B2DDD9C3782}"/>
              </a:ext>
            </a:extLst>
          </p:cNvPr>
          <p:cNvPicPr/>
          <p:nvPr/>
        </p:nvPicPr>
        <p:blipFill rotWithShape="1">
          <a:blip r:embed="rId2">
            <a:extLst>
              <a:ext uri="{28A0092B-C50C-407E-A947-70E740481C1C}">
                <a14:useLocalDpi xmlns:a14="http://schemas.microsoft.com/office/drawing/2010/main" val="0"/>
              </a:ext>
            </a:extLst>
          </a:blip>
          <a:srcRect l="1076" t="1111" r="673" b="4257"/>
          <a:stretch/>
        </p:blipFill>
        <p:spPr bwMode="auto">
          <a:xfrm>
            <a:off x="866140" y="1071245"/>
            <a:ext cx="5979160" cy="30988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5214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9EF429-E0B6-4B0A-81F8-DD32919CBC2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8E9543B-37D8-47EA-A0AB-2B5B47774F60}"/>
              </a:ext>
            </a:extLst>
          </p:cNvPr>
          <p:cNvSpPr>
            <a:spLocks noGrp="1"/>
          </p:cNvSpPr>
          <p:nvPr>
            <p:ph idx="1"/>
          </p:nvPr>
        </p:nvSpPr>
        <p:spPr/>
        <p:txBody>
          <a:bodyPr>
            <a:normAutofit fontScale="70000" lnSpcReduction="20000"/>
          </a:bodyPr>
          <a:lstStyle/>
          <a:p>
            <a:r>
              <a:rPr lang="it-IT" b="1" dirty="0"/>
              <a:t>3.2 Decomposizione in sottosistemi</a:t>
            </a:r>
          </a:p>
          <a:p>
            <a:r>
              <a:rPr lang="it-IT" dirty="0"/>
              <a:t> </a:t>
            </a:r>
          </a:p>
          <a:p>
            <a:r>
              <a:rPr lang="it-IT" dirty="0"/>
              <a:t>Per rendere il sistema più facile da progettare e aumentare il requisito di manutenibilità è stato deciso di decomporlo in sottosistemi, al fine di rendere la progettazione il più semplice possibile. L’architettura Three‐</a:t>
            </a:r>
            <a:r>
              <a:rPr lang="it-IT" dirty="0" err="1"/>
              <a:t>Tier</a:t>
            </a:r>
            <a:r>
              <a:rPr lang="it-IT" dirty="0"/>
              <a:t> organizza i sottosistemi in tre strati: Interface Layer, ovvero tutti gli oggetti </a:t>
            </a:r>
            <a:r>
              <a:rPr lang="it-IT" dirty="0" err="1"/>
              <a:t>Boundary</a:t>
            </a:r>
            <a:r>
              <a:rPr lang="it-IT" dirty="0"/>
              <a:t> che interagiscono con l’utente. Application </a:t>
            </a:r>
            <a:r>
              <a:rPr lang="it-IT" dirty="0" err="1"/>
              <a:t>Logic</a:t>
            </a:r>
            <a:r>
              <a:rPr lang="it-IT" dirty="0"/>
              <a:t> Layer, ovvero tutti gli oggetti che riguardano il controllo e le entità del sistema, e Storage Layer, la quale funzione è quella di memorizzare, recuperare ed interrogare gli oggetti persistenti (i dati che sono presenti nei DB).</a:t>
            </a:r>
          </a:p>
          <a:p>
            <a:r>
              <a:rPr lang="it-IT" dirty="0"/>
              <a:t>I tre livelli relativi all’architettura adottata per Sandwich on web, quindi, saranno:</a:t>
            </a:r>
          </a:p>
          <a:p>
            <a:r>
              <a:rPr lang="it-IT" dirty="0"/>
              <a:t>• </a:t>
            </a:r>
            <a:r>
              <a:rPr lang="it-IT" dirty="0" err="1"/>
              <a:t>GamesHubPresentationLayer</a:t>
            </a:r>
            <a:endParaRPr lang="it-IT" dirty="0"/>
          </a:p>
          <a:p>
            <a:r>
              <a:rPr lang="it-IT" dirty="0"/>
              <a:t>• </a:t>
            </a:r>
            <a:r>
              <a:rPr lang="it-IT" dirty="0" err="1"/>
              <a:t>GamesHubApplicationLayer</a:t>
            </a:r>
            <a:endParaRPr lang="it-IT" dirty="0"/>
          </a:p>
          <a:p>
            <a:r>
              <a:rPr lang="it-IT" dirty="0"/>
              <a:t>• </a:t>
            </a:r>
            <a:r>
              <a:rPr lang="it-IT" dirty="0" err="1"/>
              <a:t>GamesHubStorageLayer</a:t>
            </a:r>
            <a:endParaRPr lang="it-IT" dirty="0"/>
          </a:p>
          <a:p>
            <a:endParaRPr lang="it-IT" dirty="0"/>
          </a:p>
        </p:txBody>
      </p:sp>
    </p:spTree>
    <p:extLst>
      <p:ext uri="{BB962C8B-B14F-4D97-AF65-F5344CB8AC3E}">
        <p14:creationId xmlns:p14="http://schemas.microsoft.com/office/powerpoint/2010/main" val="1001823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913A6A-DBBD-4F38-BFE2-45DDD4895A89}"/>
              </a:ext>
            </a:extLst>
          </p:cNvPr>
          <p:cNvSpPr>
            <a:spLocks noGrp="1"/>
          </p:cNvSpPr>
          <p:nvPr>
            <p:ph type="title"/>
          </p:nvPr>
        </p:nvSpPr>
        <p:spPr/>
        <p:txBody>
          <a:bodyPr/>
          <a:lstStyle/>
          <a:p>
            <a:r>
              <a:rPr lang="it-IT" dirty="0"/>
              <a:t>SOTTOSISTEMI</a:t>
            </a:r>
          </a:p>
        </p:txBody>
      </p:sp>
      <p:sp>
        <p:nvSpPr>
          <p:cNvPr id="3" name="Segnaposto contenuto 2">
            <a:extLst>
              <a:ext uri="{FF2B5EF4-FFF2-40B4-BE49-F238E27FC236}">
                <a16:creationId xmlns:a16="http://schemas.microsoft.com/office/drawing/2014/main" id="{D1D262C6-DD0C-4903-AD74-5836CCF0006C}"/>
              </a:ext>
            </a:extLst>
          </p:cNvPr>
          <p:cNvSpPr>
            <a:spLocks noGrp="1"/>
          </p:cNvSpPr>
          <p:nvPr>
            <p:ph idx="1"/>
          </p:nvPr>
        </p:nvSpPr>
        <p:spPr/>
        <p:txBody>
          <a:bodyPr/>
          <a:lstStyle/>
          <a:p>
            <a:r>
              <a:rPr lang="it-IT" b="1" dirty="0"/>
              <a:t>Sottosistema 0: Gestione Utente</a:t>
            </a:r>
          </a:p>
          <a:p>
            <a:r>
              <a:rPr lang="it-IT" b="1" dirty="0"/>
              <a:t>Sottosistema 1: Gestione Carrello</a:t>
            </a:r>
          </a:p>
          <a:p>
            <a:r>
              <a:rPr lang="it-IT" b="1" dirty="0"/>
              <a:t>Sottosistema 2: Gestione Ordini</a:t>
            </a:r>
          </a:p>
          <a:p>
            <a:r>
              <a:rPr lang="it-IT" b="1" dirty="0"/>
              <a:t>Sottosistema 3: Gestione Catalogo</a:t>
            </a:r>
          </a:p>
          <a:p>
            <a:endParaRPr lang="it-IT" dirty="0"/>
          </a:p>
        </p:txBody>
      </p:sp>
    </p:spTree>
    <p:extLst>
      <p:ext uri="{BB962C8B-B14F-4D97-AF65-F5344CB8AC3E}">
        <p14:creationId xmlns:p14="http://schemas.microsoft.com/office/powerpoint/2010/main" val="161449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8DA45-939A-49B1-9D69-81155D8260A1}"/>
              </a:ext>
            </a:extLst>
          </p:cNvPr>
          <p:cNvSpPr>
            <a:spLocks noGrp="1"/>
          </p:cNvSpPr>
          <p:nvPr>
            <p:ph type="title"/>
          </p:nvPr>
        </p:nvSpPr>
        <p:spPr>
          <a:xfrm>
            <a:off x="3662249" y="306976"/>
            <a:ext cx="4867502" cy="842314"/>
          </a:xfrm>
        </p:spPr>
        <p:txBody>
          <a:bodyPr/>
          <a:lstStyle/>
          <a:p>
            <a:r>
              <a:rPr lang="it-IT" dirty="0"/>
              <a:t>Sistema proposto</a:t>
            </a:r>
          </a:p>
        </p:txBody>
      </p:sp>
      <p:sp>
        <p:nvSpPr>
          <p:cNvPr id="3" name="Segnaposto contenuto 2">
            <a:extLst>
              <a:ext uri="{FF2B5EF4-FFF2-40B4-BE49-F238E27FC236}">
                <a16:creationId xmlns:a16="http://schemas.microsoft.com/office/drawing/2014/main" id="{884E1A28-ECFF-4F0C-AEA1-147B0A3D7898}"/>
              </a:ext>
            </a:extLst>
          </p:cNvPr>
          <p:cNvSpPr>
            <a:spLocks noGrp="1"/>
          </p:cNvSpPr>
          <p:nvPr>
            <p:ph idx="1"/>
          </p:nvPr>
        </p:nvSpPr>
        <p:spPr>
          <a:xfrm>
            <a:off x="645023" y="1332411"/>
            <a:ext cx="10941731" cy="4976949"/>
          </a:xfrm>
        </p:spPr>
        <p:txBody>
          <a:bodyPr>
            <a:normAutofit fontScale="85000" lnSpcReduction="10000"/>
          </a:bodyPr>
          <a:lstStyle/>
          <a:p>
            <a:pPr marL="0" indent="0">
              <a:buNone/>
            </a:pPr>
            <a:r>
              <a:rPr lang="it-IT" b="1" u="sng" cap="small" dirty="0">
                <a:solidFill>
                  <a:schemeClr val="tx1"/>
                </a:solidFill>
              </a:rPr>
              <a:t>SCOPO DEL SISTEMA</a:t>
            </a:r>
          </a:p>
          <a:p>
            <a:pPr marL="0" indent="0">
              <a:buNone/>
            </a:pPr>
            <a:endParaRPr lang="it-IT" b="1" dirty="0">
              <a:solidFill>
                <a:schemeClr val="tx1"/>
              </a:solidFill>
            </a:endParaRPr>
          </a:p>
          <a:p>
            <a:pPr marL="0" indent="0">
              <a:buNone/>
            </a:pPr>
            <a:r>
              <a:rPr lang="it-IT" dirty="0">
                <a:solidFill>
                  <a:schemeClr val="tx1"/>
                </a:solidFill>
              </a:rPr>
              <a:t>L'obiettivo del progetto è quello di realizzare un portale web che permetta ai clienti di acquistare videogiochi per diverse piattaforme (PS4, PS3, Xbox One, Nintendo Switch, …).</a:t>
            </a:r>
          </a:p>
          <a:p>
            <a:pPr marL="0" indent="0">
              <a:buNone/>
            </a:pPr>
            <a:r>
              <a:rPr lang="it-IT" dirty="0">
                <a:solidFill>
                  <a:schemeClr val="tx1"/>
                </a:solidFill>
              </a:rPr>
              <a:t> Lo sviluppo di un sito web di questo tipo permetterebbe di ottimizzare i tempi di servizio e di aggiornare i clienti sullo stato degli ordini da essi effettuati. Tale sito web dovrebbe consentire una comunicazione più immediata ed efficace tra gli altri attori del sistema (visitatore, gestore degli ordini, gestore del catalogo, cliente). </a:t>
            </a:r>
          </a:p>
          <a:p>
            <a:pPr marL="0" indent="0">
              <a:buNone/>
            </a:pPr>
            <a:endParaRPr lang="it-IT" dirty="0">
              <a:solidFill>
                <a:schemeClr val="tx1"/>
              </a:solidFill>
            </a:endParaRPr>
          </a:p>
          <a:p>
            <a:pPr marL="0" indent="0">
              <a:buNone/>
            </a:pPr>
            <a:r>
              <a:rPr lang="it-IT" dirty="0">
                <a:solidFill>
                  <a:schemeClr val="tx1"/>
                </a:solidFill>
              </a:rPr>
              <a:t>Il sistema deve permettere:</a:t>
            </a:r>
          </a:p>
          <a:p>
            <a:pPr marL="0" indent="0">
              <a:buNone/>
            </a:pPr>
            <a:endParaRPr lang="it-IT" dirty="0">
              <a:solidFill>
                <a:schemeClr val="tx1"/>
              </a:solidFill>
            </a:endParaRPr>
          </a:p>
          <a:p>
            <a:pPr lvl="0"/>
            <a:r>
              <a:rPr lang="it-IT" dirty="0">
                <a:solidFill>
                  <a:schemeClr val="tx1"/>
                </a:solidFill>
              </a:rPr>
              <a:t>la gestione degli account</a:t>
            </a:r>
          </a:p>
          <a:p>
            <a:pPr lvl="0"/>
            <a:r>
              <a:rPr lang="it-IT" dirty="0">
                <a:solidFill>
                  <a:schemeClr val="tx1"/>
                </a:solidFill>
              </a:rPr>
              <a:t>la gestione degli ordini</a:t>
            </a:r>
          </a:p>
          <a:p>
            <a:pPr lvl="0"/>
            <a:r>
              <a:rPr lang="it-IT" dirty="0">
                <a:solidFill>
                  <a:schemeClr val="tx1"/>
                </a:solidFill>
              </a:rPr>
              <a:t>la gestione del carrello</a:t>
            </a:r>
          </a:p>
          <a:p>
            <a:pPr lvl="0"/>
            <a:r>
              <a:rPr lang="it-IT" dirty="0">
                <a:solidFill>
                  <a:schemeClr val="tx1"/>
                </a:solidFill>
              </a:rPr>
              <a:t>la gestione del catalogo</a:t>
            </a:r>
          </a:p>
          <a:p>
            <a:endParaRPr lang="it-IT" dirty="0">
              <a:solidFill>
                <a:schemeClr val="tx1"/>
              </a:solidFill>
            </a:endParaRPr>
          </a:p>
        </p:txBody>
      </p:sp>
    </p:spTree>
    <p:extLst>
      <p:ext uri="{BB962C8B-B14F-4D97-AF65-F5344CB8AC3E}">
        <p14:creationId xmlns:p14="http://schemas.microsoft.com/office/powerpoint/2010/main" val="159117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AAC41-E467-4834-85CD-626CEB5E702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3CD7AD74-0132-439F-BED9-83A74B04F27D}"/>
              </a:ext>
            </a:extLst>
          </p:cNvPr>
          <p:cNvSpPr>
            <a:spLocks noGrp="1"/>
          </p:cNvSpPr>
          <p:nvPr>
            <p:ph idx="1"/>
          </p:nvPr>
        </p:nvSpPr>
        <p:spPr>
          <a:xfrm>
            <a:off x="3406588" y="1882775"/>
            <a:ext cx="10515600" cy="4351338"/>
          </a:xfrm>
        </p:spPr>
        <p:txBody>
          <a:bodyPr/>
          <a:lstStyle/>
          <a:p>
            <a:endParaRPr lang="it-IT" dirty="0"/>
          </a:p>
        </p:txBody>
      </p:sp>
      <p:sp>
        <p:nvSpPr>
          <p:cNvPr id="4" name="Rectangle 2">
            <a:extLst>
              <a:ext uri="{FF2B5EF4-FFF2-40B4-BE49-F238E27FC236}">
                <a16:creationId xmlns:a16="http://schemas.microsoft.com/office/drawing/2014/main" id="{48BA4548-5052-4329-A68A-5684C9194E73}"/>
              </a:ext>
            </a:extLst>
          </p:cNvPr>
          <p:cNvSpPr>
            <a:spLocks noChangeArrowheads="1"/>
          </p:cNvSpPr>
          <p:nvPr/>
        </p:nvSpPr>
        <p:spPr bwMode="auto">
          <a:xfrm>
            <a:off x="2568388" y="57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S</a:t>
            </a:r>
            <a:r>
              <a:rPr kumimoji="0" lang="it-IT" altLang="it-IT" sz="1200" b="0" i="0" u="none" strike="noStrike" cap="none" normalizeH="0" baseline="0" bmk="">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ottosistema 2: Gestione Ordini</a:t>
            </a:r>
            <a:endParaRPr kumimoji="0" lang="it-IT" altLang="it-IT" sz="1200" b="0" i="0" u="none" strike="noStrike" cap="none" normalizeH="0" baseline="0">
              <a:ln>
                <a:noFill/>
              </a:ln>
              <a:solidFill>
                <a:srgbClr val="1F3864"/>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4337" name="Immagine 3" descr="Immagine che contiene testo&#10;&#10;Descrizione generata automaticamente">
            <a:extLst>
              <a:ext uri="{FF2B5EF4-FFF2-40B4-BE49-F238E27FC236}">
                <a16:creationId xmlns:a16="http://schemas.microsoft.com/office/drawing/2014/main" id="{1406D8FA-DB66-43F2-AA96-2F2A33729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388" y="514350"/>
            <a:ext cx="6124575" cy="5829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A4EAFCD-B353-4854-A20B-6565DEC2FA10}"/>
              </a:ext>
            </a:extLst>
          </p:cNvPr>
          <p:cNvSpPr>
            <a:spLocks noChangeArrowheads="1"/>
          </p:cNvSpPr>
          <p:nvPr/>
        </p:nvSpPr>
        <p:spPr bwMode="auto">
          <a:xfrm>
            <a:off x="2568388" y="6343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1557457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745C35-E5FD-4AD6-896F-91AB7228CFEA}"/>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D498983-8D21-40B7-9048-6711DDADCF56}"/>
              </a:ext>
            </a:extLst>
          </p:cNvPr>
          <p:cNvSpPr>
            <a:spLocks noGrp="1"/>
          </p:cNvSpPr>
          <p:nvPr>
            <p:ph idx="1"/>
          </p:nvPr>
        </p:nvSpPr>
        <p:spPr>
          <a:xfrm>
            <a:off x="1935480" y="2236470"/>
            <a:ext cx="10515600" cy="4351338"/>
          </a:xfrm>
        </p:spPr>
        <p:txBody>
          <a:bodyPr/>
          <a:lstStyle/>
          <a:p>
            <a:endParaRPr lang="it-IT" dirty="0"/>
          </a:p>
        </p:txBody>
      </p:sp>
      <p:sp>
        <p:nvSpPr>
          <p:cNvPr id="4" name="Rectangle 2">
            <a:extLst>
              <a:ext uri="{FF2B5EF4-FFF2-40B4-BE49-F238E27FC236}">
                <a16:creationId xmlns:a16="http://schemas.microsoft.com/office/drawing/2014/main" id="{C208D5D6-250F-4F3A-A3C5-9454CDCD6379}"/>
              </a:ext>
            </a:extLst>
          </p:cNvPr>
          <p:cNvSpPr>
            <a:spLocks noChangeArrowheads="1"/>
          </p:cNvSpPr>
          <p:nvPr/>
        </p:nvSpPr>
        <p:spPr bwMode="auto">
          <a:xfrm>
            <a:off x="1097280" y="4108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3</a:t>
            </a:r>
            <a:r>
              <a:rPr kumimoji="0" lang="it-IT" altLang="it-IT" sz="1300" b="0" i="0" u="none" strike="noStrike" cap="none" normalizeH="0" baseline="0" bmk="">
                <a:ln>
                  <a:noFill/>
                </a:ln>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.3 Mapping Hardware\Software</a:t>
            </a:r>
            <a:endPar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mbria" panose="02040503050406030204" pitchFamily="18" charset="0"/>
              </a:rPr>
              <a:t>Per quanto riguarda il flusso d’informazioni, l’architettura è stata scomposta in due livelli, un livello CLIENT ed un livello SERVER. Rappresentiamo nel seguito la distribuzione delle componenti Hardware e Software sui due nodi.</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13313" name="Immagine 7">
            <a:extLst>
              <a:ext uri="{FF2B5EF4-FFF2-40B4-BE49-F238E27FC236}">
                <a16:creationId xmlns:a16="http://schemas.microsoft.com/office/drawing/2014/main" id="{AE29EF11-760F-4509-9C82-29E96BF79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55" y="1137920"/>
            <a:ext cx="729615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864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900363-2E0F-479D-912D-451084BEAD63}"/>
              </a:ext>
            </a:extLst>
          </p:cNvPr>
          <p:cNvSpPr>
            <a:spLocks noGrp="1"/>
          </p:cNvSpPr>
          <p:nvPr>
            <p:ph type="title"/>
          </p:nvPr>
        </p:nvSpPr>
        <p:spPr/>
        <p:txBody>
          <a:bodyPr/>
          <a:lstStyle/>
          <a:p>
            <a:r>
              <a:rPr lang="it-IT" dirty="0"/>
              <a:t>CLASS DIAGRAM DB</a:t>
            </a:r>
          </a:p>
        </p:txBody>
      </p:sp>
      <p:pic>
        <p:nvPicPr>
          <p:cNvPr id="4" name="Segnaposto contenuto 3">
            <a:extLst>
              <a:ext uri="{FF2B5EF4-FFF2-40B4-BE49-F238E27FC236}">
                <a16:creationId xmlns:a16="http://schemas.microsoft.com/office/drawing/2014/main" id="{CAC18AC5-0B78-4EAE-B2F2-0D97E35B6D8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10344" y="685800"/>
            <a:ext cx="7882137" cy="3614738"/>
          </a:xfrm>
          <a:prstGeom prst="rect">
            <a:avLst/>
          </a:prstGeom>
          <a:noFill/>
          <a:ln>
            <a:noFill/>
          </a:ln>
        </p:spPr>
      </p:pic>
    </p:spTree>
    <p:extLst>
      <p:ext uri="{BB962C8B-B14F-4D97-AF65-F5344CB8AC3E}">
        <p14:creationId xmlns:p14="http://schemas.microsoft.com/office/powerpoint/2010/main" val="248486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0E13DA-0356-4498-8AEA-36872E674633}"/>
              </a:ext>
            </a:extLst>
          </p:cNvPr>
          <p:cNvSpPr>
            <a:spLocks noGrp="1"/>
          </p:cNvSpPr>
          <p:nvPr>
            <p:ph type="title"/>
          </p:nvPr>
        </p:nvSpPr>
        <p:spPr/>
        <p:txBody>
          <a:bodyPr/>
          <a:lstStyle/>
          <a:p>
            <a:r>
              <a:rPr lang="it-IT" b="1" dirty="0"/>
              <a:t>2.1.4 Schema logico</a:t>
            </a:r>
            <a:br>
              <a:rPr lang="it-IT" b="1" dirty="0"/>
            </a:br>
            <a:endParaRPr lang="it-IT" dirty="0"/>
          </a:p>
        </p:txBody>
      </p:sp>
      <p:pic>
        <p:nvPicPr>
          <p:cNvPr id="4" name="Segnaposto contenuto 3">
            <a:extLst>
              <a:ext uri="{FF2B5EF4-FFF2-40B4-BE49-F238E27FC236}">
                <a16:creationId xmlns:a16="http://schemas.microsoft.com/office/drawing/2014/main" id="{85C72C33-58FB-49C6-8E0F-774873B698C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4461" y="685800"/>
            <a:ext cx="5413904" cy="3614738"/>
          </a:xfrm>
          <a:prstGeom prst="rect">
            <a:avLst/>
          </a:prstGeom>
          <a:noFill/>
          <a:ln>
            <a:noFill/>
          </a:ln>
        </p:spPr>
      </p:pic>
    </p:spTree>
    <p:extLst>
      <p:ext uri="{BB962C8B-B14F-4D97-AF65-F5344CB8AC3E}">
        <p14:creationId xmlns:p14="http://schemas.microsoft.com/office/powerpoint/2010/main" val="1610525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35F601-4F26-4C08-A0BE-E321DAF84FF2}"/>
              </a:ext>
            </a:extLst>
          </p:cNvPr>
          <p:cNvSpPr>
            <a:spLocks noGrp="1"/>
          </p:cNvSpPr>
          <p:nvPr>
            <p:ph type="title"/>
          </p:nvPr>
        </p:nvSpPr>
        <p:spPr/>
        <p:txBody>
          <a:bodyPr/>
          <a:lstStyle/>
          <a:p>
            <a:r>
              <a:rPr lang="it-IT" dirty="0"/>
              <a:t>SCHEMA LOGICO </a:t>
            </a:r>
          </a:p>
        </p:txBody>
      </p:sp>
      <p:sp>
        <p:nvSpPr>
          <p:cNvPr id="3" name="Segnaposto contenuto 2">
            <a:extLst>
              <a:ext uri="{FF2B5EF4-FFF2-40B4-BE49-F238E27FC236}">
                <a16:creationId xmlns:a16="http://schemas.microsoft.com/office/drawing/2014/main" id="{E3660884-2147-4D96-A5B3-5B431337A04A}"/>
              </a:ext>
            </a:extLst>
          </p:cNvPr>
          <p:cNvSpPr>
            <a:spLocks noGrp="1"/>
          </p:cNvSpPr>
          <p:nvPr>
            <p:ph idx="1"/>
          </p:nvPr>
        </p:nvSpPr>
        <p:spPr/>
        <p:txBody>
          <a:bodyPr/>
          <a:lstStyle/>
          <a:p>
            <a:r>
              <a:rPr lang="it-IT" dirty="0"/>
              <a:t>.</a:t>
            </a:r>
            <a:r>
              <a:rPr lang="it-IT" dirty="0" err="1"/>
              <a:t>svg</a:t>
            </a:r>
            <a:endParaRPr lang="it-IT" dirty="0"/>
          </a:p>
        </p:txBody>
      </p:sp>
    </p:spTree>
    <p:extLst>
      <p:ext uri="{BB962C8B-B14F-4D97-AF65-F5344CB8AC3E}">
        <p14:creationId xmlns:p14="http://schemas.microsoft.com/office/powerpoint/2010/main" val="338244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1A44DD-75F7-4773-8C03-842448DF0F0B}"/>
              </a:ext>
            </a:extLst>
          </p:cNvPr>
          <p:cNvSpPr>
            <a:spLocks noGrp="1"/>
          </p:cNvSpPr>
          <p:nvPr>
            <p:ph type="title"/>
          </p:nvPr>
        </p:nvSpPr>
        <p:spPr/>
        <p:txBody>
          <a:bodyPr/>
          <a:lstStyle/>
          <a:p>
            <a:r>
              <a:rPr lang="it-IT" dirty="0"/>
              <a:t>Matrice accessi</a:t>
            </a:r>
          </a:p>
        </p:txBody>
      </p:sp>
      <p:graphicFrame>
        <p:nvGraphicFramePr>
          <p:cNvPr id="4" name="Segnaposto contenuto 3">
            <a:extLst>
              <a:ext uri="{FF2B5EF4-FFF2-40B4-BE49-F238E27FC236}">
                <a16:creationId xmlns:a16="http://schemas.microsoft.com/office/drawing/2014/main" id="{1BFC49AF-5F70-4341-8271-77BE20803FD5}"/>
              </a:ext>
            </a:extLst>
          </p:cNvPr>
          <p:cNvGraphicFramePr>
            <a:graphicFrameLocks noGrp="1"/>
          </p:cNvGraphicFramePr>
          <p:nvPr>
            <p:ph idx="1"/>
          </p:nvPr>
        </p:nvGraphicFramePr>
        <p:xfrm>
          <a:off x="2630487" y="2007394"/>
          <a:ext cx="6931026" cy="3987800"/>
        </p:xfrm>
        <a:graphic>
          <a:graphicData uri="http://schemas.openxmlformats.org/drawingml/2006/table">
            <a:tbl>
              <a:tblPr firstRow="1" firstCol="1" bandRow="1">
                <a:tableStyleId>{5C22544A-7EE6-4342-B048-85BDC9FD1C3A}</a:tableStyleId>
              </a:tblPr>
              <a:tblGrid>
                <a:gridCol w="1156383">
                  <a:extLst>
                    <a:ext uri="{9D8B030D-6E8A-4147-A177-3AD203B41FA5}">
                      <a16:colId xmlns:a16="http://schemas.microsoft.com/office/drawing/2014/main" val="1503878429"/>
                    </a:ext>
                  </a:extLst>
                </a:gridCol>
                <a:gridCol w="1090927">
                  <a:extLst>
                    <a:ext uri="{9D8B030D-6E8A-4147-A177-3AD203B41FA5}">
                      <a16:colId xmlns:a16="http://schemas.microsoft.com/office/drawing/2014/main" val="320299750"/>
                    </a:ext>
                  </a:extLst>
                </a:gridCol>
                <a:gridCol w="1144868">
                  <a:extLst>
                    <a:ext uri="{9D8B030D-6E8A-4147-A177-3AD203B41FA5}">
                      <a16:colId xmlns:a16="http://schemas.microsoft.com/office/drawing/2014/main" val="3378945053"/>
                    </a:ext>
                  </a:extLst>
                </a:gridCol>
                <a:gridCol w="1144868">
                  <a:extLst>
                    <a:ext uri="{9D8B030D-6E8A-4147-A177-3AD203B41FA5}">
                      <a16:colId xmlns:a16="http://schemas.microsoft.com/office/drawing/2014/main" val="2977219294"/>
                    </a:ext>
                  </a:extLst>
                </a:gridCol>
                <a:gridCol w="1196990">
                  <a:extLst>
                    <a:ext uri="{9D8B030D-6E8A-4147-A177-3AD203B41FA5}">
                      <a16:colId xmlns:a16="http://schemas.microsoft.com/office/drawing/2014/main" val="3492507597"/>
                    </a:ext>
                  </a:extLst>
                </a:gridCol>
                <a:gridCol w="1196990">
                  <a:extLst>
                    <a:ext uri="{9D8B030D-6E8A-4147-A177-3AD203B41FA5}">
                      <a16:colId xmlns:a16="http://schemas.microsoft.com/office/drawing/2014/main" val="137771444"/>
                    </a:ext>
                  </a:extLst>
                </a:gridCol>
              </a:tblGrid>
              <a:tr h="0">
                <a:tc rowSpan="2">
                  <a:txBody>
                    <a:bodyPr/>
                    <a:lstStyle/>
                    <a:p>
                      <a:pPr algn="just">
                        <a:lnSpc>
                          <a:spcPct val="105000"/>
                        </a:lnSpc>
                        <a:spcAft>
                          <a:spcPts val="0"/>
                        </a:spcAft>
                      </a:pPr>
                      <a:r>
                        <a:rPr lang="it-IT" sz="1200">
                          <a:effectLst/>
                        </a:rPr>
                        <a:t>     Attore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gridSpan="5">
                  <a:txBody>
                    <a:bodyPr/>
                    <a:lstStyle/>
                    <a:p>
                      <a:pPr algn="ctr">
                        <a:lnSpc>
                          <a:spcPct val="105000"/>
                        </a:lnSpc>
                        <a:spcAft>
                          <a:spcPts val="0"/>
                        </a:spcAft>
                      </a:pPr>
                      <a:r>
                        <a:rPr lang="it-IT" sz="1200">
                          <a:effectLst/>
                        </a:rPr>
                        <a:t>Oggetti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525990712"/>
                  </a:ext>
                </a:extLst>
              </a:tr>
              <a:tr h="0">
                <a:tc vMerge="1">
                  <a:txBody>
                    <a:bodyPr/>
                    <a:lstStyle/>
                    <a:p>
                      <a:endParaRPr lang="it-IT"/>
                    </a:p>
                  </a:txBody>
                  <a:tcPr/>
                </a:tc>
                <a:tc>
                  <a:txBody>
                    <a:bodyPr/>
                    <a:lstStyle/>
                    <a:p>
                      <a:pPr algn="ctr">
                        <a:lnSpc>
                          <a:spcPct val="105000"/>
                        </a:lnSpc>
                        <a:spcAft>
                          <a:spcPts val="0"/>
                        </a:spcAft>
                      </a:pPr>
                      <a:r>
                        <a:rPr lang="it-IT" sz="1100">
                          <a:effectLst/>
                        </a:rPr>
                        <a:t>Utente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Carrello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Carta</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05000"/>
                        </a:lnSpc>
                        <a:spcAft>
                          <a:spcPts val="0"/>
                        </a:spcAft>
                      </a:pPr>
                      <a:r>
                        <a:rPr lang="it-IT" sz="1100">
                          <a:effectLst/>
                        </a:rPr>
                        <a:t>Gioco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54550428"/>
                  </a:ext>
                </a:extLst>
              </a:tr>
              <a:tr h="0">
                <a:tc>
                  <a:txBody>
                    <a:bodyPr/>
                    <a:lstStyle/>
                    <a:p>
                      <a:pPr algn="just">
                        <a:lnSpc>
                          <a:spcPct val="105000"/>
                        </a:lnSpc>
                        <a:spcAft>
                          <a:spcPts val="0"/>
                        </a:spcAft>
                      </a:pPr>
                      <a:r>
                        <a:rPr lang="it-IT" sz="1100">
                          <a:effectLst/>
                        </a:rPr>
                        <a:t>Visitatore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registraAccount()</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visualizzaCarrello()</a:t>
                      </a:r>
                    </a:p>
                    <a:p>
                      <a:pPr algn="just">
                        <a:lnSpc>
                          <a:spcPct val="105000"/>
                        </a:lnSpc>
                        <a:spcAft>
                          <a:spcPts val="0"/>
                        </a:spcAft>
                      </a:pPr>
                      <a:r>
                        <a:rPr lang="it-IT" sz="1100">
                          <a:effectLst/>
                        </a:rPr>
                        <a:t>aggiungiGioco()</a:t>
                      </a:r>
                    </a:p>
                    <a:p>
                      <a:pPr algn="just">
                        <a:lnSpc>
                          <a:spcPct val="105000"/>
                        </a:lnSpc>
                        <a:spcAft>
                          <a:spcPts val="0"/>
                        </a:spcAft>
                      </a:pPr>
                      <a:r>
                        <a:rPr lang="it-IT" sz="1100">
                          <a:effectLst/>
                        </a:rPr>
                        <a:t>rimuoviGioco()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visualizzaGioco()</a:t>
                      </a:r>
                    </a:p>
                    <a:p>
                      <a:pPr algn="just">
                        <a:lnSpc>
                          <a:spcPct val="105000"/>
                        </a:lnSpc>
                        <a:spcAft>
                          <a:spcPts val="0"/>
                        </a:spcAft>
                      </a:pPr>
                      <a:r>
                        <a:rPr lang="it-IT" sz="1100">
                          <a:effectLst/>
                        </a:rPr>
                        <a:t>ricercaGioco()</a:t>
                      </a:r>
                    </a:p>
                    <a:p>
                      <a:pPr algn="just">
                        <a:lnSpc>
                          <a:spcPct val="105000"/>
                        </a:lnSpc>
                        <a:spcAft>
                          <a:spcPts val="0"/>
                        </a:spcAft>
                      </a:pPr>
                      <a:r>
                        <a:rPr lang="it-IT" sz="1100">
                          <a:effectLst/>
                        </a:rPr>
                        <a:t>visualizzaCatalogo()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04694192"/>
                  </a:ext>
                </a:extLst>
              </a:tr>
              <a:tr h="0">
                <a:tc>
                  <a:txBody>
                    <a:bodyPr/>
                    <a:lstStyle/>
                    <a:p>
                      <a:pPr algn="just">
                        <a:lnSpc>
                          <a:spcPct val="105000"/>
                        </a:lnSpc>
                        <a:spcAft>
                          <a:spcPts val="0"/>
                        </a:spcAft>
                      </a:pPr>
                      <a:r>
                        <a:rPr lang="it-IT" sz="1100">
                          <a:effectLst/>
                        </a:rPr>
                        <a:t>Cliente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login()</a:t>
                      </a:r>
                    </a:p>
                    <a:p>
                      <a:pPr algn="just">
                        <a:lnSpc>
                          <a:spcPct val="105000"/>
                        </a:lnSpc>
                        <a:spcAft>
                          <a:spcPts val="0"/>
                        </a:spcAft>
                      </a:pPr>
                      <a:r>
                        <a:rPr lang="it-IT" sz="1100">
                          <a:effectLst/>
                        </a:rPr>
                        <a:t>logout()</a:t>
                      </a:r>
                    </a:p>
                    <a:p>
                      <a:pPr algn="just">
                        <a:lnSpc>
                          <a:spcPct val="105000"/>
                        </a:lnSpc>
                        <a:spcAft>
                          <a:spcPts val="0"/>
                        </a:spcAft>
                      </a:pPr>
                      <a:r>
                        <a:rPr lang="it-IT" sz="1100">
                          <a:effectLst/>
                        </a:rPr>
                        <a:t>visualizzaDati()</a:t>
                      </a:r>
                    </a:p>
                    <a:p>
                      <a:pPr algn="just">
                        <a:lnSpc>
                          <a:spcPct val="105000"/>
                        </a:lnSpc>
                        <a:spcAft>
                          <a:spcPts val="0"/>
                        </a:spcAft>
                      </a:pPr>
                      <a:r>
                        <a:rPr lang="it-IT" sz="1100">
                          <a:effectLst/>
                        </a:rPr>
                        <a:t>modificaDati()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creaOrdine()</a:t>
                      </a:r>
                    </a:p>
                    <a:p>
                      <a:pPr algn="just">
                        <a:lnSpc>
                          <a:spcPct val="105000"/>
                        </a:lnSpc>
                        <a:spcAft>
                          <a:spcPts val="0"/>
                        </a:spcAft>
                      </a:pPr>
                      <a:r>
                        <a:rPr lang="it-IT" sz="1100">
                          <a:effectLst/>
                        </a:rPr>
                        <a:t>annullaOrdine()</a:t>
                      </a:r>
                    </a:p>
                    <a:p>
                      <a:pPr algn="just">
                        <a:lnSpc>
                          <a:spcPct val="105000"/>
                        </a:lnSpc>
                        <a:spcAft>
                          <a:spcPts val="0"/>
                        </a:spcAft>
                      </a:pPr>
                      <a:r>
                        <a:rPr lang="it-IT" sz="1100">
                          <a:effectLst/>
                        </a:rPr>
                        <a:t>visualizzaOrdine()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visualizzaCarrello()</a:t>
                      </a:r>
                    </a:p>
                    <a:p>
                      <a:pPr algn="just">
                        <a:lnSpc>
                          <a:spcPct val="105000"/>
                        </a:lnSpc>
                        <a:spcAft>
                          <a:spcPts val="0"/>
                        </a:spcAft>
                      </a:pPr>
                      <a:r>
                        <a:rPr lang="it-IT" sz="1100">
                          <a:effectLst/>
                        </a:rPr>
                        <a:t>aggiungiGioco()</a:t>
                      </a:r>
                    </a:p>
                    <a:p>
                      <a:pPr algn="just">
                        <a:lnSpc>
                          <a:spcPct val="105000"/>
                        </a:lnSpc>
                        <a:spcAft>
                          <a:spcPts val="0"/>
                        </a:spcAft>
                      </a:pPr>
                      <a:r>
                        <a:rPr lang="it-IT" sz="1100">
                          <a:effectLst/>
                        </a:rPr>
                        <a:t>rimuoviGioco()</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aggiungiCarta()</a:t>
                      </a:r>
                    </a:p>
                    <a:p>
                      <a:pPr algn="just">
                        <a:lnSpc>
                          <a:spcPct val="105000"/>
                        </a:lnSpc>
                        <a:spcAft>
                          <a:spcPts val="0"/>
                        </a:spcAft>
                      </a:pPr>
                      <a:r>
                        <a:rPr lang="it-IT" sz="1100">
                          <a:effectLst/>
                        </a:rPr>
                        <a:t>eliminaCarta()</a:t>
                      </a:r>
                    </a:p>
                    <a:p>
                      <a:pPr algn="just">
                        <a:lnSpc>
                          <a:spcPct val="105000"/>
                        </a:lnSpc>
                        <a:spcAft>
                          <a:spcPts val="0"/>
                        </a:spcAft>
                      </a:pPr>
                      <a:r>
                        <a:rPr lang="it-IT" sz="1100">
                          <a:effectLst/>
                        </a:rPr>
                        <a:t> </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visualizzaGioco()</a:t>
                      </a:r>
                    </a:p>
                    <a:p>
                      <a:pPr algn="just">
                        <a:lnSpc>
                          <a:spcPct val="105000"/>
                        </a:lnSpc>
                        <a:spcAft>
                          <a:spcPts val="0"/>
                        </a:spcAft>
                      </a:pPr>
                      <a:r>
                        <a:rPr lang="it-IT" sz="1100">
                          <a:effectLst/>
                        </a:rPr>
                        <a:t>ricercaGioco()</a:t>
                      </a:r>
                    </a:p>
                    <a:p>
                      <a:pPr algn="just">
                        <a:lnSpc>
                          <a:spcPct val="105000"/>
                        </a:lnSpc>
                        <a:spcAft>
                          <a:spcPts val="0"/>
                        </a:spcAft>
                      </a:pPr>
                      <a:r>
                        <a:rPr lang="it-IT" sz="1100">
                          <a:effectLst/>
                        </a:rPr>
                        <a:t>visualizzaCatalogo()</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46518784"/>
                  </a:ext>
                </a:extLst>
              </a:tr>
              <a:tr h="1543685">
                <a:tc>
                  <a:txBody>
                    <a:bodyPr/>
                    <a:lstStyle/>
                    <a:p>
                      <a:pPr algn="just">
                        <a:lnSpc>
                          <a:spcPct val="105000"/>
                        </a:lnSpc>
                        <a:spcAft>
                          <a:spcPts val="0"/>
                        </a:spcAft>
                      </a:pPr>
                      <a:r>
                        <a:rPr lang="it-IT" sz="1100">
                          <a:effectLst/>
                        </a:rPr>
                        <a:t>Gestore catalogo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login()</a:t>
                      </a:r>
                    </a:p>
                    <a:p>
                      <a:pPr algn="just">
                        <a:lnSpc>
                          <a:spcPct val="105000"/>
                        </a:lnSpc>
                        <a:spcAft>
                          <a:spcPts val="0"/>
                        </a:spcAft>
                      </a:pPr>
                      <a:r>
                        <a:rPr lang="it-IT" sz="1100">
                          <a:effectLst/>
                        </a:rPr>
                        <a:t>logout()</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visualizzaCatalogo()</a:t>
                      </a:r>
                    </a:p>
                    <a:p>
                      <a:pPr algn="just">
                        <a:lnSpc>
                          <a:spcPct val="105000"/>
                        </a:lnSpc>
                        <a:spcAft>
                          <a:spcPts val="0"/>
                        </a:spcAft>
                      </a:pPr>
                      <a:r>
                        <a:rPr lang="it-IT" sz="1100">
                          <a:effectLst/>
                        </a:rPr>
                        <a:t>aggiungiGioco()</a:t>
                      </a:r>
                    </a:p>
                    <a:p>
                      <a:pPr algn="just">
                        <a:lnSpc>
                          <a:spcPct val="105000"/>
                        </a:lnSpc>
                        <a:spcAft>
                          <a:spcPts val="0"/>
                        </a:spcAft>
                      </a:pPr>
                      <a:r>
                        <a:rPr lang="it-IT" sz="1100">
                          <a:effectLst/>
                        </a:rPr>
                        <a:t>modificaGioco()</a:t>
                      </a:r>
                    </a:p>
                    <a:p>
                      <a:pPr algn="just">
                        <a:lnSpc>
                          <a:spcPct val="105000"/>
                        </a:lnSpc>
                        <a:spcAft>
                          <a:spcPts val="0"/>
                        </a:spcAft>
                      </a:pPr>
                      <a:r>
                        <a:rPr lang="it-IT" sz="1100">
                          <a:effectLst/>
                        </a:rPr>
                        <a:t>rimuoviGioco()</a:t>
                      </a:r>
                    </a:p>
                    <a:p>
                      <a:pPr algn="just">
                        <a:lnSpc>
                          <a:spcPct val="105000"/>
                        </a:lnSpc>
                        <a:spcAft>
                          <a:spcPts val="0"/>
                        </a:spcAft>
                      </a:pPr>
                      <a:r>
                        <a:rPr lang="it-IT" sz="1100">
                          <a:effectLst/>
                        </a:rPr>
                        <a:t>ricercaGioco()</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94303452"/>
                  </a:ext>
                </a:extLst>
              </a:tr>
              <a:tr h="0">
                <a:tc>
                  <a:txBody>
                    <a:bodyPr/>
                    <a:lstStyle/>
                    <a:p>
                      <a:pPr algn="just">
                        <a:lnSpc>
                          <a:spcPct val="105000"/>
                        </a:lnSpc>
                        <a:spcAft>
                          <a:spcPts val="0"/>
                        </a:spcAft>
                      </a:pPr>
                      <a:r>
                        <a:rPr lang="it-IT" sz="1100">
                          <a:effectLst/>
                        </a:rPr>
                        <a:t>Gestore ordini</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login()</a:t>
                      </a:r>
                    </a:p>
                    <a:p>
                      <a:pPr algn="just">
                        <a:lnSpc>
                          <a:spcPct val="105000"/>
                        </a:lnSpc>
                        <a:spcAft>
                          <a:spcPts val="0"/>
                        </a:spcAft>
                      </a:pPr>
                      <a:r>
                        <a:rPr lang="it-IT" sz="1100">
                          <a:effectLst/>
                        </a:rPr>
                        <a:t>logout()</a:t>
                      </a:r>
                    </a:p>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visulizzaOrdini()</a:t>
                      </a:r>
                    </a:p>
                    <a:p>
                      <a:pPr algn="just">
                        <a:lnSpc>
                          <a:spcPct val="105000"/>
                        </a:lnSpc>
                        <a:spcAft>
                          <a:spcPts val="0"/>
                        </a:spcAft>
                      </a:pPr>
                      <a:r>
                        <a:rPr lang="it-IT" sz="1100">
                          <a:effectLst/>
                        </a:rPr>
                        <a:t>modificaOrdini()</a:t>
                      </a:r>
                    </a:p>
                    <a:p>
                      <a:pPr algn="just">
                        <a:lnSpc>
                          <a:spcPct val="105000"/>
                        </a:lnSpc>
                        <a:spcAft>
                          <a:spcPts val="0"/>
                        </a:spcAft>
                      </a:pPr>
                      <a:r>
                        <a:rPr lang="it-IT" sz="1100">
                          <a:effectLst/>
                        </a:rPr>
                        <a:t>ricercaOrdine()</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a:effectLst/>
                        </a:rPr>
                        <a:t> </a:t>
                      </a:r>
                      <a:endParaRPr lang="it-IT" sz="1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lnSpc>
                          <a:spcPct val="105000"/>
                        </a:lnSpc>
                        <a:spcAft>
                          <a:spcPts val="0"/>
                        </a:spcAft>
                      </a:pPr>
                      <a:r>
                        <a:rPr lang="it-IT" sz="1100" dirty="0">
                          <a:effectLst/>
                        </a:rPr>
                        <a:t> </a:t>
                      </a:r>
                      <a:endParaRPr lang="it-IT"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35848465"/>
                  </a:ext>
                </a:extLst>
              </a:tr>
            </a:tbl>
          </a:graphicData>
        </a:graphic>
      </p:graphicFrame>
    </p:spTree>
    <p:extLst>
      <p:ext uri="{BB962C8B-B14F-4D97-AF65-F5344CB8AC3E}">
        <p14:creationId xmlns:p14="http://schemas.microsoft.com/office/powerpoint/2010/main" val="2113074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855567-4873-46F5-AD6A-5750CD580E0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DCA368E-5C7C-41B9-91AD-6293C762817B}"/>
              </a:ext>
            </a:extLst>
          </p:cNvPr>
          <p:cNvSpPr>
            <a:spLocks noGrp="1"/>
          </p:cNvSpPr>
          <p:nvPr>
            <p:ph idx="1"/>
          </p:nvPr>
        </p:nvSpPr>
        <p:spPr/>
        <p:txBody>
          <a:bodyPr>
            <a:normAutofit fontScale="55000" lnSpcReduction="20000"/>
          </a:bodyPr>
          <a:lstStyle/>
          <a:p>
            <a:r>
              <a:rPr lang="it-IT" b="1" dirty="0"/>
              <a:t>3.5.2 Sicurezza</a:t>
            </a:r>
          </a:p>
          <a:p>
            <a:r>
              <a:rPr lang="it-IT" dirty="0"/>
              <a:t> </a:t>
            </a:r>
          </a:p>
          <a:p>
            <a:r>
              <a:rPr lang="it-IT" dirty="0"/>
              <a:t>La sicurezza del sistema è garantita dall’obbligo, di tutte le utenze che lo utilizzano, di autenticarsi, infatti </a:t>
            </a:r>
            <a:r>
              <a:rPr lang="it-IT" dirty="0" err="1"/>
              <a:t>GamesHub</a:t>
            </a:r>
            <a:r>
              <a:rPr lang="it-IT" dirty="0"/>
              <a:t> chiederà come forma di autenticazione l’immissione di un’username e di una password. Tali credenziali dovranno esser inserite ogni volta che si desidera utilizzare il sistema; tale sessione terminerà quando l’utente richiederà esplicitamente di effettuare </a:t>
            </a:r>
            <a:r>
              <a:rPr lang="it-IT" dirty="0" err="1"/>
              <a:t>logout</a:t>
            </a:r>
            <a:r>
              <a:rPr lang="it-IT" dirty="0"/>
              <a:t>. Nel caso l’accesso al sistema non abbia successo, </a:t>
            </a:r>
            <a:r>
              <a:rPr lang="it-IT" dirty="0" err="1"/>
              <a:t>GamesHub</a:t>
            </a:r>
            <a:r>
              <a:rPr lang="it-IT" dirty="0"/>
              <a:t> mostrerà una schermata in cui sarà specificato se c’è stato un errore di inserimento della password, o se l’username non esiste all’interno del database, consentendo, successivamente, all’utente di inserire le credenziali per effettuare un nuovo tentativo. Nello specifico la password deve avere una lunghezza minima di 6 caratteri alfanumerici e deve contenere almeno un carattere maiuscolo, uno minuscolo e un numero. In seguito all’autenticazione il </a:t>
            </a:r>
            <a:r>
              <a:rPr lang="it-IT" dirty="0" err="1"/>
              <a:t>GamesHub</a:t>
            </a:r>
            <a:r>
              <a:rPr lang="it-IT" dirty="0"/>
              <a:t> mostrerà diverse “viste” dello stesso sistema a seconda dell’utente, ovvero sarà mostrata una schermata contenente le sole funzionalità a cui una determinata tipologia di può accedere.</a:t>
            </a:r>
          </a:p>
          <a:p>
            <a:r>
              <a:rPr lang="it-IT" dirty="0"/>
              <a:t>Per quanto riguarda la registrazione di un utente al sistema, </a:t>
            </a:r>
            <a:r>
              <a:rPr lang="it-IT" dirty="0" err="1"/>
              <a:t>GamesHub</a:t>
            </a:r>
            <a:r>
              <a:rPr lang="it-IT" dirty="0"/>
              <a:t> prevede un verifica in due passaggi. Dopo che i dati inseriti sono stati validati dal sistema, l’utente riceverà una e-mail contenente un link che gli permetterà di completare la sua registrazione a </a:t>
            </a:r>
            <a:r>
              <a:rPr lang="it-IT" dirty="0" err="1"/>
              <a:t>GamesHub</a:t>
            </a:r>
            <a:r>
              <a:rPr lang="it-IT" dirty="0"/>
              <a:t>.</a:t>
            </a:r>
          </a:p>
          <a:p>
            <a:r>
              <a:rPr lang="it-IT" dirty="0"/>
              <a:t>Inoltre, il sistema cripterà username e password di ogni utente e anche eventuali numeri delle carte inserite.</a:t>
            </a:r>
          </a:p>
          <a:p>
            <a:endParaRPr lang="it-IT" dirty="0"/>
          </a:p>
        </p:txBody>
      </p:sp>
    </p:spTree>
    <p:extLst>
      <p:ext uri="{BB962C8B-B14F-4D97-AF65-F5344CB8AC3E}">
        <p14:creationId xmlns:p14="http://schemas.microsoft.com/office/powerpoint/2010/main" val="2537044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8287B1-6DE9-4609-8139-F95FDD84CFF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774A03F-D593-4961-A160-8AE78C92348F}"/>
              </a:ext>
            </a:extLst>
          </p:cNvPr>
          <p:cNvSpPr>
            <a:spLocks noGrp="1"/>
          </p:cNvSpPr>
          <p:nvPr>
            <p:ph idx="1"/>
          </p:nvPr>
        </p:nvSpPr>
        <p:spPr/>
        <p:txBody>
          <a:bodyPr>
            <a:normAutofit fontScale="62500" lnSpcReduction="20000"/>
          </a:bodyPr>
          <a:lstStyle/>
          <a:p>
            <a:r>
              <a:rPr lang="it-IT" b="1" dirty="0"/>
              <a:t>3.6 Flusso di controllo globale</a:t>
            </a:r>
          </a:p>
          <a:p>
            <a:r>
              <a:rPr lang="it-IT" dirty="0"/>
              <a:t> </a:t>
            </a:r>
          </a:p>
          <a:p>
            <a:r>
              <a:rPr lang="it-IT" b="1" dirty="0"/>
              <a:t>3.6.1 Flusso di Controllo esterno</a:t>
            </a:r>
          </a:p>
          <a:p>
            <a:r>
              <a:rPr lang="it-IT" dirty="0"/>
              <a:t> </a:t>
            </a:r>
          </a:p>
          <a:p>
            <a:r>
              <a:rPr lang="it-IT" dirty="0"/>
              <a:t>Il sistema </a:t>
            </a:r>
            <a:r>
              <a:rPr lang="it-IT" dirty="0" err="1"/>
              <a:t>GamesHub</a:t>
            </a:r>
            <a:r>
              <a:rPr lang="it-IT" dirty="0"/>
              <a:t> è principalmente un sistema event-</a:t>
            </a:r>
            <a:r>
              <a:rPr lang="it-IT" dirty="0" err="1"/>
              <a:t>driven</a:t>
            </a:r>
            <a:r>
              <a:rPr lang="it-IT" dirty="0"/>
              <a:t>, </a:t>
            </a:r>
            <a:r>
              <a:rPr lang="it-IT" dirty="0" err="1"/>
              <a:t>poichè</a:t>
            </a:r>
            <a:r>
              <a:rPr lang="it-IT" dirty="0"/>
              <a:t> tutte le funzionalità sono avviate in seguito ad un comando dell’utente. Il </a:t>
            </a:r>
            <a:r>
              <a:rPr lang="it-IT" i="1" dirty="0" err="1"/>
              <a:t>WebServer</a:t>
            </a:r>
            <a:r>
              <a:rPr lang="it-IT" i="1" dirty="0"/>
              <a:t> </a:t>
            </a:r>
            <a:r>
              <a:rPr lang="it-IT" dirty="0"/>
              <a:t>aspetta di ricevere richieste dal </a:t>
            </a:r>
            <a:r>
              <a:rPr lang="it-IT" i="1" dirty="0" err="1"/>
              <a:t>WebBrowser</a:t>
            </a:r>
            <a:r>
              <a:rPr lang="it-IT" i="1" dirty="0"/>
              <a:t>. </a:t>
            </a:r>
            <a:r>
              <a:rPr lang="it-IT" dirty="0"/>
              <a:t>L’utente, tramite la pressione di un pulsante o l’apertura di un menù scatena un evento, che sarà gestito correttamente dal giusto </a:t>
            </a:r>
            <a:r>
              <a:rPr lang="it-IT" dirty="0" err="1"/>
              <a:t>handler</a:t>
            </a:r>
            <a:r>
              <a:rPr lang="it-IT" dirty="0"/>
              <a:t>, il quale, a sua volta, indirizzerà il controllo del flusso del sistema alla classe corretta del sottosistema che si occupa della logica di controllo.</a:t>
            </a:r>
          </a:p>
          <a:p>
            <a:r>
              <a:rPr lang="it-IT" dirty="0"/>
              <a:t>Alla ricezione di una nuova richiesta, il </a:t>
            </a:r>
            <a:r>
              <a:rPr lang="it-IT" i="1" dirty="0" err="1"/>
              <a:t>WebServer</a:t>
            </a:r>
            <a:r>
              <a:rPr lang="it-IT" i="1" dirty="0"/>
              <a:t> </a:t>
            </a:r>
            <a:r>
              <a:rPr lang="it-IT" dirty="0"/>
              <a:t>la processa e la indirizza alla </a:t>
            </a:r>
            <a:r>
              <a:rPr lang="it-IT" dirty="0" err="1"/>
              <a:t>servlet</a:t>
            </a:r>
            <a:r>
              <a:rPr lang="it-IT" dirty="0"/>
              <a:t> o JSP appropriata, risultando così in un flusso di controllo event-</a:t>
            </a:r>
            <a:r>
              <a:rPr lang="it-IT" dirty="0" err="1"/>
              <a:t>based</a:t>
            </a:r>
            <a:r>
              <a:rPr lang="it-IT" dirty="0"/>
              <a:t>. Il </a:t>
            </a:r>
            <a:r>
              <a:rPr lang="it-IT" i="1" dirty="0" err="1"/>
              <a:t>WebServer</a:t>
            </a:r>
            <a:r>
              <a:rPr lang="it-IT" dirty="0"/>
              <a:t> alloca un nuovo </a:t>
            </a:r>
            <a:r>
              <a:rPr lang="it-IT" dirty="0" err="1"/>
              <a:t>thread</a:t>
            </a:r>
            <a:r>
              <a:rPr lang="it-IT" dirty="0"/>
              <a:t> per ogni richiesta, permettendo la gestione contemporanea di più richieste. Ciò permette al sistema di essere più responsive, abilitando il </a:t>
            </a:r>
            <a:r>
              <a:rPr lang="it-IT" i="1" dirty="0" err="1"/>
              <a:t>WebServer</a:t>
            </a:r>
            <a:r>
              <a:rPr lang="it-IT" i="1" dirty="0"/>
              <a:t> </a:t>
            </a:r>
            <a:r>
              <a:rPr lang="it-IT" dirty="0"/>
              <a:t>a rispondere a singole richieste da parte del </a:t>
            </a:r>
            <a:r>
              <a:rPr lang="it-IT" i="1" dirty="0" err="1"/>
              <a:t>WebBrowser</a:t>
            </a:r>
            <a:r>
              <a:rPr lang="it-IT" dirty="0"/>
              <a:t> prima che altre richieste vengano completamente processate, e può incrementare il throughput abilitando l’elaborazione di una richiesta mentre un’altra sta attendendo la risposta dal database.</a:t>
            </a:r>
          </a:p>
          <a:p>
            <a:endParaRPr lang="it-IT" dirty="0"/>
          </a:p>
        </p:txBody>
      </p:sp>
    </p:spTree>
    <p:extLst>
      <p:ext uri="{BB962C8B-B14F-4D97-AF65-F5344CB8AC3E}">
        <p14:creationId xmlns:p14="http://schemas.microsoft.com/office/powerpoint/2010/main" val="497444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02981-5E33-4097-8B14-EA0B03D278E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84C5D96-5403-438C-AB2A-813093DBA72B}"/>
              </a:ext>
            </a:extLst>
          </p:cNvPr>
          <p:cNvSpPr>
            <a:spLocks noGrp="1"/>
          </p:cNvSpPr>
          <p:nvPr>
            <p:ph idx="1"/>
          </p:nvPr>
        </p:nvSpPr>
        <p:spPr/>
        <p:txBody>
          <a:bodyPr>
            <a:normAutofit fontScale="92500" lnSpcReduction="20000"/>
          </a:bodyPr>
          <a:lstStyle/>
          <a:p>
            <a:r>
              <a:rPr lang="it-IT" b="1" dirty="0"/>
              <a:t>3.6.2 Controllo delle Concorrenza</a:t>
            </a:r>
          </a:p>
          <a:p>
            <a:r>
              <a:rPr lang="it-IT" dirty="0"/>
              <a:t> </a:t>
            </a:r>
          </a:p>
          <a:p>
            <a:r>
              <a:rPr lang="it-IT" dirty="0"/>
              <a:t>Più utenti possono accedere contemporaneamente </a:t>
            </a:r>
            <a:r>
              <a:rPr lang="it-IT" dirty="0" err="1"/>
              <a:t>all’application</a:t>
            </a:r>
            <a:r>
              <a:rPr lang="it-IT" dirty="0"/>
              <a:t> server. Si rende necessaria, per il corretto funzionamento del sistema, la creazione di un nuovo </a:t>
            </a:r>
            <a:r>
              <a:rPr lang="it-IT" dirty="0" err="1"/>
              <a:t>thread</a:t>
            </a:r>
            <a:r>
              <a:rPr lang="it-IT" dirty="0"/>
              <a:t> per ogni utente che richiede un servizio. Sarà poi compito del DBMS occuparsi della concorrenza degli accessi al database. È necessario, a questo proposito, valutare le condizioni di concorrenza e prendere opportune precauzioni dove necessario. Per facilitare la manutenzione del sistema e gestire nella maniera più efficace la coordinazione della concorrenza degli accessi al database, sarà utilizzato sul database server un DBMS: il sistema permette l’accesso concorrente </a:t>
            </a:r>
            <a:r>
              <a:rPr lang="it-IT" dirty="0" err="1"/>
              <a:t>all’application</a:t>
            </a:r>
            <a:r>
              <a:rPr lang="it-IT" dirty="0"/>
              <a:t> server, ma la gestione della priorità d’accesso al database sarà gestita dal DBMS.</a:t>
            </a:r>
          </a:p>
          <a:p>
            <a:endParaRPr lang="it-IT" dirty="0"/>
          </a:p>
        </p:txBody>
      </p:sp>
    </p:spTree>
    <p:extLst>
      <p:ext uri="{BB962C8B-B14F-4D97-AF65-F5344CB8AC3E}">
        <p14:creationId xmlns:p14="http://schemas.microsoft.com/office/powerpoint/2010/main" val="2745597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8EA94C-7065-41CD-BEE3-CB23A7BDDC83}"/>
              </a:ext>
            </a:extLst>
          </p:cNvPr>
          <p:cNvSpPr>
            <a:spLocks noGrp="1"/>
          </p:cNvSpPr>
          <p:nvPr>
            <p:ph type="title"/>
          </p:nvPr>
        </p:nvSpPr>
        <p:spPr/>
        <p:txBody>
          <a:bodyPr/>
          <a:lstStyle/>
          <a:p>
            <a:r>
              <a:rPr lang="it-IT" dirty="0"/>
              <a:t>Servizi dei sottosistemi</a:t>
            </a:r>
          </a:p>
        </p:txBody>
      </p:sp>
      <p:graphicFrame>
        <p:nvGraphicFramePr>
          <p:cNvPr id="4" name="Segnaposto contenuto 3">
            <a:extLst>
              <a:ext uri="{FF2B5EF4-FFF2-40B4-BE49-F238E27FC236}">
                <a16:creationId xmlns:a16="http://schemas.microsoft.com/office/drawing/2014/main" id="{01D246EE-6F02-41D8-B348-07F0C7D92139}"/>
              </a:ext>
            </a:extLst>
          </p:cNvPr>
          <p:cNvGraphicFramePr>
            <a:graphicFrameLocks noGrp="1"/>
          </p:cNvGraphicFramePr>
          <p:nvPr>
            <p:ph idx="1"/>
          </p:nvPr>
        </p:nvGraphicFramePr>
        <p:xfrm>
          <a:off x="4087278" y="1825625"/>
          <a:ext cx="4017443" cy="4351337"/>
        </p:xfrm>
        <a:graphic>
          <a:graphicData uri="http://schemas.openxmlformats.org/drawingml/2006/table">
            <a:tbl>
              <a:tblPr firstRow="1" firstCol="1" bandRow="1">
                <a:tableStyleId>{5C22544A-7EE6-4342-B048-85BDC9FD1C3A}</a:tableStyleId>
              </a:tblPr>
              <a:tblGrid>
                <a:gridCol w="1514300">
                  <a:extLst>
                    <a:ext uri="{9D8B030D-6E8A-4147-A177-3AD203B41FA5}">
                      <a16:colId xmlns:a16="http://schemas.microsoft.com/office/drawing/2014/main" val="598864868"/>
                    </a:ext>
                  </a:extLst>
                </a:gridCol>
                <a:gridCol w="2503143">
                  <a:extLst>
                    <a:ext uri="{9D8B030D-6E8A-4147-A177-3AD203B41FA5}">
                      <a16:colId xmlns:a16="http://schemas.microsoft.com/office/drawing/2014/main" val="2849892385"/>
                    </a:ext>
                  </a:extLst>
                </a:gridCol>
              </a:tblGrid>
              <a:tr h="322658">
                <a:tc>
                  <a:txBody>
                    <a:bodyPr/>
                    <a:lstStyle/>
                    <a:p>
                      <a:pPr algn="ctr">
                        <a:lnSpc>
                          <a:spcPct val="105000"/>
                        </a:lnSpc>
                        <a:spcAft>
                          <a:spcPts val="0"/>
                        </a:spcAft>
                      </a:pPr>
                      <a:r>
                        <a:rPr lang="it-IT" sz="1000">
                          <a:effectLst/>
                        </a:rPr>
                        <a:t>Sottosistema</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tc>
                <a:tc>
                  <a:txBody>
                    <a:bodyPr/>
                    <a:lstStyle/>
                    <a:p>
                      <a:pPr algn="ctr">
                        <a:lnSpc>
                          <a:spcPct val="105000"/>
                        </a:lnSpc>
                        <a:spcAft>
                          <a:spcPts val="0"/>
                        </a:spcAft>
                      </a:pPr>
                      <a:r>
                        <a:rPr lang="it-IT" sz="1000">
                          <a:effectLst/>
                        </a:rPr>
                        <a:t>Gestione ordini</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tc>
                <a:extLst>
                  <a:ext uri="{0D108BD9-81ED-4DB2-BD59-A6C34878D82A}">
                    <a16:rowId xmlns:a16="http://schemas.microsoft.com/office/drawing/2014/main" val="3622646611"/>
                  </a:ext>
                </a:extLst>
              </a:tr>
              <a:tr h="770527">
                <a:tc>
                  <a:txBody>
                    <a:bodyPr/>
                    <a:lstStyle/>
                    <a:p>
                      <a:pPr algn="ctr">
                        <a:lnSpc>
                          <a:spcPct val="105000"/>
                        </a:lnSpc>
                        <a:spcAft>
                          <a:spcPts val="0"/>
                        </a:spcAft>
                      </a:pPr>
                      <a:r>
                        <a:rPr lang="it-IT" sz="1000">
                          <a:effectLst/>
                        </a:rPr>
                        <a:t>Descrizione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 </a:t>
                      </a:r>
                    </a:p>
                    <a:p>
                      <a:pPr algn="just">
                        <a:spcAft>
                          <a:spcPts val="0"/>
                        </a:spcAft>
                      </a:pPr>
                      <a:r>
                        <a:rPr lang="it-IT" sz="1000">
                          <a:effectLst/>
                        </a:rPr>
                        <a:t>Sottosistema che gestisce la visualizzazione degli ordini, la ricerca degli ordini e le operazioni necessarie alla loro gestione.</a:t>
                      </a:r>
                    </a:p>
                    <a:p>
                      <a:pPr algn="just">
                        <a:spcAft>
                          <a:spcPts val="0"/>
                        </a:spcAft>
                      </a:pPr>
                      <a:r>
                        <a:rPr lang="it-IT" sz="1000">
                          <a:effectLst/>
                        </a:rPr>
                        <a:t> </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176611155"/>
                  </a:ext>
                </a:extLst>
              </a:tr>
              <a:tr h="224737">
                <a:tc gridSpan="2">
                  <a:txBody>
                    <a:bodyPr/>
                    <a:lstStyle/>
                    <a:p>
                      <a:pPr algn="ctr">
                        <a:lnSpc>
                          <a:spcPct val="105000"/>
                        </a:lnSpc>
                        <a:spcAft>
                          <a:spcPts val="0"/>
                        </a:spcAft>
                      </a:pPr>
                      <a:r>
                        <a:rPr lang="it-IT" sz="1000">
                          <a:effectLst/>
                        </a:rPr>
                        <a:t>Servizi offerti</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hMerge="1">
                  <a:txBody>
                    <a:bodyPr/>
                    <a:lstStyle/>
                    <a:p>
                      <a:endParaRPr lang="it-IT"/>
                    </a:p>
                  </a:txBody>
                  <a:tcPr/>
                </a:tc>
                <a:extLst>
                  <a:ext uri="{0D108BD9-81ED-4DB2-BD59-A6C34878D82A}">
                    <a16:rowId xmlns:a16="http://schemas.microsoft.com/office/drawing/2014/main" val="1999732041"/>
                  </a:ext>
                </a:extLst>
              </a:tr>
              <a:tr h="172834">
                <a:tc>
                  <a:txBody>
                    <a:bodyPr/>
                    <a:lstStyle/>
                    <a:p>
                      <a:pPr algn="ctr">
                        <a:lnSpc>
                          <a:spcPct val="105000"/>
                        </a:lnSpc>
                        <a:spcAft>
                          <a:spcPts val="0"/>
                        </a:spcAft>
                      </a:pPr>
                      <a:r>
                        <a:rPr lang="it-IT" sz="1000">
                          <a:effectLst/>
                        </a:rPr>
                        <a:t>Servizio</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lnSpc>
                          <a:spcPct val="105000"/>
                        </a:lnSpc>
                        <a:spcAft>
                          <a:spcPts val="0"/>
                        </a:spcAft>
                      </a:pPr>
                      <a:r>
                        <a:rPr lang="it-IT" sz="1000">
                          <a:effectLst/>
                        </a:rPr>
                        <a:t>Descrizione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4055033564"/>
                  </a:ext>
                </a:extLst>
              </a:tr>
              <a:tr h="308211">
                <a:tc>
                  <a:txBody>
                    <a:bodyPr/>
                    <a:lstStyle/>
                    <a:p>
                      <a:pPr algn="ctr">
                        <a:lnSpc>
                          <a:spcPct val="105000"/>
                        </a:lnSpc>
                        <a:spcAft>
                          <a:spcPts val="0"/>
                        </a:spcAft>
                      </a:pPr>
                      <a:r>
                        <a:rPr lang="it-IT" sz="1000">
                          <a:effectLst/>
                        </a:rPr>
                        <a:t>Visualizza lista ordini</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 </a:t>
                      </a:r>
                    </a:p>
                    <a:p>
                      <a:pPr algn="ctr">
                        <a:spcAft>
                          <a:spcPts val="0"/>
                        </a:spcAft>
                      </a:pPr>
                      <a:r>
                        <a:rPr lang="it-IT" sz="1000">
                          <a:effectLst/>
                        </a:rPr>
                        <a:t>Permette di visualizzare la lista degli ordini.</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746432969"/>
                  </a:ext>
                </a:extLst>
              </a:tr>
              <a:tr h="425395">
                <a:tc>
                  <a:txBody>
                    <a:bodyPr/>
                    <a:lstStyle/>
                    <a:p>
                      <a:pPr algn="ctr">
                        <a:lnSpc>
                          <a:spcPct val="105000"/>
                        </a:lnSpc>
                        <a:spcAft>
                          <a:spcPts val="0"/>
                        </a:spcAft>
                      </a:pPr>
                      <a:r>
                        <a:rPr lang="it-IT" sz="1000">
                          <a:effectLst/>
                        </a:rPr>
                        <a:t>Annullare ordine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ad un utente di poter annullare un ordine.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2047130399"/>
                  </a:ext>
                </a:extLst>
              </a:tr>
              <a:tr h="425395">
                <a:tc>
                  <a:txBody>
                    <a:bodyPr/>
                    <a:lstStyle/>
                    <a:p>
                      <a:pPr algn="ctr">
                        <a:lnSpc>
                          <a:spcPct val="105000"/>
                        </a:lnSpc>
                        <a:spcAft>
                          <a:spcPts val="0"/>
                        </a:spcAft>
                      </a:pPr>
                      <a:r>
                        <a:rPr lang="it-IT" sz="1000">
                          <a:effectLst/>
                        </a:rPr>
                        <a:t>Modifica stato ordine</a:t>
                      </a:r>
                      <a:endParaRPr lang="it-IT" sz="900">
                        <a:effectLst/>
                        <a:latin typeface="Calibri" panose="020F050202020403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di modificare lo stato di un ordine.</a:t>
                      </a:r>
                    </a:p>
                    <a:p>
                      <a:pPr algn="ctr">
                        <a:spcAft>
                          <a:spcPts val="0"/>
                        </a:spcAft>
                      </a:pPr>
                      <a:r>
                        <a:rPr lang="it-IT" sz="1000">
                          <a:effectLst/>
                        </a:rPr>
                        <a:t> </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922629002"/>
                  </a:ext>
                </a:extLst>
              </a:tr>
              <a:tr h="425395">
                <a:tc>
                  <a:txBody>
                    <a:bodyPr/>
                    <a:lstStyle/>
                    <a:p>
                      <a:pPr algn="ctr">
                        <a:spcAft>
                          <a:spcPts val="0"/>
                        </a:spcAft>
                      </a:pPr>
                      <a:r>
                        <a:rPr lang="it-IT" sz="1000">
                          <a:effectLst/>
                        </a:rPr>
                        <a:t>Inserimento tracking id</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di inserire il tracking id di un ordine e memorizzarlo all’interno del database.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2768204286"/>
                  </a:ext>
                </a:extLst>
              </a:tr>
              <a:tr h="425395">
                <a:tc>
                  <a:txBody>
                    <a:bodyPr/>
                    <a:lstStyle/>
                    <a:p>
                      <a:pPr algn="ctr">
                        <a:spcAft>
                          <a:spcPts val="0"/>
                        </a:spcAft>
                      </a:pPr>
                      <a:r>
                        <a:rPr lang="it-IT" sz="1000">
                          <a:effectLst/>
                        </a:rPr>
                        <a:t>Accesso alla lista ordini </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ad un utente di visualizzare la lista degli ordini  effettuati.</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1123925595"/>
                  </a:ext>
                </a:extLst>
              </a:tr>
              <a:tr h="425395">
                <a:tc>
                  <a:txBody>
                    <a:bodyPr/>
                    <a:lstStyle/>
                    <a:p>
                      <a:pPr algn="ctr">
                        <a:spcAft>
                          <a:spcPts val="0"/>
                        </a:spcAft>
                      </a:pPr>
                      <a:r>
                        <a:rPr lang="it-IT" sz="1000">
                          <a:effectLst/>
                        </a:rPr>
                        <a:t>Effettuare ordine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a:effectLst/>
                        </a:rPr>
                        <a:t>Permette ad un utente di creare un ordine e salvarlo nel database.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3891032021"/>
                  </a:ext>
                </a:extLst>
              </a:tr>
              <a:tr h="425395">
                <a:tc>
                  <a:txBody>
                    <a:bodyPr/>
                    <a:lstStyle/>
                    <a:p>
                      <a:pPr algn="ctr">
                        <a:spcAft>
                          <a:spcPts val="0"/>
                        </a:spcAft>
                      </a:pPr>
                      <a:r>
                        <a:rPr lang="it-IT" sz="1000">
                          <a:effectLst/>
                        </a:rPr>
                        <a:t>Ricercare ordine</a:t>
                      </a:r>
                      <a:endParaRPr lang="it-IT" sz="1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tc>
                  <a:txBody>
                    <a:bodyPr/>
                    <a:lstStyle/>
                    <a:p>
                      <a:pPr algn="ctr">
                        <a:spcAft>
                          <a:spcPts val="0"/>
                        </a:spcAft>
                      </a:pPr>
                      <a:r>
                        <a:rPr lang="it-IT" sz="1000" dirty="0">
                          <a:effectLst/>
                        </a:rPr>
                        <a:t>Permette ad un utente di ricercare un ordine.</a:t>
                      </a:r>
                      <a:endParaRPr lang="it-IT" sz="1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7790" marR="57790" marT="0" marB="0" anchor="ctr"/>
                </a:tc>
                <a:extLst>
                  <a:ext uri="{0D108BD9-81ED-4DB2-BD59-A6C34878D82A}">
                    <a16:rowId xmlns:a16="http://schemas.microsoft.com/office/drawing/2014/main" val="111103779"/>
                  </a:ext>
                </a:extLst>
              </a:tr>
            </a:tbl>
          </a:graphicData>
        </a:graphic>
      </p:graphicFrame>
      <p:sp>
        <p:nvSpPr>
          <p:cNvPr id="5" name="Rectangle 1">
            <a:extLst>
              <a:ext uri="{FF2B5EF4-FFF2-40B4-BE49-F238E27FC236}">
                <a16:creationId xmlns:a16="http://schemas.microsoft.com/office/drawing/2014/main" id="{DE4BD296-3DAD-4658-921A-9029F3E5A5F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4</a:t>
            </a:r>
            <a:r>
              <a:rPr kumimoji="0" lang="it-IT" altLang="it-IT" sz="1300" b="0" i="0" u="none" strike="noStrike" cap="none" normalizeH="0" baseline="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.3 Gestione ordini</a:t>
            </a:r>
            <a:endParaRPr kumimoji="0" lang="it-IT" altLang="it-IT" sz="13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89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9B126-F6F4-4202-83DF-63A96325138B}"/>
              </a:ext>
            </a:extLst>
          </p:cNvPr>
          <p:cNvSpPr>
            <a:spLocks noGrp="1"/>
          </p:cNvSpPr>
          <p:nvPr>
            <p:ph type="title"/>
          </p:nvPr>
        </p:nvSpPr>
        <p:spPr>
          <a:xfrm>
            <a:off x="3819003" y="156754"/>
            <a:ext cx="4553994" cy="966651"/>
          </a:xfrm>
        </p:spPr>
        <p:txBody>
          <a:bodyPr/>
          <a:lstStyle/>
          <a:p>
            <a:r>
              <a:rPr lang="it-IT" dirty="0"/>
              <a:t>ATTORI DEL SISTEMA</a:t>
            </a:r>
          </a:p>
        </p:txBody>
      </p:sp>
      <p:pic>
        <p:nvPicPr>
          <p:cNvPr id="9" name="Immagine 8">
            <a:extLst>
              <a:ext uri="{FF2B5EF4-FFF2-40B4-BE49-F238E27FC236}">
                <a16:creationId xmlns:a16="http://schemas.microsoft.com/office/drawing/2014/main" id="{7FEAF069-C6EC-43D7-AA26-0BE74EC86BCA}"/>
              </a:ext>
            </a:extLst>
          </p:cNvPr>
          <p:cNvPicPr>
            <a:picLocks noChangeAspect="1"/>
          </p:cNvPicPr>
          <p:nvPr/>
        </p:nvPicPr>
        <p:blipFill>
          <a:blip r:embed="rId2"/>
          <a:stretch>
            <a:fillRect/>
          </a:stretch>
        </p:blipFill>
        <p:spPr>
          <a:xfrm>
            <a:off x="2938022" y="1752366"/>
            <a:ext cx="6315956" cy="3353268"/>
          </a:xfrm>
          <a:prstGeom prst="rect">
            <a:avLst/>
          </a:prstGeom>
        </p:spPr>
      </p:pic>
    </p:spTree>
    <p:extLst>
      <p:ext uri="{BB962C8B-B14F-4D97-AF65-F5344CB8AC3E}">
        <p14:creationId xmlns:p14="http://schemas.microsoft.com/office/powerpoint/2010/main" val="116303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41AEB8-EBDE-456D-8E0B-643AEE018A57}"/>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69AFD5A-553A-475F-8364-5F3ADCA6BA51}"/>
              </a:ext>
            </a:extLst>
          </p:cNvPr>
          <p:cNvSpPr>
            <a:spLocks noGrp="1"/>
          </p:cNvSpPr>
          <p:nvPr>
            <p:ph idx="1"/>
          </p:nvPr>
        </p:nvSpPr>
        <p:spPr/>
        <p:txBody>
          <a:bodyPr>
            <a:normAutofit fontScale="32500" lnSpcReduction="20000"/>
          </a:bodyPr>
          <a:lstStyle/>
          <a:p>
            <a:r>
              <a:rPr lang="it-IT" b="1" dirty="0"/>
              <a:t>1.1 Object Design Trade-off </a:t>
            </a:r>
          </a:p>
          <a:p>
            <a:r>
              <a:rPr lang="it-IT" dirty="0"/>
              <a:t> </a:t>
            </a:r>
          </a:p>
          <a:p>
            <a:r>
              <a:rPr lang="it-IT" dirty="0"/>
              <a:t>Dopo la realizzazione dei documenti RAD e SDD abbiamo descritto in linea di massima quello che sarà il nostro sistema e quindi i nostri obiettivi, tralasciando gli aspetti implementativi. Il seguente documento ha lo scopo di produrre un modello capace di integrare in modo coerente e preciso tutte le funzionalità individuate nelle fasi precedenti. In particolare, definisce le interfacce delle classi, le operazioni, i tipi, gli argomenti e la signature dei sottosistemi definiti nel System Design. Inoltre, sono specificati i trade-off e le linee guida. </a:t>
            </a:r>
          </a:p>
          <a:p>
            <a:r>
              <a:rPr lang="it-IT" dirty="0"/>
              <a:t> </a:t>
            </a:r>
          </a:p>
          <a:p>
            <a:r>
              <a:rPr lang="it-IT" b="1" dirty="0"/>
              <a:t>Comprensibilità vs Tempo: </a:t>
            </a:r>
            <a:endParaRPr lang="it-IT" dirty="0"/>
          </a:p>
          <a:p>
            <a:r>
              <a:rPr lang="it-IT" dirty="0"/>
              <a:t>Il codice deve essere quanto più comprensibile possibile per facilitare la fase di testing ed eventuali future modifiche. Il codice sarà quindi accompagnato da commenti che ne semplifichino la comprensione. Ovviamente questa caratteristica aggiungerà un incremento di tempo allo sviluppo del nostro progetto. </a:t>
            </a:r>
          </a:p>
          <a:p>
            <a:r>
              <a:rPr lang="it-IT" dirty="0"/>
              <a:t> </a:t>
            </a:r>
          </a:p>
          <a:p>
            <a:r>
              <a:rPr lang="it-IT" b="1" dirty="0"/>
              <a:t>Prestazioni vs Costi: </a:t>
            </a:r>
            <a:endParaRPr lang="it-IT" dirty="0"/>
          </a:p>
          <a:p>
            <a:r>
              <a:rPr lang="it-IT" dirty="0"/>
              <a:t>Essendo il progetto sprovvisto di budget, al fine di mantenere prestazioni elevate, per alcune funzionalità verranno utilizzati dei template open source esterni in particolare Bootstrap in modo tale da evitare costi.</a:t>
            </a:r>
            <a:r>
              <a:rPr lang="it-IT" b="1" dirty="0"/>
              <a:t> (MODIFICARE, SENTIRE REGISTRAZIONE).</a:t>
            </a:r>
            <a:endParaRPr lang="it-IT" dirty="0"/>
          </a:p>
          <a:p>
            <a:r>
              <a:rPr lang="it-IT" dirty="0"/>
              <a:t> </a:t>
            </a:r>
          </a:p>
          <a:p>
            <a:r>
              <a:rPr lang="it-IT" b="1" dirty="0"/>
              <a:t>Interfaccia vs Usabilità: </a:t>
            </a:r>
            <a:endParaRPr lang="it-IT" dirty="0"/>
          </a:p>
          <a:p>
            <a:r>
              <a:rPr lang="it-IT" dirty="0"/>
              <a:t>L’interfaccia grafica è stata realizzata in modo da essere molto semplice, chiara e concisa, fa uso di </a:t>
            </a:r>
            <a:r>
              <a:rPr lang="it-IT" dirty="0" err="1"/>
              <a:t>form</a:t>
            </a:r>
            <a:r>
              <a:rPr lang="it-IT" dirty="0"/>
              <a:t> e pulsanti disposti in maniera da rendere semplice l’utilizzo del sistema da parte dell’utente finale. </a:t>
            </a:r>
          </a:p>
          <a:p>
            <a:r>
              <a:rPr lang="it-IT" dirty="0"/>
              <a:t> </a:t>
            </a:r>
          </a:p>
          <a:p>
            <a:r>
              <a:rPr lang="it-IT" b="1" dirty="0"/>
              <a:t>Sicurezza vs Efficienza: </a:t>
            </a:r>
            <a:endParaRPr lang="it-IT" dirty="0"/>
          </a:p>
          <a:p>
            <a:r>
              <a:rPr lang="it-IT" dirty="0"/>
              <a:t>La sicurezza, come descritto nei requisiti non funzionali del RAD, rappresenta uno degli aspetti importanti del sistema. Tuttavia, dati i tempi di sviluppo molto limitati, ci limiteremo ad implementare sistemi di sicurezza basati su username e password degli utenti. </a:t>
            </a:r>
          </a:p>
          <a:p>
            <a:endParaRPr lang="it-IT" dirty="0"/>
          </a:p>
        </p:txBody>
      </p:sp>
    </p:spTree>
    <p:extLst>
      <p:ext uri="{BB962C8B-B14F-4D97-AF65-F5344CB8AC3E}">
        <p14:creationId xmlns:p14="http://schemas.microsoft.com/office/powerpoint/2010/main" val="240311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EBC264-4683-4A28-B919-A730772C0AC8}"/>
              </a:ext>
            </a:extLst>
          </p:cNvPr>
          <p:cNvSpPr>
            <a:spLocks noGrp="1"/>
          </p:cNvSpPr>
          <p:nvPr>
            <p:ph type="title"/>
          </p:nvPr>
        </p:nvSpPr>
        <p:spPr/>
        <p:txBody>
          <a:bodyPr/>
          <a:lstStyle/>
          <a:p>
            <a:r>
              <a:rPr lang="it-IT" b="1" dirty="0"/>
              <a:t>2. Packages</a:t>
            </a:r>
            <a:br>
              <a:rPr lang="it-IT" b="1" dirty="0"/>
            </a:br>
            <a:endParaRPr lang="it-IT" dirty="0"/>
          </a:p>
        </p:txBody>
      </p:sp>
      <p:sp>
        <p:nvSpPr>
          <p:cNvPr id="3" name="Segnaposto contenuto 2">
            <a:extLst>
              <a:ext uri="{FF2B5EF4-FFF2-40B4-BE49-F238E27FC236}">
                <a16:creationId xmlns:a16="http://schemas.microsoft.com/office/drawing/2014/main" id="{5494554A-2AC2-4363-B039-D1153C550AE7}"/>
              </a:ext>
            </a:extLst>
          </p:cNvPr>
          <p:cNvSpPr>
            <a:spLocks noGrp="1"/>
          </p:cNvSpPr>
          <p:nvPr>
            <p:ph idx="1"/>
          </p:nvPr>
        </p:nvSpPr>
        <p:spPr/>
        <p:txBody>
          <a:bodyPr/>
          <a:lstStyle/>
          <a:p>
            <a:r>
              <a:rPr lang="it-IT" dirty="0"/>
              <a:t>La gestione del nostro sistema è suddivisa in tre livelli ( </a:t>
            </a:r>
            <a:r>
              <a:rPr lang="it-IT" dirty="0" err="1"/>
              <a:t>three-tier</a:t>
            </a:r>
            <a:r>
              <a:rPr lang="it-IT" dirty="0"/>
              <a:t> ): </a:t>
            </a:r>
          </a:p>
          <a:p>
            <a:r>
              <a:rPr lang="en-GB" dirty="0"/>
              <a:t>● Interface layer </a:t>
            </a:r>
            <a:endParaRPr lang="it-IT" dirty="0"/>
          </a:p>
          <a:p>
            <a:r>
              <a:rPr lang="en-GB" dirty="0"/>
              <a:t>● Application Logic layer </a:t>
            </a:r>
            <a:endParaRPr lang="it-IT" dirty="0"/>
          </a:p>
          <a:p>
            <a:r>
              <a:rPr lang="en-GB" dirty="0"/>
              <a:t>● Storage layer </a:t>
            </a:r>
            <a:endParaRPr lang="it-IT" dirty="0"/>
          </a:p>
          <a:p>
            <a:endParaRPr lang="it-IT" dirty="0"/>
          </a:p>
        </p:txBody>
      </p:sp>
    </p:spTree>
    <p:extLst>
      <p:ext uri="{BB962C8B-B14F-4D97-AF65-F5344CB8AC3E}">
        <p14:creationId xmlns:p14="http://schemas.microsoft.com/office/powerpoint/2010/main" val="4287409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1E17F5-A40D-4756-B447-E810AC693773}"/>
              </a:ext>
            </a:extLst>
          </p:cNvPr>
          <p:cNvSpPr>
            <a:spLocks noGrp="1"/>
          </p:cNvSpPr>
          <p:nvPr>
            <p:ph type="title"/>
          </p:nvPr>
        </p:nvSpPr>
        <p:spPr/>
        <p:txBody>
          <a:bodyPr/>
          <a:lstStyle/>
          <a:p>
            <a:r>
              <a:rPr lang="it-IT" b="1" dirty="0"/>
              <a:t>2.3 Package Model</a:t>
            </a:r>
            <a:br>
              <a:rPr lang="it-IT" b="1" dirty="0"/>
            </a:br>
            <a:endParaRPr lang="it-IT" dirty="0"/>
          </a:p>
        </p:txBody>
      </p:sp>
      <p:pic>
        <p:nvPicPr>
          <p:cNvPr id="4" name="Segnaposto contenuto 3">
            <a:extLst>
              <a:ext uri="{FF2B5EF4-FFF2-40B4-BE49-F238E27FC236}">
                <a16:creationId xmlns:a16="http://schemas.microsoft.com/office/drawing/2014/main" id="{5BB188EF-2AE2-413B-A389-13EF37AB5EF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9550" y="754856"/>
            <a:ext cx="6943725" cy="3476625"/>
          </a:xfrm>
          <a:prstGeom prst="rect">
            <a:avLst/>
          </a:prstGeom>
          <a:noFill/>
          <a:ln>
            <a:noFill/>
          </a:ln>
        </p:spPr>
      </p:pic>
    </p:spTree>
    <p:extLst>
      <p:ext uri="{BB962C8B-B14F-4D97-AF65-F5344CB8AC3E}">
        <p14:creationId xmlns:p14="http://schemas.microsoft.com/office/powerpoint/2010/main" val="894751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7D27CF-CA2D-4443-B33F-1EE5ECC28D0C}"/>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8CB426E6-3DE8-4914-9355-F021D200229B}"/>
              </a:ext>
            </a:extLst>
          </p:cNvPr>
          <p:cNvGraphicFramePr>
            <a:graphicFrameLocks noGrp="1"/>
          </p:cNvGraphicFramePr>
          <p:nvPr>
            <p:ph idx="1"/>
          </p:nvPr>
        </p:nvGraphicFramePr>
        <p:xfrm>
          <a:off x="3099670" y="1491953"/>
          <a:ext cx="5992660" cy="5018682"/>
        </p:xfrm>
        <a:graphic>
          <a:graphicData uri="http://schemas.openxmlformats.org/drawingml/2006/table">
            <a:tbl>
              <a:tblPr firstRow="1" firstCol="1" bandRow="1">
                <a:tableStyleId>{5C22544A-7EE6-4342-B048-85BDC9FD1C3A}</a:tableStyleId>
              </a:tblPr>
              <a:tblGrid>
                <a:gridCol w="2996330">
                  <a:extLst>
                    <a:ext uri="{9D8B030D-6E8A-4147-A177-3AD203B41FA5}">
                      <a16:colId xmlns:a16="http://schemas.microsoft.com/office/drawing/2014/main" val="2171898080"/>
                    </a:ext>
                  </a:extLst>
                </a:gridCol>
                <a:gridCol w="2996330">
                  <a:extLst>
                    <a:ext uri="{9D8B030D-6E8A-4147-A177-3AD203B41FA5}">
                      <a16:colId xmlns:a16="http://schemas.microsoft.com/office/drawing/2014/main" val="2088899782"/>
                    </a:ext>
                  </a:extLst>
                </a:gridCol>
              </a:tblGrid>
              <a:tr h="382166">
                <a:tc>
                  <a:txBody>
                    <a:bodyPr/>
                    <a:lstStyle/>
                    <a:p>
                      <a:pPr algn="l">
                        <a:lnSpc>
                          <a:spcPct val="107000"/>
                        </a:lnSpc>
                        <a:spcAft>
                          <a:spcPts val="0"/>
                        </a:spcAft>
                      </a:pPr>
                      <a:r>
                        <a:rPr lang="it-IT" sz="1100">
                          <a:effectLst/>
                        </a:rPr>
                        <a:t>Classe: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tc>
                <a:tc>
                  <a:txBody>
                    <a:bodyPr/>
                    <a:lstStyle/>
                    <a:p>
                      <a:pPr algn="l">
                        <a:lnSpc>
                          <a:spcPct val="107000"/>
                        </a:lnSpc>
                        <a:spcAft>
                          <a:spcPts val="0"/>
                        </a:spcAft>
                      </a:pPr>
                      <a:r>
                        <a:rPr lang="it-IT" sz="1100">
                          <a:effectLst/>
                        </a:rPr>
                        <a:t>Descrizione: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tc>
                <a:extLst>
                  <a:ext uri="{0D108BD9-81ED-4DB2-BD59-A6C34878D82A}">
                    <a16:rowId xmlns:a16="http://schemas.microsoft.com/office/drawing/2014/main" val="911966152"/>
                  </a:ext>
                </a:extLst>
              </a:tr>
              <a:tr h="567025">
                <a:tc>
                  <a:txBody>
                    <a:bodyPr/>
                    <a:lstStyle/>
                    <a:p>
                      <a:pPr algn="l">
                        <a:lnSpc>
                          <a:spcPct val="107000"/>
                        </a:lnSpc>
                        <a:spcAft>
                          <a:spcPts val="0"/>
                        </a:spcAft>
                      </a:pPr>
                      <a:r>
                        <a:rPr lang="it-IT" sz="1200">
                          <a:effectLst/>
                        </a:rPr>
                        <a:t>UtenteModel.java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degli account,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222423082"/>
                  </a:ext>
                </a:extLst>
              </a:tr>
              <a:tr h="567025">
                <a:tc>
                  <a:txBody>
                    <a:bodyPr/>
                    <a:lstStyle/>
                    <a:p>
                      <a:pPr algn="l">
                        <a:lnSpc>
                          <a:spcPct val="107000"/>
                        </a:lnSpc>
                        <a:spcAft>
                          <a:spcPts val="0"/>
                        </a:spcAft>
                      </a:pPr>
                      <a:r>
                        <a:rPr lang="it-IT" sz="1200">
                          <a:effectLst/>
                        </a:rPr>
                        <a:t>GiocoModel.java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a:t>
                      </a:r>
                      <a:endParaRPr lang="it-IT" sz="1100">
                        <a:effectLst/>
                      </a:endParaRPr>
                    </a:p>
                    <a:p>
                      <a:pPr algn="l">
                        <a:lnSpc>
                          <a:spcPct val="107000"/>
                        </a:lnSpc>
                        <a:spcAft>
                          <a:spcPts val="0"/>
                        </a:spcAft>
                      </a:pPr>
                      <a:r>
                        <a:rPr lang="it-IT" sz="1200">
                          <a:effectLst/>
                        </a:rPr>
                        <a:t>le funzionalità dei giochi,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534528226"/>
                  </a:ext>
                </a:extLst>
              </a:tr>
              <a:tr h="567025">
                <a:tc>
                  <a:txBody>
                    <a:bodyPr/>
                    <a:lstStyle/>
                    <a:p>
                      <a:pPr algn="l">
                        <a:lnSpc>
                          <a:spcPct val="107000"/>
                        </a:lnSpc>
                        <a:spcAft>
                          <a:spcPts val="0"/>
                        </a:spcAft>
                      </a:pPr>
                      <a:r>
                        <a:rPr lang="it-IT" sz="1200">
                          <a:effectLst/>
                        </a:rPr>
                        <a:t>OrdineModel.java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degli ordini,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506173"/>
                  </a:ext>
                </a:extLst>
              </a:tr>
              <a:tr h="567025">
                <a:tc>
                  <a:txBody>
                    <a:bodyPr/>
                    <a:lstStyle/>
                    <a:p>
                      <a:pPr algn="l">
                        <a:lnSpc>
                          <a:spcPct val="107000"/>
                        </a:lnSpc>
                        <a:spcAft>
                          <a:spcPts val="0"/>
                        </a:spcAft>
                      </a:pPr>
                      <a:r>
                        <a:rPr lang="it-IT" sz="1200">
                          <a:effectLst/>
                        </a:rPr>
                        <a:t>ImmagineModel.java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delle immagini di un gioco,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539273712"/>
                  </a:ext>
                </a:extLst>
              </a:tr>
              <a:tr h="567025">
                <a:tc>
                  <a:txBody>
                    <a:bodyPr/>
                    <a:lstStyle/>
                    <a:p>
                      <a:pPr algn="l">
                        <a:lnSpc>
                          <a:spcPct val="107000"/>
                        </a:lnSpc>
                        <a:spcAft>
                          <a:spcPts val="0"/>
                        </a:spcAft>
                      </a:pPr>
                      <a:r>
                        <a:rPr lang="it-IT" sz="1200">
                          <a:effectLst/>
                        </a:rPr>
                        <a:t>ComposizioneModel.java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delle composizioni degli ordini,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3251502669"/>
                  </a:ext>
                </a:extLst>
              </a:tr>
              <a:tr h="758854">
                <a:tc>
                  <a:txBody>
                    <a:bodyPr/>
                    <a:lstStyle/>
                    <a:p>
                      <a:pPr algn="l">
                        <a:lnSpc>
                          <a:spcPct val="107000"/>
                        </a:lnSpc>
                        <a:spcAft>
                          <a:spcPts val="0"/>
                        </a:spcAft>
                      </a:pPr>
                      <a:r>
                        <a:rPr lang="it-IT" sz="1200">
                          <a:effectLst/>
                        </a:rPr>
                        <a:t>CartaModel.java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a:effectLst/>
                        </a:rPr>
                        <a:t>Il model che effettua tutte le query riguardanti le funzionalità delle carte utilizzate per i pagamenti, interfacciandosi al db al quale è connesso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2329289932"/>
                  </a:ext>
                </a:extLst>
              </a:tr>
              <a:tr h="375195">
                <a:tc>
                  <a:txBody>
                    <a:bodyPr/>
                    <a:lstStyle/>
                    <a:p>
                      <a:pPr algn="l">
                        <a:lnSpc>
                          <a:spcPct val="107000"/>
                        </a:lnSpc>
                        <a:spcAft>
                          <a:spcPts val="0"/>
                        </a:spcAft>
                      </a:pPr>
                      <a:r>
                        <a:rPr lang="it-IT" sz="1200">
                          <a:effectLst/>
                        </a:rPr>
                        <a:t>Manager.java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tc>
                  <a:txBody>
                    <a:bodyPr/>
                    <a:lstStyle/>
                    <a:p>
                      <a:pPr algn="l">
                        <a:lnSpc>
                          <a:spcPct val="107000"/>
                        </a:lnSpc>
                        <a:spcAft>
                          <a:spcPts val="0"/>
                        </a:spcAft>
                      </a:pPr>
                      <a:r>
                        <a:rPr lang="it-IT" sz="1200" dirty="0">
                          <a:effectLst/>
                        </a:rPr>
                        <a:t>Il model che effettua la connessione al database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7221" marR="67221" marT="0" marB="0" anchor="ctr"/>
                </a:tc>
                <a:extLst>
                  <a:ext uri="{0D108BD9-81ED-4DB2-BD59-A6C34878D82A}">
                    <a16:rowId xmlns:a16="http://schemas.microsoft.com/office/drawing/2014/main" val="1409185990"/>
                  </a:ext>
                </a:extLst>
              </a:tr>
            </a:tbl>
          </a:graphicData>
        </a:graphic>
      </p:graphicFrame>
    </p:spTree>
    <p:extLst>
      <p:ext uri="{BB962C8B-B14F-4D97-AF65-F5344CB8AC3E}">
        <p14:creationId xmlns:p14="http://schemas.microsoft.com/office/powerpoint/2010/main" val="247697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7E565-7012-41E2-8389-B1D11D9E3BFD}"/>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5F32C8F0-7175-48F4-B816-AA81237051CC}"/>
              </a:ext>
            </a:extLst>
          </p:cNvPr>
          <p:cNvGraphicFramePr>
            <a:graphicFrameLocks noGrp="1"/>
          </p:cNvGraphicFramePr>
          <p:nvPr>
            <p:ph idx="1"/>
          </p:nvPr>
        </p:nvGraphicFramePr>
        <p:xfrm>
          <a:off x="5136829" y="1629297"/>
          <a:ext cx="1918342" cy="4743995"/>
        </p:xfrm>
        <a:graphic>
          <a:graphicData uri="http://schemas.openxmlformats.org/drawingml/2006/table">
            <a:tbl>
              <a:tblPr firstRow="1" firstCol="1" bandRow="1">
                <a:tableStyleId>{5C22544A-7EE6-4342-B048-85BDC9FD1C3A}</a:tableStyleId>
              </a:tblPr>
              <a:tblGrid>
                <a:gridCol w="394507">
                  <a:extLst>
                    <a:ext uri="{9D8B030D-6E8A-4147-A177-3AD203B41FA5}">
                      <a16:colId xmlns:a16="http://schemas.microsoft.com/office/drawing/2014/main" val="333195687"/>
                    </a:ext>
                  </a:extLst>
                </a:gridCol>
                <a:gridCol w="1523835">
                  <a:extLst>
                    <a:ext uri="{9D8B030D-6E8A-4147-A177-3AD203B41FA5}">
                      <a16:colId xmlns:a16="http://schemas.microsoft.com/office/drawing/2014/main" val="3577607993"/>
                    </a:ext>
                  </a:extLst>
                </a:gridCol>
              </a:tblGrid>
              <a:tr h="122337">
                <a:tc>
                  <a:txBody>
                    <a:bodyPr/>
                    <a:lstStyle/>
                    <a:p>
                      <a:pPr>
                        <a:lnSpc>
                          <a:spcPct val="107000"/>
                        </a:lnSpc>
                        <a:spcAft>
                          <a:spcPts val="0"/>
                        </a:spcAft>
                      </a:pPr>
                      <a:r>
                        <a:rPr lang="it-IT" sz="300">
                          <a:effectLst/>
                        </a:rPr>
                        <a:t>Nome classe:</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tc>
                <a:tc>
                  <a:txBody>
                    <a:bodyPr/>
                    <a:lstStyle/>
                    <a:p>
                      <a:pPr>
                        <a:lnSpc>
                          <a:spcPct val="107000"/>
                        </a:lnSpc>
                        <a:spcAft>
                          <a:spcPts val="0"/>
                        </a:spcAft>
                      </a:pPr>
                      <a:r>
                        <a:rPr lang="it-IT" sz="400">
                          <a:effectLst/>
                        </a:rPr>
                        <a:t>OrdineModel</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tc>
                <a:extLst>
                  <a:ext uri="{0D108BD9-81ED-4DB2-BD59-A6C34878D82A}">
                    <a16:rowId xmlns:a16="http://schemas.microsoft.com/office/drawing/2014/main" val="3661339834"/>
                  </a:ext>
                </a:extLst>
              </a:tr>
              <a:tr h="120106">
                <a:tc>
                  <a:txBody>
                    <a:bodyPr/>
                    <a:lstStyle/>
                    <a:p>
                      <a:pPr>
                        <a:lnSpc>
                          <a:spcPct val="107000"/>
                        </a:lnSpc>
                        <a:spcAft>
                          <a:spcPts val="0"/>
                        </a:spcAft>
                      </a:pPr>
                      <a:r>
                        <a:rPr lang="it-IT" sz="400">
                          <a:effectLst/>
                        </a:rPr>
                        <a:t>Descrizione:</a:t>
                      </a:r>
                      <a:endParaRPr lang="it-IT" sz="300">
                        <a:effectLst/>
                      </a:endParaRPr>
                    </a:p>
                    <a:p>
                      <a:pPr>
                        <a:lnSpc>
                          <a:spcPct val="107000"/>
                        </a:lnSpc>
                        <a:spcAft>
                          <a:spcPts val="0"/>
                        </a:spcAft>
                      </a:pPr>
                      <a:r>
                        <a:rPr lang="it-IT" sz="400">
                          <a:effectLst/>
                        </a:rPr>
                        <a:t>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tc>
                  <a:txBody>
                    <a:bodyPr/>
                    <a:lstStyle/>
                    <a:p>
                      <a:pPr>
                        <a:lnSpc>
                          <a:spcPct val="107000"/>
                        </a:lnSpc>
                        <a:spcAft>
                          <a:spcPts val="0"/>
                        </a:spcAft>
                      </a:pPr>
                      <a:r>
                        <a:rPr lang="it-IT" sz="400">
                          <a:effectLst/>
                        </a:rPr>
                        <a:t>Descrive un ordine registrato nel sistema.</a:t>
                      </a:r>
                      <a:endParaRPr lang="it-IT" sz="300">
                        <a:effectLst/>
                      </a:endParaRPr>
                    </a:p>
                    <a:p>
                      <a:pPr>
                        <a:lnSpc>
                          <a:spcPct val="107000"/>
                        </a:lnSpc>
                        <a:spcAft>
                          <a:spcPts val="0"/>
                        </a:spcAft>
                      </a:pPr>
                      <a:r>
                        <a:rPr lang="it-IT" sz="400">
                          <a:effectLst/>
                        </a:rPr>
                        <a:t>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extLst>
                  <a:ext uri="{0D108BD9-81ED-4DB2-BD59-A6C34878D82A}">
                    <a16:rowId xmlns:a16="http://schemas.microsoft.com/office/drawing/2014/main" val="3239499642"/>
                  </a:ext>
                </a:extLst>
              </a:tr>
              <a:tr h="1778113">
                <a:tc>
                  <a:txBody>
                    <a:bodyPr/>
                    <a:lstStyle/>
                    <a:p>
                      <a:pPr>
                        <a:lnSpc>
                          <a:spcPct val="107000"/>
                        </a:lnSpc>
                        <a:spcAft>
                          <a:spcPts val="0"/>
                        </a:spcAft>
                      </a:pPr>
                      <a:r>
                        <a:rPr lang="it-IT" sz="400">
                          <a:effectLst/>
                        </a:rPr>
                        <a:t>Pre-condizioni: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tc>
                  <a:txBody>
                    <a:bodyPr/>
                    <a:lstStyle/>
                    <a:p>
                      <a:pPr>
                        <a:lnSpc>
                          <a:spcPct val="107000"/>
                        </a:lnSpc>
                        <a:spcAft>
                          <a:spcPts val="0"/>
                        </a:spcAft>
                      </a:pPr>
                      <a:r>
                        <a:rPr lang="it-IT" sz="400">
                          <a:effectLst/>
                        </a:rPr>
                        <a:t>Contex OrdineModel::addOrdine(ordine: Ordine) pre: ordine !=null AND ordine non è presente nel database.</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OrdineModel::getListaOrdiniUtente(username: String) pre:  username!=null AND username!= “ “</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OrdineModel::getListaOrdini () pre: null.</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OrdineModel::getListaOrdini (idOrdine: String, annoOrdine: String, statoOrdine: String) pre: idOrdine&gt;=0 AND annoOrdine != null AND annoOrdine != “ ” AND statoOrdine != null AND statoOrdine != “ “.</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OrdineModel::deleteOrdine (idOrdine: Integer) pre: idOrdine&gt;=0 AND esiste un Ordine nel database con id=”idOrdine”.</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OrdineModel::getOrder (idOrdine : Integer) pre: idOrdine&gt;=0 AND esiste un Ordine nel database con id=”idOrdine”.</a:t>
                      </a:r>
                      <a:endParaRPr lang="it-IT" sz="300">
                        <a:effectLst/>
                      </a:endParaRPr>
                    </a:p>
                    <a:p>
                      <a:pPr>
                        <a:lnSpc>
                          <a:spcPct val="107000"/>
                        </a:lnSpc>
                        <a:spcAft>
                          <a:spcPts val="0"/>
                        </a:spcAft>
                      </a:pPr>
                      <a:r>
                        <a:rPr lang="it-IT" sz="400">
                          <a:effectLst/>
                        </a:rPr>
                        <a:t>Contex OrdineModel::changeOrderState (idOrdine: Integer, stato: String) pre: idOrdine&gt;=0 AND stato != null AND stato!= “ “  AND esiste un Ordine nel database con id=”idOrdine”.</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en-GB" sz="400">
                          <a:effectLst/>
                        </a:rPr>
                        <a:t>Contex OrdineModel::addTrackingID (idOrdine: Integer, trackingID: String) pre: idOrdine&gt;=0 AND trackingID != null AND trackingID != </a:t>
                      </a:r>
                      <a:r>
                        <a:rPr lang="it-IT" sz="400">
                          <a:effectLst/>
                        </a:rPr>
                        <a:t>“ “AND esiste un Ordine nel database con id=”idOrdine”.</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OrdineModel::doMaxIdOrder () pre: null.</a:t>
                      </a:r>
                      <a:endParaRPr lang="it-IT" sz="300">
                        <a:effectLst/>
                      </a:endParaRPr>
                    </a:p>
                    <a:p>
                      <a:pPr>
                        <a:lnSpc>
                          <a:spcPct val="107000"/>
                        </a:lnSpc>
                        <a:spcAft>
                          <a:spcPts val="0"/>
                        </a:spcAft>
                      </a:pPr>
                      <a:r>
                        <a:rPr lang="it-IT" sz="400">
                          <a:effectLst/>
                        </a:rPr>
                        <a:t> </a:t>
                      </a:r>
                      <a:endParaRPr lang="it-IT" sz="300">
                        <a:effectLst/>
                      </a:endParaRPr>
                    </a:p>
                    <a:p>
                      <a:pPr>
                        <a:lnSpc>
                          <a:spcPct val="107000"/>
                        </a:lnSpc>
                        <a:spcAft>
                          <a:spcPts val="0"/>
                        </a:spcAft>
                      </a:pPr>
                      <a:r>
                        <a:rPr lang="it-IT" sz="400">
                          <a:effectLst/>
                        </a:rPr>
                        <a:t>Contex OrdineModel::isAnOrder (idOrdine : Integer) pre: idOrdine&gt;=0.</a:t>
                      </a:r>
                      <a:endParaRPr lang="it-IT" sz="300">
                        <a:effectLst/>
                      </a:endParaRPr>
                    </a:p>
                    <a:p>
                      <a:pPr>
                        <a:lnSpc>
                          <a:spcPct val="107000"/>
                        </a:lnSpc>
                        <a:spcAft>
                          <a:spcPts val="0"/>
                        </a:spcAft>
                      </a:pPr>
                      <a:r>
                        <a:rPr lang="it-IT" sz="400">
                          <a:effectLst/>
                        </a:rPr>
                        <a:t>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extLst>
                  <a:ext uri="{0D108BD9-81ED-4DB2-BD59-A6C34878D82A}">
                    <a16:rowId xmlns:a16="http://schemas.microsoft.com/office/drawing/2014/main" val="3058636430"/>
                  </a:ext>
                </a:extLst>
              </a:tr>
              <a:tr h="2330782">
                <a:tc>
                  <a:txBody>
                    <a:bodyPr/>
                    <a:lstStyle/>
                    <a:p>
                      <a:pPr>
                        <a:lnSpc>
                          <a:spcPct val="107000"/>
                        </a:lnSpc>
                        <a:spcAft>
                          <a:spcPts val="0"/>
                        </a:spcAft>
                      </a:pPr>
                      <a:r>
                        <a:rPr lang="it-IT" sz="400">
                          <a:effectLst/>
                        </a:rPr>
                        <a:t>Post- condizioni: </a:t>
                      </a:r>
                      <a:endParaRPr lang="it-IT" sz="30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nchor="ctr"/>
                </a:tc>
                <a:tc>
                  <a:txBody>
                    <a:bodyPr/>
                    <a:lstStyle/>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addOrdine</a:t>
                      </a:r>
                      <a:r>
                        <a:rPr lang="it-IT" sz="400" dirty="0">
                          <a:effectLst/>
                        </a:rPr>
                        <a:t>(ordine: Ordine) post: ordine è un nuovo Ordine salvato nel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getListaOrdiniUtente</a:t>
                      </a:r>
                      <a:r>
                        <a:rPr lang="it-IT" sz="400" dirty="0">
                          <a:effectLst/>
                        </a:rPr>
                        <a:t>(username: </a:t>
                      </a:r>
                      <a:r>
                        <a:rPr lang="it-IT" sz="400" dirty="0" err="1">
                          <a:effectLst/>
                        </a:rPr>
                        <a:t>String</a:t>
                      </a:r>
                      <a:r>
                        <a:rPr lang="it-IT" sz="400" dirty="0">
                          <a:effectLst/>
                        </a:rPr>
                        <a:t>) post: vengono restituiti tutti gli ordini che hanno </a:t>
                      </a:r>
                      <a:r>
                        <a:rPr lang="it-IT" sz="400" dirty="0" err="1">
                          <a:effectLst/>
                        </a:rPr>
                        <a:t>ordine.utente</a:t>
                      </a:r>
                      <a:r>
                        <a:rPr lang="it-IT" sz="400" dirty="0">
                          <a:effectLst/>
                        </a:rPr>
                        <a:t>=”username”. </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getListaOrdini</a:t>
                      </a:r>
                      <a:r>
                        <a:rPr lang="it-IT" sz="400" dirty="0">
                          <a:effectLst/>
                        </a:rPr>
                        <a:t> () post: vengono restituiti tutti gli ordini presenti nel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getListaOrdini</a:t>
                      </a:r>
                      <a:r>
                        <a:rPr lang="it-IT" sz="400" dirty="0">
                          <a:effectLst/>
                        </a:rPr>
                        <a:t> (</a:t>
                      </a:r>
                      <a:r>
                        <a:rPr lang="it-IT" sz="400" dirty="0" err="1">
                          <a:effectLst/>
                        </a:rPr>
                        <a:t>idOrdine</a:t>
                      </a:r>
                      <a:r>
                        <a:rPr lang="it-IT" sz="400" dirty="0">
                          <a:effectLst/>
                        </a:rPr>
                        <a:t>: </a:t>
                      </a:r>
                      <a:r>
                        <a:rPr lang="it-IT" sz="400" dirty="0" err="1">
                          <a:effectLst/>
                        </a:rPr>
                        <a:t>String</a:t>
                      </a:r>
                      <a:r>
                        <a:rPr lang="it-IT" sz="400" dirty="0">
                          <a:effectLst/>
                        </a:rPr>
                        <a:t>, </a:t>
                      </a:r>
                      <a:r>
                        <a:rPr lang="it-IT" sz="400" dirty="0" err="1">
                          <a:effectLst/>
                        </a:rPr>
                        <a:t>annoOrdine</a:t>
                      </a:r>
                      <a:r>
                        <a:rPr lang="it-IT" sz="400" dirty="0">
                          <a:effectLst/>
                        </a:rPr>
                        <a:t>: </a:t>
                      </a:r>
                      <a:r>
                        <a:rPr lang="it-IT" sz="400" dirty="0" err="1">
                          <a:effectLst/>
                        </a:rPr>
                        <a:t>String</a:t>
                      </a:r>
                      <a:r>
                        <a:rPr lang="it-IT" sz="400" dirty="0">
                          <a:effectLst/>
                        </a:rPr>
                        <a:t>, </a:t>
                      </a:r>
                      <a:r>
                        <a:rPr lang="it-IT" sz="400" dirty="0" err="1">
                          <a:effectLst/>
                        </a:rPr>
                        <a:t>statoOrdine</a:t>
                      </a:r>
                      <a:r>
                        <a:rPr lang="it-IT" sz="400" dirty="0">
                          <a:effectLst/>
                        </a:rPr>
                        <a:t>: </a:t>
                      </a:r>
                      <a:r>
                        <a:rPr lang="it-IT" sz="400" dirty="0" err="1">
                          <a:effectLst/>
                        </a:rPr>
                        <a:t>String</a:t>
                      </a:r>
                      <a:r>
                        <a:rPr lang="it-IT" sz="400" dirty="0">
                          <a:effectLst/>
                        </a:rPr>
                        <a:t>) post: vengono restituiti tutti gli ordini che hanno </a:t>
                      </a:r>
                      <a:r>
                        <a:rPr lang="it-IT" sz="400" dirty="0" err="1">
                          <a:effectLst/>
                        </a:rPr>
                        <a:t>IdOrdine</a:t>
                      </a:r>
                      <a:r>
                        <a:rPr lang="it-IT" sz="400" dirty="0">
                          <a:effectLst/>
                        </a:rPr>
                        <a:t>=”</a:t>
                      </a:r>
                      <a:r>
                        <a:rPr lang="it-IT" sz="400" dirty="0" err="1">
                          <a:effectLst/>
                        </a:rPr>
                        <a:t>idOrdine</a:t>
                      </a:r>
                      <a:r>
                        <a:rPr lang="it-IT" sz="400" dirty="0">
                          <a:effectLst/>
                        </a:rPr>
                        <a:t>” OR </a:t>
                      </a:r>
                      <a:r>
                        <a:rPr lang="it-IT" sz="400" dirty="0" err="1">
                          <a:effectLst/>
                        </a:rPr>
                        <a:t>DataOrdine</a:t>
                      </a:r>
                      <a:r>
                        <a:rPr lang="it-IT" sz="400" dirty="0">
                          <a:effectLst/>
                        </a:rPr>
                        <a:t> = “</a:t>
                      </a:r>
                      <a:r>
                        <a:rPr lang="it-IT" sz="400" dirty="0" err="1">
                          <a:effectLst/>
                        </a:rPr>
                        <a:t>annoOrdine</a:t>
                      </a:r>
                      <a:r>
                        <a:rPr lang="it-IT" sz="400" dirty="0">
                          <a:effectLst/>
                        </a:rPr>
                        <a:t>” OR </a:t>
                      </a:r>
                      <a:endParaRPr lang="it-IT" sz="300" dirty="0">
                        <a:effectLst/>
                      </a:endParaRPr>
                    </a:p>
                    <a:p>
                      <a:pPr>
                        <a:lnSpc>
                          <a:spcPct val="107000"/>
                        </a:lnSpc>
                        <a:spcAft>
                          <a:spcPts val="0"/>
                        </a:spcAft>
                      </a:pPr>
                      <a:r>
                        <a:rPr lang="it-IT" sz="400" dirty="0">
                          <a:effectLst/>
                        </a:rPr>
                        <a:t>Stato = “</a:t>
                      </a:r>
                      <a:r>
                        <a:rPr lang="it-IT" sz="400" dirty="0" err="1">
                          <a:effectLst/>
                        </a:rPr>
                        <a:t>statoOrdine</a:t>
                      </a:r>
                      <a:r>
                        <a:rPr lang="it-IT" sz="400" dirty="0">
                          <a:effectLst/>
                        </a:rPr>
                        <a:t>”</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deleteOrdine</a:t>
                      </a:r>
                      <a:r>
                        <a:rPr lang="it-IT" sz="400" dirty="0">
                          <a:effectLst/>
                        </a:rPr>
                        <a:t> (</a:t>
                      </a:r>
                      <a:r>
                        <a:rPr lang="it-IT" sz="400" dirty="0" err="1">
                          <a:effectLst/>
                        </a:rPr>
                        <a:t>idOrdine</a:t>
                      </a:r>
                      <a:r>
                        <a:rPr lang="it-IT" sz="400" dirty="0">
                          <a:effectLst/>
                        </a:rPr>
                        <a:t>: </a:t>
                      </a:r>
                      <a:r>
                        <a:rPr lang="it-IT" sz="400" dirty="0" err="1">
                          <a:effectLst/>
                        </a:rPr>
                        <a:t>Integer</a:t>
                      </a:r>
                      <a:r>
                        <a:rPr lang="it-IT" sz="400" dirty="0">
                          <a:effectLst/>
                        </a:rPr>
                        <a:t>) post: L’ ordine con id =”</a:t>
                      </a:r>
                      <a:r>
                        <a:rPr lang="it-IT" sz="400" dirty="0" err="1">
                          <a:effectLst/>
                        </a:rPr>
                        <a:t>idOrdine</a:t>
                      </a:r>
                      <a:r>
                        <a:rPr lang="it-IT" sz="400" dirty="0">
                          <a:effectLst/>
                        </a:rPr>
                        <a:t>” è stato eliminato dal database.</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getOrder</a:t>
                      </a:r>
                      <a:r>
                        <a:rPr lang="it-IT" sz="400" dirty="0">
                          <a:effectLst/>
                        </a:rPr>
                        <a:t> (</a:t>
                      </a:r>
                      <a:r>
                        <a:rPr lang="it-IT" sz="400" dirty="0" err="1">
                          <a:effectLst/>
                        </a:rPr>
                        <a:t>idOrdine</a:t>
                      </a:r>
                      <a:r>
                        <a:rPr lang="it-IT" sz="400" dirty="0">
                          <a:effectLst/>
                        </a:rPr>
                        <a:t> : </a:t>
                      </a:r>
                      <a:r>
                        <a:rPr lang="it-IT" sz="400" dirty="0" err="1">
                          <a:effectLst/>
                        </a:rPr>
                        <a:t>Integer</a:t>
                      </a:r>
                      <a:r>
                        <a:rPr lang="it-IT" sz="400" dirty="0">
                          <a:effectLst/>
                        </a:rPr>
                        <a:t>) post: viene restituito l’ordine che ha l’id uguale all’intero passato come parametro.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changeOrderState</a:t>
                      </a:r>
                      <a:r>
                        <a:rPr lang="it-IT" sz="400" dirty="0">
                          <a:effectLst/>
                        </a:rPr>
                        <a:t> (</a:t>
                      </a:r>
                      <a:r>
                        <a:rPr lang="it-IT" sz="400" dirty="0" err="1">
                          <a:effectLst/>
                        </a:rPr>
                        <a:t>idOrdine</a:t>
                      </a:r>
                      <a:r>
                        <a:rPr lang="it-IT" sz="400" dirty="0">
                          <a:effectLst/>
                        </a:rPr>
                        <a:t>: </a:t>
                      </a:r>
                      <a:r>
                        <a:rPr lang="it-IT" sz="400" dirty="0" err="1">
                          <a:effectLst/>
                        </a:rPr>
                        <a:t>Integer</a:t>
                      </a:r>
                      <a:r>
                        <a:rPr lang="it-IT" sz="400" dirty="0">
                          <a:effectLst/>
                        </a:rPr>
                        <a:t>, stato: </a:t>
                      </a:r>
                      <a:r>
                        <a:rPr lang="it-IT" sz="400" dirty="0" err="1">
                          <a:effectLst/>
                        </a:rPr>
                        <a:t>String</a:t>
                      </a:r>
                      <a:r>
                        <a:rPr lang="it-IT" sz="400" dirty="0">
                          <a:effectLst/>
                        </a:rPr>
                        <a:t>) post: Lo stato dell’ordine che ha id = “</a:t>
                      </a:r>
                      <a:r>
                        <a:rPr lang="it-IT" sz="400" dirty="0" err="1">
                          <a:effectLst/>
                        </a:rPr>
                        <a:t>idOrdine</a:t>
                      </a:r>
                      <a:r>
                        <a:rPr lang="it-IT" sz="400" dirty="0">
                          <a:effectLst/>
                        </a:rPr>
                        <a:t>” è stato aggiornato con il nuovo stato passato come parametro al metodo.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addTrackingID</a:t>
                      </a:r>
                      <a:r>
                        <a:rPr lang="it-IT" sz="400" dirty="0">
                          <a:effectLst/>
                        </a:rPr>
                        <a:t> (</a:t>
                      </a:r>
                      <a:r>
                        <a:rPr lang="it-IT" sz="400" dirty="0" err="1">
                          <a:effectLst/>
                        </a:rPr>
                        <a:t>idOrdine</a:t>
                      </a:r>
                      <a:r>
                        <a:rPr lang="it-IT" sz="400" dirty="0">
                          <a:effectLst/>
                        </a:rPr>
                        <a:t>: </a:t>
                      </a:r>
                      <a:r>
                        <a:rPr lang="it-IT" sz="400" dirty="0" err="1">
                          <a:effectLst/>
                        </a:rPr>
                        <a:t>Integer</a:t>
                      </a:r>
                      <a:r>
                        <a:rPr lang="it-IT" sz="400" dirty="0">
                          <a:effectLst/>
                        </a:rPr>
                        <a:t>, </a:t>
                      </a:r>
                      <a:r>
                        <a:rPr lang="it-IT" sz="400" dirty="0" err="1">
                          <a:effectLst/>
                        </a:rPr>
                        <a:t>trackingID</a:t>
                      </a:r>
                      <a:r>
                        <a:rPr lang="it-IT" sz="400" dirty="0">
                          <a:effectLst/>
                        </a:rPr>
                        <a:t>: </a:t>
                      </a:r>
                      <a:r>
                        <a:rPr lang="it-IT" sz="400" dirty="0" err="1">
                          <a:effectLst/>
                        </a:rPr>
                        <a:t>String</a:t>
                      </a:r>
                      <a:r>
                        <a:rPr lang="it-IT" sz="400" dirty="0">
                          <a:effectLst/>
                        </a:rPr>
                        <a:t>) post: E’ stato aggiunto il tracking id all’ordine che ha id = “</a:t>
                      </a:r>
                      <a:r>
                        <a:rPr lang="it-IT" sz="400" dirty="0" err="1">
                          <a:effectLst/>
                        </a:rPr>
                        <a:t>idOrdine</a:t>
                      </a:r>
                      <a:r>
                        <a:rPr lang="it-IT" sz="400" dirty="0">
                          <a:effectLst/>
                        </a:rPr>
                        <a:t>”.</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doMaxIdOrder</a:t>
                      </a:r>
                      <a:r>
                        <a:rPr lang="it-IT" sz="400" dirty="0">
                          <a:effectLst/>
                        </a:rPr>
                        <a:t> () post: viene restituito l’id dell’ultimo ordine effettuato.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err="1">
                          <a:effectLst/>
                        </a:rPr>
                        <a:t>Contex</a:t>
                      </a:r>
                      <a:r>
                        <a:rPr lang="it-IT" sz="400" dirty="0">
                          <a:effectLst/>
                        </a:rPr>
                        <a:t> </a:t>
                      </a:r>
                      <a:r>
                        <a:rPr lang="it-IT" sz="400" dirty="0" err="1">
                          <a:effectLst/>
                        </a:rPr>
                        <a:t>OrdineModel</a:t>
                      </a:r>
                      <a:r>
                        <a:rPr lang="it-IT" sz="400" dirty="0">
                          <a:effectLst/>
                        </a:rPr>
                        <a:t>::</a:t>
                      </a:r>
                      <a:r>
                        <a:rPr lang="it-IT" sz="400" dirty="0" err="1">
                          <a:effectLst/>
                        </a:rPr>
                        <a:t>isAnOrder</a:t>
                      </a:r>
                      <a:r>
                        <a:rPr lang="it-IT" sz="400" dirty="0">
                          <a:effectLst/>
                        </a:rPr>
                        <a:t> (</a:t>
                      </a:r>
                      <a:r>
                        <a:rPr lang="it-IT" sz="400" dirty="0" err="1">
                          <a:effectLst/>
                        </a:rPr>
                        <a:t>idOrdine</a:t>
                      </a:r>
                      <a:r>
                        <a:rPr lang="it-IT" sz="400" dirty="0">
                          <a:effectLst/>
                        </a:rPr>
                        <a:t> : </a:t>
                      </a:r>
                      <a:r>
                        <a:rPr lang="it-IT" sz="400" dirty="0" err="1">
                          <a:effectLst/>
                        </a:rPr>
                        <a:t>Integer</a:t>
                      </a:r>
                      <a:r>
                        <a:rPr lang="it-IT" sz="400" dirty="0">
                          <a:effectLst/>
                        </a:rPr>
                        <a:t>) post: viene restituito TRUE se esiste un ordine con l’id uguale all’intero passato come parametro</a:t>
                      </a:r>
                      <a:endParaRPr lang="it-IT" sz="300" dirty="0">
                        <a:effectLst/>
                      </a:endParaRPr>
                    </a:p>
                    <a:p>
                      <a:pPr>
                        <a:lnSpc>
                          <a:spcPct val="107000"/>
                        </a:lnSpc>
                        <a:spcAft>
                          <a:spcPts val="0"/>
                        </a:spcAft>
                      </a:pPr>
                      <a:r>
                        <a:rPr lang="it-IT" sz="400" dirty="0">
                          <a:effectLst/>
                        </a:rPr>
                        <a:t>FALSE se non esiste un ordine con l’id uguale all’intero passato come parametro.</a:t>
                      </a:r>
                      <a:endParaRPr lang="it-IT" sz="300" dirty="0">
                        <a:effectLst/>
                      </a:endParaRPr>
                    </a:p>
                    <a:p>
                      <a:pPr>
                        <a:lnSpc>
                          <a:spcPct val="107000"/>
                        </a:lnSpc>
                        <a:spcAft>
                          <a:spcPts val="0"/>
                        </a:spcAft>
                      </a:pPr>
                      <a:r>
                        <a:rPr lang="it-IT" sz="400" dirty="0">
                          <a:effectLst/>
                        </a:rPr>
                        <a:t> </a:t>
                      </a:r>
                      <a:endParaRPr lang="it-IT" sz="300" dirty="0">
                        <a:effectLst/>
                      </a:endParaRPr>
                    </a:p>
                    <a:p>
                      <a:pPr>
                        <a:lnSpc>
                          <a:spcPct val="107000"/>
                        </a:lnSpc>
                        <a:spcAft>
                          <a:spcPts val="0"/>
                        </a:spcAft>
                      </a:pPr>
                      <a:r>
                        <a:rPr lang="it-IT" sz="400" dirty="0">
                          <a:effectLst/>
                        </a:rPr>
                        <a:t> </a:t>
                      </a:r>
                      <a:endParaRPr lang="it-IT" sz="300" dirty="0">
                        <a:effectLst/>
                        <a:latin typeface="Calibri" panose="020F0502020204030204" pitchFamily="34" charset="0"/>
                        <a:ea typeface="Calibri" panose="020F0502020204030204" pitchFamily="34" charset="0"/>
                        <a:cs typeface="Arial" panose="020B0604020202020204" pitchFamily="34" charset="0"/>
                      </a:endParaRPr>
                    </a:p>
                  </a:txBody>
                  <a:tcPr marL="21519" marR="21519" marT="0" marB="0"/>
                </a:tc>
                <a:extLst>
                  <a:ext uri="{0D108BD9-81ED-4DB2-BD59-A6C34878D82A}">
                    <a16:rowId xmlns:a16="http://schemas.microsoft.com/office/drawing/2014/main" val="206824924"/>
                  </a:ext>
                </a:extLst>
              </a:tr>
            </a:tbl>
          </a:graphicData>
        </a:graphic>
      </p:graphicFrame>
    </p:spTree>
    <p:extLst>
      <p:ext uri="{BB962C8B-B14F-4D97-AF65-F5344CB8AC3E}">
        <p14:creationId xmlns:p14="http://schemas.microsoft.com/office/powerpoint/2010/main" val="1111323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7C704F-F752-4CCE-989B-3B71B62D37F1}"/>
              </a:ext>
            </a:extLst>
          </p:cNvPr>
          <p:cNvSpPr>
            <a:spLocks noGrp="1"/>
          </p:cNvSpPr>
          <p:nvPr>
            <p:ph type="title"/>
          </p:nvPr>
        </p:nvSpPr>
        <p:spPr/>
        <p:txBody>
          <a:bodyPr/>
          <a:lstStyle/>
          <a:p>
            <a:r>
              <a:rPr lang="it-IT" b="1" dirty="0"/>
              <a:t>3.4 Gestore ordini</a:t>
            </a:r>
            <a:br>
              <a:rPr lang="it-IT" b="1" dirty="0"/>
            </a:br>
            <a:endParaRPr lang="it-IT" dirty="0"/>
          </a:p>
        </p:txBody>
      </p:sp>
      <p:pic>
        <p:nvPicPr>
          <p:cNvPr id="4" name="Segnaposto contenuto 3">
            <a:extLst>
              <a:ext uri="{FF2B5EF4-FFF2-40B4-BE49-F238E27FC236}">
                <a16:creationId xmlns:a16="http://schemas.microsoft.com/office/drawing/2014/main" id="{C759C326-4824-4A4E-93EC-F47378A2110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1940" y="685800"/>
            <a:ext cx="5178946" cy="3614738"/>
          </a:xfrm>
          <a:prstGeom prst="rect">
            <a:avLst/>
          </a:prstGeom>
          <a:noFill/>
          <a:ln>
            <a:noFill/>
          </a:ln>
        </p:spPr>
      </p:pic>
    </p:spTree>
    <p:extLst>
      <p:ext uri="{BB962C8B-B14F-4D97-AF65-F5344CB8AC3E}">
        <p14:creationId xmlns:p14="http://schemas.microsoft.com/office/powerpoint/2010/main" val="1687967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AE505-F0BB-47C7-9AB3-EA4550414E3C}"/>
              </a:ext>
            </a:extLst>
          </p:cNvPr>
          <p:cNvSpPr>
            <a:spLocks noGrp="1"/>
          </p:cNvSpPr>
          <p:nvPr>
            <p:ph type="title"/>
          </p:nvPr>
        </p:nvSpPr>
        <p:spPr/>
        <p:txBody>
          <a:bodyPr/>
          <a:lstStyle/>
          <a:p>
            <a:r>
              <a:rPr lang="it-IT" b="1" dirty="0"/>
              <a:t>4. Funzionalità da testare </a:t>
            </a:r>
            <a:br>
              <a:rPr lang="it-IT" b="1" dirty="0"/>
            </a:br>
            <a:endParaRPr lang="it-IT" dirty="0"/>
          </a:p>
        </p:txBody>
      </p:sp>
      <p:sp>
        <p:nvSpPr>
          <p:cNvPr id="3" name="Segnaposto contenuto 2">
            <a:extLst>
              <a:ext uri="{FF2B5EF4-FFF2-40B4-BE49-F238E27FC236}">
                <a16:creationId xmlns:a16="http://schemas.microsoft.com/office/drawing/2014/main" id="{3B079DB2-114C-4E82-AD24-83665525948D}"/>
              </a:ext>
            </a:extLst>
          </p:cNvPr>
          <p:cNvSpPr>
            <a:spLocks noGrp="1"/>
          </p:cNvSpPr>
          <p:nvPr>
            <p:ph idx="1"/>
          </p:nvPr>
        </p:nvSpPr>
        <p:spPr/>
        <p:txBody>
          <a:bodyPr>
            <a:normAutofit fontScale="25000" lnSpcReduction="20000"/>
          </a:bodyPr>
          <a:lstStyle/>
          <a:p>
            <a:r>
              <a:rPr lang="it-IT" dirty="0"/>
              <a:t>Di seguito saranno elencate per ogni gestione quali sono le funzionalità che saranno testate.</a:t>
            </a:r>
          </a:p>
          <a:p>
            <a:r>
              <a:rPr lang="it-IT" dirty="0"/>
              <a:t> </a:t>
            </a:r>
          </a:p>
          <a:p>
            <a:r>
              <a:rPr lang="it-IT" dirty="0"/>
              <a:t>1. Gestione Utenti;</a:t>
            </a:r>
          </a:p>
          <a:p>
            <a:r>
              <a:rPr lang="it-IT" dirty="0"/>
              <a:t>1.1. Modifica dati personali;</a:t>
            </a:r>
          </a:p>
          <a:p>
            <a:r>
              <a:rPr lang="it-IT" dirty="0"/>
              <a:t>1.2. Registrazione;</a:t>
            </a:r>
          </a:p>
          <a:p>
            <a:r>
              <a:rPr lang="it-IT" dirty="0"/>
              <a:t>1.3. Login;</a:t>
            </a:r>
          </a:p>
          <a:p>
            <a:r>
              <a:rPr lang="it-IT" dirty="0"/>
              <a:t> </a:t>
            </a:r>
          </a:p>
          <a:p>
            <a:r>
              <a:rPr lang="it-IT" dirty="0"/>
              <a:t>2. Gestione Catalogo;</a:t>
            </a:r>
          </a:p>
          <a:p>
            <a:r>
              <a:rPr lang="it-IT" dirty="0"/>
              <a:t>2.1. Inserimento di un gioco;</a:t>
            </a:r>
          </a:p>
          <a:p>
            <a:r>
              <a:rPr lang="it-IT" dirty="0"/>
              <a:t>2.2. Modifica di un gioco;</a:t>
            </a:r>
          </a:p>
          <a:p>
            <a:r>
              <a:rPr lang="it-IT" dirty="0"/>
              <a:t>2.3. Ricercare un gioco;</a:t>
            </a:r>
          </a:p>
          <a:p>
            <a:r>
              <a:rPr lang="it-IT" dirty="0"/>
              <a:t> </a:t>
            </a:r>
          </a:p>
          <a:p>
            <a:r>
              <a:rPr lang="it-IT" dirty="0"/>
              <a:t> </a:t>
            </a:r>
          </a:p>
          <a:p>
            <a:r>
              <a:rPr lang="it-IT" dirty="0"/>
              <a:t> </a:t>
            </a:r>
          </a:p>
          <a:p>
            <a:r>
              <a:rPr lang="it-IT" dirty="0"/>
              <a:t> </a:t>
            </a:r>
          </a:p>
          <a:p>
            <a:r>
              <a:rPr lang="it-IT" dirty="0"/>
              <a:t> </a:t>
            </a:r>
          </a:p>
          <a:p>
            <a:r>
              <a:rPr lang="it-IT" dirty="0"/>
              <a:t>3. Gestione Ordini;</a:t>
            </a:r>
          </a:p>
          <a:p>
            <a:r>
              <a:rPr lang="it-IT" dirty="0"/>
              <a:t>3.1. Inserire tracking id in un ordine.</a:t>
            </a:r>
          </a:p>
          <a:p>
            <a:r>
              <a:rPr lang="it-IT" dirty="0"/>
              <a:t>3.2. Ricercare un ordine.</a:t>
            </a:r>
          </a:p>
          <a:p>
            <a:r>
              <a:rPr lang="it-IT" dirty="0"/>
              <a:t>3.3. Effettuare un ordine;</a:t>
            </a:r>
          </a:p>
          <a:p>
            <a:r>
              <a:rPr lang="it-IT" dirty="0"/>
              <a:t> </a:t>
            </a:r>
          </a:p>
          <a:p>
            <a:r>
              <a:rPr lang="it-IT" dirty="0"/>
              <a:t>4. Gestione Carrello;</a:t>
            </a:r>
          </a:p>
          <a:p>
            <a:r>
              <a:rPr lang="it-IT" dirty="0"/>
              <a:t>4.1. Modificare la quantità di un prodotto nel carrello.</a:t>
            </a:r>
          </a:p>
          <a:p>
            <a:endParaRPr lang="it-IT" dirty="0"/>
          </a:p>
        </p:txBody>
      </p:sp>
    </p:spTree>
    <p:extLst>
      <p:ext uri="{BB962C8B-B14F-4D97-AF65-F5344CB8AC3E}">
        <p14:creationId xmlns:p14="http://schemas.microsoft.com/office/powerpoint/2010/main" val="334969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298B2-A324-44DE-8FFA-007B076E1E09}"/>
              </a:ext>
            </a:extLst>
          </p:cNvPr>
          <p:cNvSpPr>
            <a:spLocks noGrp="1"/>
          </p:cNvSpPr>
          <p:nvPr>
            <p:ph type="title"/>
          </p:nvPr>
        </p:nvSpPr>
        <p:spPr/>
        <p:txBody>
          <a:bodyPr/>
          <a:lstStyle/>
          <a:p>
            <a:r>
              <a:rPr lang="it-IT" b="1" dirty="0"/>
              <a:t>5. Criteri Pass/</a:t>
            </a:r>
            <a:r>
              <a:rPr lang="it-IT" b="1" dirty="0" err="1"/>
              <a:t>Failed</a:t>
            </a:r>
            <a:br>
              <a:rPr lang="it-IT" b="1" dirty="0"/>
            </a:br>
            <a:endParaRPr lang="it-IT" dirty="0"/>
          </a:p>
        </p:txBody>
      </p:sp>
      <p:sp>
        <p:nvSpPr>
          <p:cNvPr id="3" name="Segnaposto contenuto 2">
            <a:extLst>
              <a:ext uri="{FF2B5EF4-FFF2-40B4-BE49-F238E27FC236}">
                <a16:creationId xmlns:a16="http://schemas.microsoft.com/office/drawing/2014/main" id="{26CDF34E-B7E8-489D-8ED0-ABC718586726}"/>
              </a:ext>
            </a:extLst>
          </p:cNvPr>
          <p:cNvSpPr>
            <a:spLocks noGrp="1"/>
          </p:cNvSpPr>
          <p:nvPr>
            <p:ph idx="1"/>
          </p:nvPr>
        </p:nvSpPr>
        <p:spPr/>
        <p:txBody>
          <a:bodyPr/>
          <a:lstStyle/>
          <a:p>
            <a:r>
              <a:rPr lang="it-IT" dirty="0"/>
              <a:t>I dati di input del test saranno suddivisi in classi di equivalenza, ovvero verranno raggruppati in insiemi dalle caratteristiche comuni, per i quali sarà sufficiente testare un solo elemento rappresentativo. Un input avrà superato un test se l’output risultante sarà quello atteso, cioè quello che è stato specificato dal membro del team che si occuperà del testing su tale test case, il responsabile del testing conosce quale dovrebbe essere l’output corretto.</a:t>
            </a:r>
          </a:p>
          <a:p>
            <a:endParaRPr lang="it-IT" dirty="0"/>
          </a:p>
        </p:txBody>
      </p:sp>
    </p:spTree>
    <p:extLst>
      <p:ext uri="{BB962C8B-B14F-4D97-AF65-F5344CB8AC3E}">
        <p14:creationId xmlns:p14="http://schemas.microsoft.com/office/powerpoint/2010/main" val="347516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1D4E38-05AD-46A3-8BE9-ABA0460904BE}"/>
              </a:ext>
            </a:extLst>
          </p:cNvPr>
          <p:cNvSpPr>
            <a:spLocks noGrp="1"/>
          </p:cNvSpPr>
          <p:nvPr>
            <p:ph type="title"/>
          </p:nvPr>
        </p:nvSpPr>
        <p:spPr/>
        <p:txBody>
          <a:bodyPr/>
          <a:lstStyle/>
          <a:p>
            <a:r>
              <a:rPr lang="it-IT" b="1" dirty="0"/>
              <a:t>6. Approccio</a:t>
            </a:r>
            <a:br>
              <a:rPr lang="it-IT" b="1" dirty="0"/>
            </a:br>
            <a:endParaRPr lang="it-IT" dirty="0"/>
          </a:p>
        </p:txBody>
      </p:sp>
      <p:sp>
        <p:nvSpPr>
          <p:cNvPr id="3" name="Segnaposto contenuto 2">
            <a:extLst>
              <a:ext uri="{FF2B5EF4-FFF2-40B4-BE49-F238E27FC236}">
                <a16:creationId xmlns:a16="http://schemas.microsoft.com/office/drawing/2014/main" id="{FE28B2AE-1050-4736-BCA7-ADCC28E8B93B}"/>
              </a:ext>
            </a:extLst>
          </p:cNvPr>
          <p:cNvSpPr>
            <a:spLocks noGrp="1"/>
          </p:cNvSpPr>
          <p:nvPr>
            <p:ph idx="1"/>
          </p:nvPr>
        </p:nvSpPr>
        <p:spPr/>
        <p:txBody>
          <a:bodyPr>
            <a:normAutofit/>
          </a:bodyPr>
          <a:lstStyle/>
          <a:p>
            <a:r>
              <a:rPr lang="it-IT" dirty="0"/>
              <a:t>Le tecniche di testing adottate riguarderanno inizialmente il testing di unità dei singoli componenti, in modo da testare nello specifico la correttezza di ciascuna unità. Seguirà il testing di integrazione, che focalizzerà l’attenzione principalmente sul test delle interfacce delle suddette unità. Infine, verrà eseguito il testing di sistema, che vedrà come oggetto di testing l’intero sistema assemblato nei suoi componenti.</a:t>
            </a:r>
          </a:p>
          <a:p>
            <a:r>
              <a:rPr lang="it-IT" dirty="0"/>
              <a:t>Quest’ultimo servirà soprattutto a verificare che il sistema soddisfi le richieste del committente.</a:t>
            </a:r>
          </a:p>
          <a:p>
            <a:endParaRPr lang="it-IT" dirty="0"/>
          </a:p>
        </p:txBody>
      </p:sp>
    </p:spTree>
    <p:extLst>
      <p:ext uri="{BB962C8B-B14F-4D97-AF65-F5344CB8AC3E}">
        <p14:creationId xmlns:p14="http://schemas.microsoft.com/office/powerpoint/2010/main" val="365698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F624DD-6688-4F57-866B-0D749BCAD134}"/>
              </a:ext>
            </a:extLst>
          </p:cNvPr>
          <p:cNvSpPr>
            <a:spLocks noGrp="1"/>
          </p:cNvSpPr>
          <p:nvPr>
            <p:ph type="title"/>
          </p:nvPr>
        </p:nvSpPr>
        <p:spPr/>
        <p:txBody>
          <a:bodyPr/>
          <a:lstStyle/>
          <a:p>
            <a:r>
              <a:rPr lang="it-IT" b="1" dirty="0"/>
              <a:t>8. Test Cases</a:t>
            </a:r>
            <a:br>
              <a:rPr lang="it-IT" b="1" dirty="0"/>
            </a:br>
            <a:endParaRPr lang="it-IT" dirty="0"/>
          </a:p>
        </p:txBody>
      </p:sp>
      <p:graphicFrame>
        <p:nvGraphicFramePr>
          <p:cNvPr id="7" name="Segnaposto contenuto 6">
            <a:extLst>
              <a:ext uri="{FF2B5EF4-FFF2-40B4-BE49-F238E27FC236}">
                <a16:creationId xmlns:a16="http://schemas.microsoft.com/office/drawing/2014/main" id="{42F5AE3C-0F1C-4AA1-BADD-E18A7E978BA2}"/>
              </a:ext>
            </a:extLst>
          </p:cNvPr>
          <p:cNvGraphicFramePr>
            <a:graphicFrameLocks noGrp="1"/>
          </p:cNvGraphicFramePr>
          <p:nvPr>
            <p:ph idx="1"/>
          </p:nvPr>
        </p:nvGraphicFramePr>
        <p:xfrm>
          <a:off x="3039110" y="3284696"/>
          <a:ext cx="6113780" cy="1433195"/>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203715851"/>
                    </a:ext>
                  </a:extLst>
                </a:gridCol>
                <a:gridCol w="3056890">
                  <a:extLst>
                    <a:ext uri="{9D8B030D-6E8A-4147-A177-3AD203B41FA5}">
                      <a16:colId xmlns:a16="http://schemas.microsoft.com/office/drawing/2014/main" val="2601438563"/>
                    </a:ext>
                  </a:extLst>
                </a:gridCol>
              </a:tblGrid>
              <a:tr h="401955">
                <a:tc gridSpan="2">
                  <a:txBody>
                    <a:bodyPr/>
                    <a:lstStyle/>
                    <a:p>
                      <a:pPr>
                        <a:lnSpc>
                          <a:spcPct val="107000"/>
                        </a:lnSpc>
                        <a:spcAft>
                          <a:spcPts val="0"/>
                        </a:spcAft>
                        <a:tabLst>
                          <a:tab pos="1169670" algn="l"/>
                        </a:tabLst>
                      </a:pPr>
                      <a:r>
                        <a:rPr lang="it-IT" sz="1200">
                          <a:effectLst/>
                        </a:rPr>
                        <a:t>Parametro: Tracking id</a:t>
                      </a:r>
                      <a:endParaRPr lang="it-IT" sz="1100">
                        <a:effectLst/>
                      </a:endParaRPr>
                    </a:p>
                    <a:p>
                      <a:r>
                        <a:rPr lang="it-IT" sz="1200">
                          <a:effectLst/>
                        </a:rPr>
                        <a:t>Formato : </a:t>
                      </a:r>
                      <a:r>
                        <a:rPr lang="it-IT" sz="1100">
                          <a:effectLst/>
                        </a:rPr>
                        <a:t>^([A-Z]){3}([0-9]){2}([A-Z]){2}$</a:t>
                      </a:r>
                      <a:endParaRPr lang="it-IT" sz="1100">
                        <a:effectLst/>
                        <a:latin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2413334279"/>
                  </a:ext>
                </a:extLst>
              </a:tr>
              <a:tr h="452755">
                <a:tc>
                  <a:txBody>
                    <a:bodyPr/>
                    <a:lstStyle/>
                    <a:p>
                      <a:pPr>
                        <a:lnSpc>
                          <a:spcPct val="107000"/>
                        </a:lnSpc>
                        <a:spcAft>
                          <a:spcPts val="0"/>
                        </a:spcAft>
                      </a:pPr>
                      <a:r>
                        <a:rPr lang="it-IT" sz="1200">
                          <a:effectLst/>
                        </a:rPr>
                        <a:t>Lunghezza[LT]</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&lt;7 or &gt;7   [error]</a:t>
                      </a:r>
                      <a:endParaRPr lang="it-IT" sz="1100">
                        <a:effectLst/>
                      </a:endParaRPr>
                    </a:p>
                    <a:p>
                      <a:pPr>
                        <a:lnSpc>
                          <a:spcPct val="107000"/>
                        </a:lnSpc>
                        <a:spcAft>
                          <a:spcPts val="0"/>
                        </a:spcAft>
                      </a:pPr>
                      <a:r>
                        <a:rPr lang="it-IT" sz="1200">
                          <a:effectLst/>
                        </a:rPr>
                        <a:t>2. =7  [property LT_OK]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1835071"/>
                  </a:ext>
                </a:extLst>
              </a:tr>
              <a:tr h="452755">
                <a:tc>
                  <a:txBody>
                    <a:bodyPr/>
                    <a:lstStyle/>
                    <a:p>
                      <a:pPr>
                        <a:lnSpc>
                          <a:spcPct val="107000"/>
                        </a:lnSpc>
                        <a:spcAft>
                          <a:spcPts val="0"/>
                        </a:spcAft>
                      </a:pPr>
                      <a:r>
                        <a:rPr lang="it-IT" sz="1200">
                          <a:effectLst/>
                        </a:rPr>
                        <a:t>Formato[FT]</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Non rispetta il formato [if LT_OK] [error]</a:t>
                      </a:r>
                      <a:endParaRPr lang="it-IT" sz="1100">
                        <a:effectLst/>
                      </a:endParaRPr>
                    </a:p>
                    <a:p>
                      <a:pPr>
                        <a:lnSpc>
                          <a:spcPct val="107000"/>
                        </a:lnSpc>
                        <a:spcAft>
                          <a:spcPts val="0"/>
                        </a:spcAft>
                      </a:pPr>
                      <a:r>
                        <a:rPr lang="it-IT" sz="1200">
                          <a:effectLst/>
                        </a:rPr>
                        <a:t>2. Rispetta il formato [if LT_OK] [property FT_OK]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6243836"/>
                  </a:ext>
                </a:extLst>
              </a:tr>
            </a:tbl>
          </a:graphicData>
        </a:graphic>
      </p:graphicFrame>
      <p:graphicFrame>
        <p:nvGraphicFramePr>
          <p:cNvPr id="8" name="Tabella 7">
            <a:extLst>
              <a:ext uri="{FF2B5EF4-FFF2-40B4-BE49-F238E27FC236}">
                <a16:creationId xmlns:a16="http://schemas.microsoft.com/office/drawing/2014/main" id="{5508FFAB-4B88-4522-92FD-9CC947DBEE0B}"/>
              </a:ext>
            </a:extLst>
          </p:cNvPr>
          <p:cNvGraphicFramePr>
            <a:graphicFrameLocks noGrp="1"/>
          </p:cNvGraphicFramePr>
          <p:nvPr>
            <p:extLst>
              <p:ext uri="{D42A27DB-BD31-4B8C-83A1-F6EECF244321}">
                <p14:modId xmlns:p14="http://schemas.microsoft.com/office/powerpoint/2010/main" val="3149854975"/>
              </p:ext>
            </p:extLst>
          </p:nvPr>
        </p:nvGraphicFramePr>
        <p:xfrm>
          <a:off x="3039110" y="5055266"/>
          <a:ext cx="6113780" cy="843788"/>
        </p:xfrm>
        <a:graphic>
          <a:graphicData uri="http://schemas.openxmlformats.org/drawingml/2006/table">
            <a:tbl>
              <a:tblPr firstRow="1" firstCol="1" bandRow="1">
                <a:tableStyleId>{5C22544A-7EE6-4342-B048-85BDC9FD1C3A}</a:tableStyleId>
              </a:tblPr>
              <a:tblGrid>
                <a:gridCol w="2037715">
                  <a:extLst>
                    <a:ext uri="{9D8B030D-6E8A-4147-A177-3AD203B41FA5}">
                      <a16:colId xmlns:a16="http://schemas.microsoft.com/office/drawing/2014/main" val="2141272691"/>
                    </a:ext>
                  </a:extLst>
                </a:gridCol>
                <a:gridCol w="2037715">
                  <a:extLst>
                    <a:ext uri="{9D8B030D-6E8A-4147-A177-3AD203B41FA5}">
                      <a16:colId xmlns:a16="http://schemas.microsoft.com/office/drawing/2014/main" val="3086107921"/>
                    </a:ext>
                  </a:extLst>
                </a:gridCol>
                <a:gridCol w="2038350">
                  <a:extLst>
                    <a:ext uri="{9D8B030D-6E8A-4147-A177-3AD203B41FA5}">
                      <a16:colId xmlns:a16="http://schemas.microsoft.com/office/drawing/2014/main" val="2463774444"/>
                    </a:ext>
                  </a:extLst>
                </a:gridCol>
              </a:tblGrid>
              <a:tr h="282575">
                <a:tc>
                  <a:txBody>
                    <a:bodyPr/>
                    <a:lstStyle/>
                    <a:p>
                      <a:pPr algn="ctr">
                        <a:lnSpc>
                          <a:spcPct val="107000"/>
                        </a:lnSpc>
                        <a:spcAft>
                          <a:spcPts val="0"/>
                        </a:spcAft>
                      </a:pPr>
                      <a:r>
                        <a:rPr lang="it-IT" sz="1200" dirty="0">
                          <a:effectLst/>
                        </a:rPr>
                        <a:t>Codice</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Combinazione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14479209"/>
                  </a:ext>
                </a:extLst>
              </a:tr>
              <a:tr h="0">
                <a:tc>
                  <a:txBody>
                    <a:bodyPr/>
                    <a:lstStyle/>
                    <a:p>
                      <a:pPr algn="ctr">
                        <a:lnSpc>
                          <a:spcPct val="107000"/>
                        </a:lnSpc>
                        <a:spcAft>
                          <a:spcPts val="0"/>
                        </a:spcAft>
                      </a:pPr>
                      <a:r>
                        <a:rPr lang="it-IT" sz="1200">
                          <a:effectLst/>
                        </a:rPr>
                        <a:t>TC_3.2_1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74600929"/>
                  </a:ext>
                </a:extLst>
              </a:tr>
              <a:tr h="0">
                <a:tc>
                  <a:txBody>
                    <a:bodyPr/>
                    <a:lstStyle/>
                    <a:p>
                      <a:pPr algn="ctr">
                        <a:lnSpc>
                          <a:spcPct val="107000"/>
                        </a:lnSpc>
                        <a:spcAft>
                          <a:spcPts val="0"/>
                        </a:spcAft>
                      </a:pPr>
                      <a:r>
                        <a:rPr lang="it-IT" sz="1200">
                          <a:effectLst/>
                        </a:rPr>
                        <a:t>TC_3.2_2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LT2,FT1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86755469"/>
                  </a:ext>
                </a:extLst>
              </a:tr>
              <a:tr h="0">
                <a:tc>
                  <a:txBody>
                    <a:bodyPr/>
                    <a:lstStyle/>
                    <a:p>
                      <a:pPr algn="ctr">
                        <a:lnSpc>
                          <a:spcPct val="107000"/>
                        </a:lnSpc>
                        <a:spcAft>
                          <a:spcPts val="0"/>
                        </a:spcAft>
                      </a:pPr>
                      <a:r>
                        <a:rPr lang="it-IT" sz="1200">
                          <a:effectLst/>
                        </a:rPr>
                        <a:t>TC_3.2_3</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LT2,FT2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Corretto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91484138"/>
                  </a:ext>
                </a:extLst>
              </a:tr>
            </a:tbl>
          </a:graphicData>
        </a:graphic>
      </p:graphicFrame>
      <p:sp>
        <p:nvSpPr>
          <p:cNvPr id="9" name="Rectangle 2">
            <a:extLst>
              <a:ext uri="{FF2B5EF4-FFF2-40B4-BE49-F238E27FC236}">
                <a16:creationId xmlns:a16="http://schemas.microsoft.com/office/drawing/2014/main" id="{999F1393-5AE4-4340-992C-19BC5006E631}"/>
              </a:ext>
            </a:extLst>
          </p:cNvPr>
          <p:cNvSpPr>
            <a:spLocks noChangeArrowheads="1"/>
          </p:cNvSpPr>
          <p:nvPr/>
        </p:nvSpPr>
        <p:spPr bwMode="auto">
          <a:xfrm>
            <a:off x="1028700" y="1380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8</a:t>
            </a:r>
            <a:r>
              <a:rPr kumimoji="0" lang="it-IT" altLang="it-IT" sz="1200" b="0" i="0" u="none" strike="noStrike" cap="none" normalizeH="0" baseline="0" dirty="0" bmk="">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.3.1 Inserire tracking id di un ordine</a:t>
            </a:r>
            <a:endParaRPr kumimoji="0" lang="it-IT" altLang="it-IT" sz="1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Category</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Partition</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MT" charset="-128"/>
              </a:rPr>
              <a:t>Test </a:t>
            </a:r>
            <a:r>
              <a:rPr kumimoji="0" lang="it-IT" altLang="it-IT"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MT" charset="-128"/>
              </a:rPr>
              <a:t>cases</a:t>
            </a:r>
            <a:r>
              <a:rPr kumimoji="0" lang="it-IT" altLang="it-IT"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MT" charset="-128"/>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31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D346C-2DE4-4E23-89AF-2EEE7A309CFA}"/>
              </a:ext>
            </a:extLst>
          </p:cNvPr>
          <p:cNvSpPr>
            <a:spLocks noGrp="1"/>
          </p:cNvSpPr>
          <p:nvPr>
            <p:ph type="title"/>
          </p:nvPr>
        </p:nvSpPr>
        <p:spPr>
          <a:xfrm>
            <a:off x="3217987" y="130143"/>
            <a:ext cx="5525838" cy="581057"/>
          </a:xfrm>
        </p:spPr>
        <p:txBody>
          <a:bodyPr>
            <a:normAutofit fontScale="90000"/>
          </a:bodyPr>
          <a:lstStyle/>
          <a:p>
            <a:r>
              <a:rPr lang="it-IT" dirty="0" err="1"/>
              <a:t>reqUISITI</a:t>
            </a:r>
            <a:r>
              <a:rPr lang="it-IT" dirty="0"/>
              <a:t> FUNZIONALI (1/3)</a:t>
            </a:r>
          </a:p>
        </p:txBody>
      </p:sp>
      <p:sp>
        <p:nvSpPr>
          <p:cNvPr id="3" name="Segnaposto contenuto 2">
            <a:extLst>
              <a:ext uri="{FF2B5EF4-FFF2-40B4-BE49-F238E27FC236}">
                <a16:creationId xmlns:a16="http://schemas.microsoft.com/office/drawing/2014/main" id="{858FCDBC-A840-4790-BB29-2FF971DF759C}"/>
              </a:ext>
            </a:extLst>
          </p:cNvPr>
          <p:cNvSpPr>
            <a:spLocks noGrp="1"/>
          </p:cNvSpPr>
          <p:nvPr>
            <p:ph idx="1"/>
          </p:nvPr>
        </p:nvSpPr>
        <p:spPr>
          <a:xfrm>
            <a:off x="814841" y="1349829"/>
            <a:ext cx="10332130" cy="5378028"/>
          </a:xfrm>
        </p:spPr>
        <p:txBody>
          <a:bodyPr>
            <a:normAutofit fontScale="92500" lnSpcReduction="20000"/>
          </a:bodyPr>
          <a:lstStyle/>
          <a:p>
            <a:pPr marL="0" indent="0">
              <a:buNone/>
            </a:pPr>
            <a:r>
              <a:rPr lang="it-IT" dirty="0">
                <a:solidFill>
                  <a:schemeClr val="tx1"/>
                </a:solidFill>
              </a:rPr>
              <a:t>Visitatore deve avere la possibilità di:</a:t>
            </a:r>
          </a:p>
          <a:p>
            <a:pPr marL="0" lvl="0" indent="0">
              <a:buNone/>
            </a:pPr>
            <a:endParaRPr lang="it-IT" sz="1600" dirty="0">
              <a:solidFill>
                <a:schemeClr val="tx1"/>
              </a:solidFill>
            </a:endParaRPr>
          </a:p>
          <a:p>
            <a:pPr marL="0" lvl="0" indent="0">
              <a:buNone/>
            </a:pPr>
            <a:r>
              <a:rPr lang="it-IT" sz="1600" dirty="0">
                <a:solidFill>
                  <a:schemeClr val="tx1"/>
                </a:solidFill>
              </a:rPr>
              <a:t>RF_1. </a:t>
            </a:r>
            <a:r>
              <a:rPr lang="it-IT" dirty="0">
                <a:solidFill>
                  <a:schemeClr val="tx1"/>
                </a:solidFill>
              </a:rPr>
              <a:t>Registrarsi sul sito web</a:t>
            </a:r>
          </a:p>
          <a:p>
            <a:pPr marL="0" lvl="0" indent="0">
              <a:buNone/>
            </a:pPr>
            <a:r>
              <a:rPr lang="it-IT" sz="1600" dirty="0">
                <a:solidFill>
                  <a:prstClr val="black"/>
                </a:solidFill>
              </a:rPr>
              <a:t>RF</a:t>
            </a:r>
            <a:r>
              <a:rPr lang="it-IT" sz="1600" dirty="0">
                <a:solidFill>
                  <a:schemeClr val="tx1"/>
                </a:solidFill>
              </a:rPr>
              <a:t>_</a:t>
            </a:r>
            <a:r>
              <a:rPr lang="it-IT" sz="1600" dirty="0">
                <a:solidFill>
                  <a:prstClr val="black"/>
                </a:solidFill>
              </a:rPr>
              <a:t>2. </a:t>
            </a:r>
            <a:r>
              <a:rPr lang="it-IT" dirty="0">
                <a:solidFill>
                  <a:schemeClr val="tx1"/>
                </a:solidFill>
              </a:rPr>
              <a:t>Confermare la registrazione</a:t>
            </a:r>
          </a:p>
          <a:p>
            <a:pPr marL="0" lvl="0" indent="0">
              <a:buNone/>
            </a:pPr>
            <a:r>
              <a:rPr lang="it-IT" sz="1600" dirty="0">
                <a:solidFill>
                  <a:prstClr val="black"/>
                </a:solidFill>
              </a:rPr>
              <a:t>RF_3. </a:t>
            </a:r>
            <a:r>
              <a:rPr lang="it-IT" dirty="0">
                <a:solidFill>
                  <a:schemeClr val="tx1"/>
                </a:solidFill>
              </a:rPr>
              <a:t>Effettuare il login</a:t>
            </a:r>
          </a:p>
          <a:p>
            <a:pPr marL="0" lvl="0" indent="0">
              <a:buNone/>
            </a:pPr>
            <a:r>
              <a:rPr lang="it-IT" sz="1600" dirty="0">
                <a:solidFill>
                  <a:prstClr val="black"/>
                </a:solidFill>
              </a:rPr>
              <a:t>RF_4. </a:t>
            </a:r>
            <a:r>
              <a:rPr lang="it-IT" dirty="0">
                <a:solidFill>
                  <a:schemeClr val="tx1"/>
                </a:solidFill>
              </a:rPr>
              <a:t>Accedere al carrello</a:t>
            </a:r>
          </a:p>
          <a:p>
            <a:pPr marL="0" lvl="0" indent="0">
              <a:buNone/>
            </a:pPr>
            <a:r>
              <a:rPr lang="it-IT" sz="1600" dirty="0">
                <a:solidFill>
                  <a:prstClr val="black"/>
                </a:solidFill>
              </a:rPr>
              <a:t>RF_5. </a:t>
            </a:r>
            <a:r>
              <a:rPr lang="it-IT" dirty="0">
                <a:solidFill>
                  <a:schemeClr val="tx1"/>
                </a:solidFill>
              </a:rPr>
              <a:t>Aggiungere prodotti nel carrello</a:t>
            </a:r>
          </a:p>
          <a:p>
            <a:pPr marL="0" lvl="0" indent="0">
              <a:buNone/>
            </a:pPr>
            <a:r>
              <a:rPr lang="it-IT" sz="1600" dirty="0">
                <a:solidFill>
                  <a:prstClr val="black"/>
                </a:solidFill>
              </a:rPr>
              <a:t>RF_6. </a:t>
            </a:r>
            <a:r>
              <a:rPr lang="it-IT" dirty="0">
                <a:solidFill>
                  <a:schemeClr val="tx1"/>
                </a:solidFill>
              </a:rPr>
              <a:t>Eliminare prodotti nel carrello</a:t>
            </a:r>
          </a:p>
          <a:p>
            <a:pPr marL="0" lvl="0" indent="0">
              <a:buNone/>
            </a:pPr>
            <a:r>
              <a:rPr lang="it-IT" sz="1600" dirty="0">
                <a:solidFill>
                  <a:prstClr val="black"/>
                </a:solidFill>
              </a:rPr>
              <a:t>RF_7. </a:t>
            </a:r>
            <a:r>
              <a:rPr lang="it-IT" dirty="0">
                <a:solidFill>
                  <a:schemeClr val="tx1"/>
                </a:solidFill>
              </a:rPr>
              <a:t>Modificare la quantità di un prodotto nel carrello</a:t>
            </a:r>
          </a:p>
          <a:p>
            <a:pPr marL="0" lvl="0" indent="0">
              <a:buNone/>
            </a:pPr>
            <a:r>
              <a:rPr lang="it-IT" sz="1600" dirty="0">
                <a:solidFill>
                  <a:prstClr val="black"/>
                </a:solidFill>
              </a:rPr>
              <a:t>RF_8. </a:t>
            </a:r>
            <a:r>
              <a:rPr lang="it-IT" dirty="0">
                <a:solidFill>
                  <a:schemeClr val="tx1"/>
                </a:solidFill>
              </a:rPr>
              <a:t>Visualizzare il catalogo</a:t>
            </a:r>
          </a:p>
          <a:p>
            <a:pPr marL="0" lvl="0" indent="0">
              <a:buNone/>
            </a:pPr>
            <a:r>
              <a:rPr lang="it-IT" sz="1600" dirty="0">
                <a:solidFill>
                  <a:prstClr val="black"/>
                </a:solidFill>
              </a:rPr>
              <a:t>RF_9. </a:t>
            </a:r>
            <a:r>
              <a:rPr lang="it-IT" dirty="0">
                <a:solidFill>
                  <a:schemeClr val="tx1"/>
                </a:solidFill>
              </a:rPr>
              <a:t>Visualizzare i giochi per piattaforma </a:t>
            </a:r>
          </a:p>
          <a:p>
            <a:pPr marL="0" lvl="0" indent="0">
              <a:buNone/>
            </a:pPr>
            <a:r>
              <a:rPr lang="it-IT" sz="1600" dirty="0">
                <a:solidFill>
                  <a:prstClr val="black"/>
                </a:solidFill>
              </a:rPr>
              <a:t>RF_10. </a:t>
            </a:r>
            <a:r>
              <a:rPr lang="it-IT" dirty="0">
                <a:solidFill>
                  <a:schemeClr val="tx1"/>
                </a:solidFill>
              </a:rPr>
              <a:t>Visualizzare i giochi per genere</a:t>
            </a:r>
          </a:p>
          <a:p>
            <a:pPr marL="0" lvl="0" indent="0">
              <a:buNone/>
            </a:pPr>
            <a:r>
              <a:rPr lang="it-IT" sz="1600" dirty="0">
                <a:solidFill>
                  <a:prstClr val="black"/>
                </a:solidFill>
              </a:rPr>
              <a:t>RF_11. </a:t>
            </a:r>
            <a:r>
              <a:rPr lang="it-IT" dirty="0">
                <a:solidFill>
                  <a:schemeClr val="tx1"/>
                </a:solidFill>
              </a:rPr>
              <a:t>Ricercare un gioco in base ad una parole chiave</a:t>
            </a:r>
          </a:p>
          <a:p>
            <a:pPr marL="0" indent="0">
              <a:buNone/>
            </a:pPr>
            <a:r>
              <a:rPr lang="it-IT" dirty="0">
                <a:solidFill>
                  <a:schemeClr val="tx1"/>
                </a:solidFill>
              </a:rPr>
              <a:t> </a:t>
            </a:r>
          </a:p>
          <a:p>
            <a:endParaRPr lang="it-IT" dirty="0">
              <a:solidFill>
                <a:schemeClr val="tx1"/>
              </a:solidFill>
            </a:endParaRPr>
          </a:p>
        </p:txBody>
      </p:sp>
    </p:spTree>
    <p:extLst>
      <p:ext uri="{BB962C8B-B14F-4D97-AF65-F5344CB8AC3E}">
        <p14:creationId xmlns:p14="http://schemas.microsoft.com/office/powerpoint/2010/main" val="1575902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38ABFF-E12B-45E9-87F7-4EE179AC8DF4}"/>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DE08B988-A41B-47C6-AF61-907B6476CB88}"/>
              </a:ext>
            </a:extLst>
          </p:cNvPr>
          <p:cNvGraphicFramePr>
            <a:graphicFrameLocks noGrp="1"/>
          </p:cNvGraphicFramePr>
          <p:nvPr>
            <p:ph idx="1"/>
          </p:nvPr>
        </p:nvGraphicFramePr>
        <p:xfrm>
          <a:off x="3039110" y="3284696"/>
          <a:ext cx="6113780" cy="1433195"/>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3812568340"/>
                    </a:ext>
                  </a:extLst>
                </a:gridCol>
                <a:gridCol w="3056890">
                  <a:extLst>
                    <a:ext uri="{9D8B030D-6E8A-4147-A177-3AD203B41FA5}">
                      <a16:colId xmlns:a16="http://schemas.microsoft.com/office/drawing/2014/main" val="2409929730"/>
                    </a:ext>
                  </a:extLst>
                </a:gridCol>
              </a:tblGrid>
              <a:tr h="401955">
                <a:tc gridSpan="2">
                  <a:txBody>
                    <a:bodyPr/>
                    <a:lstStyle/>
                    <a:p>
                      <a:pPr>
                        <a:lnSpc>
                          <a:spcPct val="107000"/>
                        </a:lnSpc>
                        <a:spcAft>
                          <a:spcPts val="0"/>
                        </a:spcAft>
                        <a:tabLst>
                          <a:tab pos="1169670" algn="l"/>
                        </a:tabLst>
                      </a:pPr>
                      <a:r>
                        <a:rPr lang="it-IT" sz="1200">
                          <a:effectLst/>
                        </a:rPr>
                        <a:t>Parametro: Ordine</a:t>
                      </a:r>
                      <a:endParaRPr lang="it-IT" sz="1100">
                        <a:effectLst/>
                      </a:endParaRPr>
                    </a:p>
                    <a:p>
                      <a:pPr>
                        <a:lnSpc>
                          <a:spcPct val="107000"/>
                        </a:lnSpc>
                        <a:spcAft>
                          <a:spcPts val="0"/>
                        </a:spcAft>
                        <a:tabLst>
                          <a:tab pos="1169670" algn="l"/>
                        </a:tabLst>
                      </a:pPr>
                      <a:r>
                        <a:rPr lang="it-IT" sz="1200">
                          <a:effectLst/>
                        </a:rPr>
                        <a:t>Formato : </a:t>
                      </a:r>
                      <a:r>
                        <a:rPr lang="it-IT" sz="1100">
                          <a:effectLst/>
                        </a:rPr>
                        <a:t>^([0-9]){0,6}$ </a:t>
                      </a: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874602150"/>
                  </a:ext>
                </a:extLst>
              </a:tr>
              <a:tr h="452755">
                <a:tc>
                  <a:txBody>
                    <a:bodyPr/>
                    <a:lstStyle/>
                    <a:p>
                      <a:pPr>
                        <a:lnSpc>
                          <a:spcPct val="107000"/>
                        </a:lnSpc>
                        <a:spcAft>
                          <a:spcPts val="0"/>
                        </a:spcAft>
                      </a:pPr>
                      <a:r>
                        <a:rPr lang="it-IT" sz="1200">
                          <a:effectLst/>
                        </a:rPr>
                        <a:t>Lunghezza[LO]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&gt;6   [error]</a:t>
                      </a:r>
                      <a:endParaRPr lang="it-IT" sz="1100">
                        <a:effectLst/>
                      </a:endParaRPr>
                    </a:p>
                    <a:p>
                      <a:pPr>
                        <a:lnSpc>
                          <a:spcPct val="107000"/>
                        </a:lnSpc>
                        <a:spcAft>
                          <a:spcPts val="0"/>
                        </a:spcAft>
                      </a:pPr>
                      <a:r>
                        <a:rPr lang="it-IT" sz="1200">
                          <a:effectLst/>
                        </a:rPr>
                        <a:t>2. &lt;=6  [property LO_OK]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8628496"/>
                  </a:ext>
                </a:extLst>
              </a:tr>
              <a:tr h="452755">
                <a:tc>
                  <a:txBody>
                    <a:bodyPr/>
                    <a:lstStyle/>
                    <a:p>
                      <a:pPr>
                        <a:lnSpc>
                          <a:spcPct val="107000"/>
                        </a:lnSpc>
                        <a:spcAft>
                          <a:spcPts val="0"/>
                        </a:spcAft>
                      </a:pPr>
                      <a:r>
                        <a:rPr lang="it-IT" sz="1200">
                          <a:effectLst/>
                        </a:rPr>
                        <a:t>Formato[FO]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it-IT" sz="1200">
                          <a:effectLst/>
                        </a:rPr>
                        <a:t>1. Non rispetta il formato [if LO_OK] [error]</a:t>
                      </a:r>
                      <a:endParaRPr lang="it-IT" sz="1100">
                        <a:effectLst/>
                      </a:endParaRPr>
                    </a:p>
                    <a:p>
                      <a:pPr>
                        <a:lnSpc>
                          <a:spcPct val="107000"/>
                        </a:lnSpc>
                        <a:spcAft>
                          <a:spcPts val="0"/>
                        </a:spcAft>
                      </a:pPr>
                      <a:r>
                        <a:rPr lang="it-IT" sz="1200">
                          <a:effectLst/>
                        </a:rPr>
                        <a:t>2. Rispetta il formato [if LO_OK] [property FO_OK]</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30669604"/>
                  </a:ext>
                </a:extLst>
              </a:tr>
            </a:tbl>
          </a:graphicData>
        </a:graphic>
      </p:graphicFrame>
      <p:graphicFrame>
        <p:nvGraphicFramePr>
          <p:cNvPr id="5" name="Tabella 4">
            <a:extLst>
              <a:ext uri="{FF2B5EF4-FFF2-40B4-BE49-F238E27FC236}">
                <a16:creationId xmlns:a16="http://schemas.microsoft.com/office/drawing/2014/main" id="{98279025-4513-4028-B531-F30A4E247966}"/>
              </a:ext>
            </a:extLst>
          </p:cNvPr>
          <p:cNvGraphicFramePr>
            <a:graphicFrameLocks noGrp="1"/>
          </p:cNvGraphicFramePr>
          <p:nvPr>
            <p:extLst>
              <p:ext uri="{D42A27DB-BD31-4B8C-83A1-F6EECF244321}">
                <p14:modId xmlns:p14="http://schemas.microsoft.com/office/powerpoint/2010/main" val="2957622275"/>
              </p:ext>
            </p:extLst>
          </p:nvPr>
        </p:nvGraphicFramePr>
        <p:xfrm>
          <a:off x="3572510" y="5103400"/>
          <a:ext cx="6113780" cy="843788"/>
        </p:xfrm>
        <a:graphic>
          <a:graphicData uri="http://schemas.openxmlformats.org/drawingml/2006/table">
            <a:tbl>
              <a:tblPr firstRow="1" firstCol="1" bandRow="1">
                <a:tableStyleId>{5C22544A-7EE6-4342-B048-85BDC9FD1C3A}</a:tableStyleId>
              </a:tblPr>
              <a:tblGrid>
                <a:gridCol w="2037715">
                  <a:extLst>
                    <a:ext uri="{9D8B030D-6E8A-4147-A177-3AD203B41FA5}">
                      <a16:colId xmlns:a16="http://schemas.microsoft.com/office/drawing/2014/main" val="1126005352"/>
                    </a:ext>
                  </a:extLst>
                </a:gridCol>
                <a:gridCol w="2037715">
                  <a:extLst>
                    <a:ext uri="{9D8B030D-6E8A-4147-A177-3AD203B41FA5}">
                      <a16:colId xmlns:a16="http://schemas.microsoft.com/office/drawing/2014/main" val="3236015884"/>
                    </a:ext>
                  </a:extLst>
                </a:gridCol>
                <a:gridCol w="2038350">
                  <a:extLst>
                    <a:ext uri="{9D8B030D-6E8A-4147-A177-3AD203B41FA5}">
                      <a16:colId xmlns:a16="http://schemas.microsoft.com/office/drawing/2014/main" val="3880369452"/>
                    </a:ext>
                  </a:extLst>
                </a:gridCol>
              </a:tblGrid>
              <a:tr h="282575">
                <a:tc>
                  <a:txBody>
                    <a:bodyPr/>
                    <a:lstStyle/>
                    <a:p>
                      <a:pPr algn="ctr">
                        <a:lnSpc>
                          <a:spcPct val="107000"/>
                        </a:lnSpc>
                        <a:spcAft>
                          <a:spcPts val="0"/>
                        </a:spcAft>
                      </a:pPr>
                      <a:r>
                        <a:rPr lang="it-IT" sz="1200">
                          <a:effectLst/>
                        </a:rPr>
                        <a:t>Codice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Combinazione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96856045"/>
                  </a:ext>
                </a:extLst>
              </a:tr>
              <a:tr h="0">
                <a:tc>
                  <a:txBody>
                    <a:bodyPr/>
                    <a:lstStyle/>
                    <a:p>
                      <a:pPr algn="ctr">
                        <a:lnSpc>
                          <a:spcPct val="107000"/>
                        </a:lnSpc>
                        <a:spcAft>
                          <a:spcPts val="0"/>
                        </a:spcAft>
                      </a:pPr>
                      <a:r>
                        <a:rPr lang="it-IT" sz="1200">
                          <a:effectLst/>
                        </a:rPr>
                        <a:t>TC_3.3_1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59799293"/>
                  </a:ext>
                </a:extLst>
              </a:tr>
              <a:tr h="0">
                <a:tc>
                  <a:txBody>
                    <a:bodyPr/>
                    <a:lstStyle/>
                    <a:p>
                      <a:pPr algn="ctr">
                        <a:lnSpc>
                          <a:spcPct val="107000"/>
                        </a:lnSpc>
                        <a:spcAft>
                          <a:spcPts val="0"/>
                        </a:spcAft>
                      </a:pPr>
                      <a:r>
                        <a:rPr lang="it-IT" sz="1200">
                          <a:effectLst/>
                        </a:rPr>
                        <a:t>TC_3.3_2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LO2,FO1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Errato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04287303"/>
                  </a:ext>
                </a:extLst>
              </a:tr>
              <a:tr h="0">
                <a:tc>
                  <a:txBody>
                    <a:bodyPr/>
                    <a:lstStyle/>
                    <a:p>
                      <a:pPr algn="ctr">
                        <a:lnSpc>
                          <a:spcPct val="107000"/>
                        </a:lnSpc>
                        <a:spcAft>
                          <a:spcPts val="0"/>
                        </a:spcAft>
                      </a:pPr>
                      <a:r>
                        <a:rPr lang="it-IT" sz="1200">
                          <a:effectLst/>
                        </a:rPr>
                        <a:t>TC_3.3_3</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0"/>
                        </a:spcAft>
                      </a:pPr>
                      <a:r>
                        <a:rPr lang="it-IT" sz="1200">
                          <a:effectLst/>
                        </a:rPr>
                        <a:t>LO2,FO2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dirty="0">
                          <a:effectLst/>
                        </a:rPr>
                        <a:t>Corretto</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82951779"/>
                  </a:ext>
                </a:extLst>
              </a:tr>
            </a:tbl>
          </a:graphicData>
        </a:graphic>
      </p:graphicFrame>
      <p:sp>
        <p:nvSpPr>
          <p:cNvPr id="6" name="Rectangle 1">
            <a:extLst>
              <a:ext uri="{FF2B5EF4-FFF2-40B4-BE49-F238E27FC236}">
                <a16:creationId xmlns:a16="http://schemas.microsoft.com/office/drawing/2014/main" id="{8151024F-DAA6-4A00-B1AC-B37E7605812D}"/>
              </a:ext>
            </a:extLst>
          </p:cNvPr>
          <p:cNvSpPr>
            <a:spLocks noChangeArrowheads="1"/>
          </p:cNvSpPr>
          <p:nvPr/>
        </p:nvSpPr>
        <p:spPr bwMode="auto">
          <a:xfrm>
            <a:off x="533400" y="1524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8</a:t>
            </a:r>
            <a:r>
              <a:rPr kumimoji="0" lang="it-IT" altLang="it-IT" sz="1200" b="0" i="0" u="none" strike="noStrike" cap="none" normalizeH="0" baseline="0" bmk="">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.3.2 Ricercare un ordine</a:t>
            </a:r>
            <a:r>
              <a:rPr kumimoji="0" lang="it-IT" altLang="it-IT" sz="1200" b="0" i="0" u="none" strike="noStrike" cap="none" normalizeH="0" baseline="0">
                <a:ln>
                  <a:noFill/>
                </a:ln>
                <a:solidFill>
                  <a:srgbClr val="1F3763"/>
                </a:solidFill>
                <a:effectLst/>
                <a:latin typeface="Calibri" panose="020F0502020204030204" pitchFamily="34" charset="0"/>
                <a:ea typeface="Times New Roman" panose="02020603050405020304" pitchFamily="18" charset="0"/>
                <a:cs typeface="Calibri" panose="020F0502020204030204" pitchFamily="34" charset="0"/>
              </a:rPr>
              <a:t>(Gestore ordini)</a:t>
            </a:r>
            <a:endPar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Category Partition:</a:t>
            </a:r>
            <a:endParaRPr kumimoji="0" lang="it-IT" altLang="it-IT"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kumimoji="0" lang="it-IT" altLang="it-IT"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MT" charset="-128"/>
              </a:rPr>
              <a:t>Test cases:</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52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0149D0-11B8-4DD4-9A7E-DD3C4359F2F6}"/>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C90B374F-1BA4-42AE-B44D-9C9B19AF8ED7}"/>
              </a:ext>
            </a:extLst>
          </p:cNvPr>
          <p:cNvGraphicFramePr>
            <a:graphicFrameLocks noGrp="1"/>
          </p:cNvGraphicFramePr>
          <p:nvPr>
            <p:ph idx="1"/>
          </p:nvPr>
        </p:nvGraphicFramePr>
        <p:xfrm>
          <a:off x="3128262" y="1793224"/>
          <a:ext cx="5935476" cy="4416140"/>
        </p:xfrm>
        <a:graphic>
          <a:graphicData uri="http://schemas.openxmlformats.org/drawingml/2006/table">
            <a:tbl>
              <a:tblPr firstRow="1" firstCol="1" bandRow="1">
                <a:tableStyleId>{5C22544A-7EE6-4342-B048-85BDC9FD1C3A}</a:tableStyleId>
              </a:tblPr>
              <a:tblGrid>
                <a:gridCol w="3905669">
                  <a:extLst>
                    <a:ext uri="{9D8B030D-6E8A-4147-A177-3AD203B41FA5}">
                      <a16:colId xmlns:a16="http://schemas.microsoft.com/office/drawing/2014/main" val="763992888"/>
                    </a:ext>
                  </a:extLst>
                </a:gridCol>
                <a:gridCol w="2029807">
                  <a:extLst>
                    <a:ext uri="{9D8B030D-6E8A-4147-A177-3AD203B41FA5}">
                      <a16:colId xmlns:a16="http://schemas.microsoft.com/office/drawing/2014/main" val="4021006256"/>
                    </a:ext>
                  </a:extLst>
                </a:gridCol>
              </a:tblGrid>
              <a:tr h="744729">
                <a:tc>
                  <a:txBody>
                    <a:bodyPr/>
                    <a:lstStyle/>
                    <a:p>
                      <a:pPr>
                        <a:lnSpc>
                          <a:spcPct val="107000"/>
                        </a:lnSpc>
                        <a:spcAft>
                          <a:spcPts val="0"/>
                        </a:spcAft>
                      </a:pPr>
                      <a:r>
                        <a:rPr lang="en-GB" sz="1200">
                          <a:effectLst/>
                        </a:rPr>
                        <a:t>Test case ID            TC_6.1_1</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240197111"/>
                  </a:ext>
                </a:extLst>
              </a:tr>
              <a:tr h="351840">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908307998"/>
                  </a:ext>
                </a:extLst>
              </a:tr>
              <a:tr h="2009644">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3308754611"/>
                  </a:ext>
                </a:extLst>
              </a:tr>
              <a:tr h="525073">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pPr algn="ctr">
                        <a:lnSpc>
                          <a:spcPct val="107000"/>
                        </a:lnSpc>
                        <a:spcAft>
                          <a:spcPts val="0"/>
                        </a:spcAft>
                      </a:pPr>
                      <a:r>
                        <a:rPr lang="it-IT" sz="1200">
                          <a:effectLst/>
                        </a:rPr>
                        <a:t>AA</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5970" marR="65970" marT="0" marB="0"/>
                </a:tc>
                <a:extLst>
                  <a:ext uri="{0D108BD9-81ED-4DB2-BD59-A6C34878D82A}">
                    <a16:rowId xmlns:a16="http://schemas.microsoft.com/office/drawing/2014/main" val="3310606354"/>
                  </a:ext>
                </a:extLst>
              </a:tr>
              <a:tr h="351840">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428941298"/>
                  </a:ext>
                </a:extLst>
              </a:tr>
              <a:tr h="368211">
                <a:tc>
                  <a:txBody>
                    <a:bodyPr/>
                    <a:lstStyle/>
                    <a:p>
                      <a:pPr>
                        <a:lnSpc>
                          <a:spcPct val="107000"/>
                        </a:lnSpc>
                        <a:spcAft>
                          <a:spcPts val="0"/>
                        </a:spcAft>
                      </a:pPr>
                      <a:r>
                        <a:rPr lang="it-IT" sz="1200">
                          <a:effectLst/>
                        </a:rPr>
                        <a:t>La modifica del Tracking id non è andata a buon fine perché  TrackingID non rispetta la lunghezza.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dirty="0"/>
                    </a:p>
                  </a:txBody>
                  <a:tcPr marL="87960" marR="87960" marT="43980" marB="43980"/>
                </a:tc>
                <a:extLst>
                  <a:ext uri="{0D108BD9-81ED-4DB2-BD59-A6C34878D82A}">
                    <a16:rowId xmlns:a16="http://schemas.microsoft.com/office/drawing/2014/main" val="931096111"/>
                  </a:ext>
                </a:extLst>
              </a:tr>
            </a:tbl>
          </a:graphicData>
        </a:graphic>
      </p:graphicFrame>
      <p:sp>
        <p:nvSpPr>
          <p:cNvPr id="5" name="Rectangle 1">
            <a:extLst>
              <a:ext uri="{FF2B5EF4-FFF2-40B4-BE49-F238E27FC236}">
                <a16:creationId xmlns:a16="http://schemas.microsoft.com/office/drawing/2014/main" id="{D3EC37A8-85D9-422A-84B0-30B94AB543C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1</a:t>
            </a:r>
            <a:r>
              <a:rPr kumimoji="0" lang="it-IT" altLang="it-IT" sz="1200" b="0" i="0" u="none" strike="noStrike" cap="none" normalizeH="0" baseline="0" bmk="">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.3.1 Inserire tracking id di un ordine</a:t>
            </a:r>
            <a:endParaRPr kumimoji="0" lang="it-IT" altLang="it-IT" sz="1200" b="0" i="0" u="none" strike="noStrike" cap="none" normalizeH="0" baseline="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0505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B0183D-BC34-4108-BB67-5D04A8571B8B}"/>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833E2C13-BCED-4984-A6AA-D9748CAD1A34}"/>
              </a:ext>
            </a:extLst>
          </p:cNvPr>
          <p:cNvGraphicFramePr>
            <a:graphicFrameLocks noGrp="1"/>
          </p:cNvGraphicFramePr>
          <p:nvPr>
            <p:ph idx="1"/>
          </p:nvPr>
        </p:nvGraphicFramePr>
        <p:xfrm>
          <a:off x="3128262" y="1793224"/>
          <a:ext cx="5935476" cy="4416140"/>
        </p:xfrm>
        <a:graphic>
          <a:graphicData uri="http://schemas.openxmlformats.org/drawingml/2006/table">
            <a:tbl>
              <a:tblPr firstRow="1" firstCol="1" bandRow="1">
                <a:tableStyleId>{5C22544A-7EE6-4342-B048-85BDC9FD1C3A}</a:tableStyleId>
              </a:tblPr>
              <a:tblGrid>
                <a:gridCol w="3905669">
                  <a:extLst>
                    <a:ext uri="{9D8B030D-6E8A-4147-A177-3AD203B41FA5}">
                      <a16:colId xmlns:a16="http://schemas.microsoft.com/office/drawing/2014/main" val="3791036205"/>
                    </a:ext>
                  </a:extLst>
                </a:gridCol>
                <a:gridCol w="2029807">
                  <a:extLst>
                    <a:ext uri="{9D8B030D-6E8A-4147-A177-3AD203B41FA5}">
                      <a16:colId xmlns:a16="http://schemas.microsoft.com/office/drawing/2014/main" val="146948708"/>
                    </a:ext>
                  </a:extLst>
                </a:gridCol>
              </a:tblGrid>
              <a:tr h="744729">
                <a:tc>
                  <a:txBody>
                    <a:bodyPr/>
                    <a:lstStyle/>
                    <a:p>
                      <a:pPr>
                        <a:lnSpc>
                          <a:spcPct val="107000"/>
                        </a:lnSpc>
                        <a:spcAft>
                          <a:spcPts val="0"/>
                        </a:spcAft>
                      </a:pPr>
                      <a:r>
                        <a:rPr lang="en-GB" sz="1200">
                          <a:effectLst/>
                        </a:rPr>
                        <a:t>Test case ID            TC_6.1_2</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666255965"/>
                  </a:ext>
                </a:extLst>
              </a:tr>
              <a:tr h="351840">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2832610265"/>
                  </a:ext>
                </a:extLst>
              </a:tr>
              <a:tr h="2009644">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1369224284"/>
                  </a:ext>
                </a:extLst>
              </a:tr>
              <a:tr h="525073">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pPr algn="ctr">
                        <a:lnSpc>
                          <a:spcPct val="107000"/>
                        </a:lnSpc>
                        <a:spcAft>
                          <a:spcPts val="0"/>
                        </a:spcAft>
                      </a:pPr>
                      <a:r>
                        <a:rPr lang="it-IT" sz="1200">
                          <a:effectLst/>
                        </a:rPr>
                        <a:t>AAA1BBB</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5970" marR="65970" marT="0" marB="0"/>
                </a:tc>
                <a:extLst>
                  <a:ext uri="{0D108BD9-81ED-4DB2-BD59-A6C34878D82A}">
                    <a16:rowId xmlns:a16="http://schemas.microsoft.com/office/drawing/2014/main" val="2771054022"/>
                  </a:ext>
                </a:extLst>
              </a:tr>
              <a:tr h="351840">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a:p>
                  </a:txBody>
                  <a:tcPr marL="87960" marR="87960" marT="43980" marB="43980"/>
                </a:tc>
                <a:extLst>
                  <a:ext uri="{0D108BD9-81ED-4DB2-BD59-A6C34878D82A}">
                    <a16:rowId xmlns:a16="http://schemas.microsoft.com/office/drawing/2014/main" val="1745271237"/>
                  </a:ext>
                </a:extLst>
              </a:tr>
              <a:tr h="368211">
                <a:tc>
                  <a:txBody>
                    <a:bodyPr/>
                    <a:lstStyle/>
                    <a:p>
                      <a:pPr>
                        <a:lnSpc>
                          <a:spcPct val="107000"/>
                        </a:lnSpc>
                        <a:spcAft>
                          <a:spcPts val="0"/>
                        </a:spcAft>
                      </a:pPr>
                      <a:r>
                        <a:rPr lang="it-IT" sz="1200">
                          <a:effectLst/>
                        </a:rPr>
                        <a:t>La modifica del Tracking id non è andata a buon fine perché  TrackingID non rispetta il formato.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5970" marR="65970" marT="0" marB="0"/>
                </a:tc>
                <a:tc>
                  <a:txBody>
                    <a:bodyPr/>
                    <a:lstStyle/>
                    <a:p>
                      <a:endParaRPr lang="it-IT" sz="1700" dirty="0"/>
                    </a:p>
                  </a:txBody>
                  <a:tcPr marL="87960" marR="87960" marT="43980" marB="43980"/>
                </a:tc>
                <a:extLst>
                  <a:ext uri="{0D108BD9-81ED-4DB2-BD59-A6C34878D82A}">
                    <a16:rowId xmlns:a16="http://schemas.microsoft.com/office/drawing/2014/main" val="630324138"/>
                  </a:ext>
                </a:extLst>
              </a:tr>
            </a:tbl>
          </a:graphicData>
        </a:graphic>
      </p:graphicFrame>
    </p:spTree>
    <p:extLst>
      <p:ext uri="{BB962C8B-B14F-4D97-AF65-F5344CB8AC3E}">
        <p14:creationId xmlns:p14="http://schemas.microsoft.com/office/powerpoint/2010/main" val="2046163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ADF96-6E2D-489C-B7E4-40B282B6F634}"/>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B7F83199-1D59-4645-98B8-F262E2FA6097}"/>
              </a:ext>
            </a:extLst>
          </p:cNvPr>
          <p:cNvGraphicFramePr>
            <a:graphicFrameLocks noGrp="1"/>
          </p:cNvGraphicFramePr>
          <p:nvPr>
            <p:ph idx="1"/>
          </p:nvPr>
        </p:nvGraphicFramePr>
        <p:xfrm>
          <a:off x="3117055" y="1802905"/>
          <a:ext cx="5957889" cy="4396778"/>
        </p:xfrm>
        <a:graphic>
          <a:graphicData uri="http://schemas.openxmlformats.org/drawingml/2006/table">
            <a:tbl>
              <a:tblPr firstRow="1" firstCol="1" bandRow="1">
                <a:tableStyleId>{5C22544A-7EE6-4342-B048-85BDC9FD1C3A}</a:tableStyleId>
              </a:tblPr>
              <a:tblGrid>
                <a:gridCol w="3920417">
                  <a:extLst>
                    <a:ext uri="{9D8B030D-6E8A-4147-A177-3AD203B41FA5}">
                      <a16:colId xmlns:a16="http://schemas.microsoft.com/office/drawing/2014/main" val="454555582"/>
                    </a:ext>
                  </a:extLst>
                </a:gridCol>
                <a:gridCol w="2037472">
                  <a:extLst>
                    <a:ext uri="{9D8B030D-6E8A-4147-A177-3AD203B41FA5}">
                      <a16:colId xmlns:a16="http://schemas.microsoft.com/office/drawing/2014/main" val="1105733514"/>
                    </a:ext>
                  </a:extLst>
                </a:gridCol>
              </a:tblGrid>
              <a:tr h="747541">
                <a:tc>
                  <a:txBody>
                    <a:bodyPr/>
                    <a:lstStyle/>
                    <a:p>
                      <a:pPr>
                        <a:lnSpc>
                          <a:spcPct val="107000"/>
                        </a:lnSpc>
                        <a:spcAft>
                          <a:spcPts val="0"/>
                        </a:spcAft>
                      </a:pPr>
                      <a:r>
                        <a:rPr lang="en-GB" sz="1200">
                          <a:effectLst/>
                        </a:rPr>
                        <a:t>Test case ID            TC_6.1_3</a:t>
                      </a:r>
                      <a:endParaRPr lang="it-IT" sz="1100">
                        <a:effectLst/>
                      </a:endParaRPr>
                    </a:p>
                    <a:p>
                      <a:pPr>
                        <a:lnSpc>
                          <a:spcPct val="107000"/>
                        </a:lnSpc>
                        <a:spcAft>
                          <a:spcPts val="0"/>
                        </a:spcAft>
                      </a:pPr>
                      <a:r>
                        <a:rPr lang="en-GB" sz="1200">
                          <a:effectLst/>
                        </a:rPr>
                        <a:t>Test Item                 6.1</a:t>
                      </a:r>
                      <a:endParaRPr lang="it-IT" sz="1100">
                        <a:effectLst/>
                      </a:endParaRPr>
                    </a:p>
                    <a:p>
                      <a:pPr>
                        <a:lnSpc>
                          <a:spcPct val="107000"/>
                        </a:lnSpc>
                        <a:spcAft>
                          <a:spcPts val="0"/>
                        </a:spcAft>
                      </a:pPr>
                      <a:r>
                        <a:rPr lang="it-IT" sz="1200">
                          <a:effectLst/>
                        </a:rPr>
                        <a:t>Precondizioni:        L’utente si trova nella pagina degli ordini del gestore ordini.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1610919539"/>
                  </a:ext>
                </a:extLst>
              </a:tr>
              <a:tr h="353169">
                <a:tc>
                  <a:txBody>
                    <a:bodyPr/>
                    <a:lstStyle/>
                    <a:p>
                      <a:pPr>
                        <a:lnSpc>
                          <a:spcPct val="107000"/>
                        </a:lnSpc>
                        <a:spcAft>
                          <a:spcPts val="0"/>
                        </a:spcAft>
                      </a:pPr>
                      <a:r>
                        <a:rPr lang="it-IT" sz="1200">
                          <a:effectLst/>
                        </a:rPr>
                        <a:t>Flusso di eventi</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1718185916"/>
                  </a:ext>
                </a:extLst>
              </a:tr>
              <a:tr h="2017233">
                <a:tc>
                  <a:txBody>
                    <a:bodyPr/>
                    <a:lstStyle/>
                    <a:p>
                      <a:pPr marL="342900" lvl="0" indent="-342900" rtl="0">
                        <a:lnSpc>
                          <a:spcPct val="107000"/>
                        </a:lnSpc>
                        <a:spcAft>
                          <a:spcPts val="0"/>
                        </a:spcAft>
                        <a:buFont typeface="Symbol" panose="05050102010706020507" pitchFamily="18" charset="2"/>
                        <a:buChar char=""/>
                      </a:pPr>
                      <a:r>
                        <a:rPr lang="it-IT" sz="1200">
                          <a:effectLst/>
                        </a:rPr>
                        <a:t>L’utente inserisce i seguenti dati:</a:t>
                      </a:r>
                      <a:endParaRPr lang="it-IT" sz="1100">
                        <a:effectLst/>
                      </a:endParaRPr>
                    </a:p>
                    <a:p>
                      <a:pPr marL="228600">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534487983"/>
                  </a:ext>
                </a:extLst>
              </a:tr>
              <a:tr h="527056">
                <a:tc>
                  <a:txBody>
                    <a:bodyPr/>
                    <a:lstStyle/>
                    <a:p>
                      <a:pPr algn="ctr">
                        <a:lnSpc>
                          <a:spcPct val="107000"/>
                        </a:lnSpc>
                        <a:spcAft>
                          <a:spcPts val="0"/>
                        </a:spcAft>
                      </a:pPr>
                      <a:br>
                        <a:rPr lang="it-IT" sz="1100">
                          <a:effectLst/>
                        </a:rPr>
                      </a:br>
                      <a:r>
                        <a:rPr lang="it-IT" sz="1100">
                          <a:effectLst/>
                        </a:rPr>
                        <a:t>TrackingID</a:t>
                      </a:r>
                    </a:p>
                    <a:p>
                      <a:pPr algn="ctr">
                        <a:lnSpc>
                          <a:spcPct val="107000"/>
                        </a:lnSpc>
                        <a:spcAft>
                          <a:spcPts val="0"/>
                        </a:spcAft>
                      </a:pPr>
                      <a:r>
                        <a:rPr lang="it-IT" sz="1200">
                          <a:effectLst/>
                        </a:rPr>
                        <a:t> </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pPr algn="ctr">
                        <a:lnSpc>
                          <a:spcPct val="107000"/>
                        </a:lnSpc>
                        <a:spcAft>
                          <a:spcPts val="0"/>
                        </a:spcAft>
                      </a:pPr>
                      <a:r>
                        <a:rPr lang="it-IT" sz="1200">
                          <a:effectLst/>
                        </a:rPr>
                        <a:t>AFR51TY</a:t>
                      </a:r>
                      <a:endParaRPr lang="it-IT" sz="1100">
                        <a:effectLst/>
                      </a:endParaRPr>
                    </a:p>
                    <a:p>
                      <a:r>
                        <a:rPr lang="it-IT" sz="1100">
                          <a:effectLst/>
                        </a:rPr>
                        <a:t>    L’utente clicca sul pulsante salva modifiche. </a:t>
                      </a:r>
                      <a:endParaRPr lang="it-IT" sz="1100">
                        <a:effectLst/>
                        <a:latin typeface="Calibri" panose="020F0502020204030204" pitchFamily="34" charset="0"/>
                        <a:cs typeface="Arial" panose="020B0604020202020204" pitchFamily="34" charset="0"/>
                      </a:endParaRPr>
                    </a:p>
                  </a:txBody>
                  <a:tcPr marL="66219" marR="66219" marT="0" marB="0"/>
                </a:tc>
                <a:extLst>
                  <a:ext uri="{0D108BD9-81ED-4DB2-BD59-A6C34878D82A}">
                    <a16:rowId xmlns:a16="http://schemas.microsoft.com/office/drawing/2014/main" val="3212777348"/>
                  </a:ext>
                </a:extLst>
              </a:tr>
              <a:tr h="353169">
                <a:tc>
                  <a:txBody>
                    <a:bodyPr/>
                    <a:lstStyle/>
                    <a:p>
                      <a:pPr>
                        <a:lnSpc>
                          <a:spcPct val="107000"/>
                        </a:lnSpc>
                        <a:spcAft>
                          <a:spcPts val="0"/>
                        </a:spcAft>
                      </a:pPr>
                      <a:r>
                        <a:rPr lang="it-IT" sz="1200">
                          <a:effectLst/>
                        </a:rPr>
                        <a:t>Oracolo: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a:p>
                  </a:txBody>
                  <a:tcPr marL="88292" marR="88292" marT="44146" marB="44146"/>
                </a:tc>
                <a:extLst>
                  <a:ext uri="{0D108BD9-81ED-4DB2-BD59-A6C34878D82A}">
                    <a16:rowId xmlns:a16="http://schemas.microsoft.com/office/drawing/2014/main" val="3883242754"/>
                  </a:ext>
                </a:extLst>
              </a:tr>
              <a:tr h="353169">
                <a:tc>
                  <a:txBody>
                    <a:bodyPr/>
                    <a:lstStyle/>
                    <a:p>
                      <a:pPr>
                        <a:lnSpc>
                          <a:spcPct val="107000"/>
                        </a:lnSpc>
                        <a:spcAft>
                          <a:spcPts val="0"/>
                        </a:spcAft>
                      </a:pPr>
                      <a:r>
                        <a:rPr lang="it-IT" sz="1200">
                          <a:effectLst/>
                        </a:rPr>
                        <a:t>La modifica del Tracking id è andata a buon fine.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6219" marR="66219" marT="0" marB="0"/>
                </a:tc>
                <a:tc>
                  <a:txBody>
                    <a:bodyPr/>
                    <a:lstStyle/>
                    <a:p>
                      <a:endParaRPr lang="it-IT" sz="1700" dirty="0"/>
                    </a:p>
                  </a:txBody>
                  <a:tcPr marL="88292" marR="88292" marT="44146" marB="44146"/>
                </a:tc>
                <a:extLst>
                  <a:ext uri="{0D108BD9-81ED-4DB2-BD59-A6C34878D82A}">
                    <a16:rowId xmlns:a16="http://schemas.microsoft.com/office/drawing/2014/main" val="742550095"/>
                  </a:ext>
                </a:extLst>
              </a:tr>
            </a:tbl>
          </a:graphicData>
        </a:graphic>
      </p:graphicFrame>
    </p:spTree>
    <p:extLst>
      <p:ext uri="{BB962C8B-B14F-4D97-AF65-F5344CB8AC3E}">
        <p14:creationId xmlns:p14="http://schemas.microsoft.com/office/powerpoint/2010/main" val="4111562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762E7-951F-4C99-8351-D0D6E88AC4FF}"/>
              </a:ext>
            </a:extLst>
          </p:cNvPr>
          <p:cNvSpPr>
            <a:spLocks noGrp="1"/>
          </p:cNvSpPr>
          <p:nvPr>
            <p:ph type="title"/>
          </p:nvPr>
        </p:nvSpPr>
        <p:spPr/>
        <p:txBody>
          <a:bodyPr/>
          <a:lstStyle/>
          <a:p>
            <a:endParaRPr lang="it-IT"/>
          </a:p>
        </p:txBody>
      </p:sp>
      <p:graphicFrame>
        <p:nvGraphicFramePr>
          <p:cNvPr id="4" name="Segnaposto contenuto 3">
            <a:extLst>
              <a:ext uri="{FF2B5EF4-FFF2-40B4-BE49-F238E27FC236}">
                <a16:creationId xmlns:a16="http://schemas.microsoft.com/office/drawing/2014/main" id="{7BB004A9-5284-41E8-91B8-200468C85239}"/>
              </a:ext>
            </a:extLst>
          </p:cNvPr>
          <p:cNvGraphicFramePr>
            <a:graphicFrameLocks noGrp="1"/>
          </p:cNvGraphicFramePr>
          <p:nvPr>
            <p:ph idx="1"/>
          </p:nvPr>
        </p:nvGraphicFramePr>
        <p:xfrm>
          <a:off x="3039110" y="2297017"/>
          <a:ext cx="6113780" cy="3408553"/>
        </p:xfrm>
        <a:graphic>
          <a:graphicData uri="http://schemas.openxmlformats.org/drawingml/2006/table">
            <a:tbl>
              <a:tblPr firstRow="1" firstCol="1" bandRow="1">
                <a:tableStyleId>{5C22544A-7EE6-4342-B048-85BDC9FD1C3A}</a:tableStyleId>
              </a:tblPr>
              <a:tblGrid>
                <a:gridCol w="3056890">
                  <a:extLst>
                    <a:ext uri="{9D8B030D-6E8A-4147-A177-3AD203B41FA5}">
                      <a16:colId xmlns:a16="http://schemas.microsoft.com/office/drawing/2014/main" val="2913942130"/>
                    </a:ext>
                  </a:extLst>
                </a:gridCol>
                <a:gridCol w="3056890">
                  <a:extLst>
                    <a:ext uri="{9D8B030D-6E8A-4147-A177-3AD203B41FA5}">
                      <a16:colId xmlns:a16="http://schemas.microsoft.com/office/drawing/2014/main" val="3637535082"/>
                    </a:ext>
                  </a:extLst>
                </a:gridCol>
              </a:tblGrid>
              <a:tr h="307975">
                <a:tc>
                  <a:txBody>
                    <a:bodyPr/>
                    <a:lstStyle/>
                    <a:p>
                      <a:pPr>
                        <a:lnSpc>
                          <a:spcPct val="107000"/>
                        </a:lnSpc>
                        <a:spcAft>
                          <a:spcPts val="0"/>
                        </a:spcAft>
                      </a:pPr>
                      <a:r>
                        <a:rPr lang="it-IT" sz="1300">
                          <a:effectLst/>
                        </a:rPr>
                        <a:t>Nome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200">
                          <a:effectLst/>
                        </a:rPr>
                        <a:t>TC_6.1_1</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7293717"/>
                  </a:ext>
                </a:extLst>
              </a:tr>
              <a:tr h="348615">
                <a:tc>
                  <a:txBody>
                    <a:bodyPr/>
                    <a:lstStyle/>
                    <a:p>
                      <a:pPr>
                        <a:lnSpc>
                          <a:spcPct val="107000"/>
                        </a:lnSpc>
                        <a:spcAft>
                          <a:spcPts val="0"/>
                        </a:spcAft>
                      </a:pPr>
                      <a:r>
                        <a:rPr lang="it-IT" sz="1300">
                          <a:effectLst/>
                        </a:rPr>
                        <a:t>Data e ora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13/02/2018 , 21:29</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06078541"/>
                  </a:ext>
                </a:extLst>
              </a:tr>
              <a:tr h="362585">
                <a:tc>
                  <a:txBody>
                    <a:bodyPr/>
                    <a:lstStyle/>
                    <a:p>
                      <a:pPr>
                        <a:lnSpc>
                          <a:spcPct val="107000"/>
                        </a:lnSpc>
                        <a:spcAft>
                          <a:spcPts val="0"/>
                        </a:spcAft>
                      </a:pPr>
                      <a:r>
                        <a:rPr lang="it-IT" sz="1300">
                          <a:effectLst/>
                        </a:rPr>
                        <a:t>Tester</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Domenico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22848813"/>
                  </a:ext>
                </a:extLst>
              </a:tr>
              <a:tr h="349885">
                <a:tc gridSpan="2">
                  <a:txBody>
                    <a:bodyPr/>
                    <a:lstStyle/>
                    <a:p>
                      <a:pPr algn="ctr">
                        <a:lnSpc>
                          <a:spcPct val="107000"/>
                        </a:lnSpc>
                        <a:spcAft>
                          <a:spcPts val="0"/>
                        </a:spcAft>
                      </a:pPr>
                      <a:r>
                        <a:rPr lang="it-IT" sz="1300">
                          <a:effectLst/>
                        </a:rPr>
                        <a:t>Output atteso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2333294865"/>
                  </a:ext>
                </a:extLst>
              </a:tr>
              <a:tr h="264795">
                <a:tc gridSpan="2">
                  <a:txBody>
                    <a:bodyPr/>
                    <a:lstStyle/>
                    <a:p>
                      <a:pPr>
                        <a:lnSpc>
                          <a:spcPct val="107000"/>
                        </a:lnSpc>
                        <a:spcAft>
                          <a:spcPts val="0"/>
                        </a:spcAft>
                      </a:pPr>
                      <a:r>
                        <a:rPr lang="it-IT" sz="1200">
                          <a:effectLst/>
                        </a:rPr>
                        <a:t>La modifica del Tracking id non è andata a buon fine perché  TrackingID non rispetta la lunghezza.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387466268"/>
                  </a:ext>
                </a:extLst>
              </a:tr>
              <a:tr h="322580">
                <a:tc gridSpan="2">
                  <a:txBody>
                    <a:bodyPr/>
                    <a:lstStyle/>
                    <a:p>
                      <a:pPr algn="ctr">
                        <a:lnSpc>
                          <a:spcPct val="107000"/>
                        </a:lnSpc>
                        <a:spcAft>
                          <a:spcPts val="0"/>
                        </a:spcAft>
                      </a:pPr>
                      <a:r>
                        <a:rPr lang="it-IT" sz="1300">
                          <a:effectLst/>
                        </a:rPr>
                        <a:t>Output del sistema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1977952680"/>
                  </a:ext>
                </a:extLst>
              </a:tr>
              <a:tr h="264160">
                <a:tc gridSpan="2">
                  <a:txBody>
                    <a:bodyPr/>
                    <a:lstStyle/>
                    <a:p>
                      <a:pPr>
                        <a:lnSpc>
                          <a:spcPct val="107000"/>
                        </a:lnSpc>
                        <a:spcAft>
                          <a:spcPts val="0"/>
                        </a:spcAft>
                      </a:pPr>
                      <a:r>
                        <a:rPr lang="it-IT" sz="1100">
                          <a:effectLst/>
                        </a:rPr>
                        <a:t>Il tracking ID deve essere del formato AAA11BB.</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t-IT"/>
                    </a:p>
                  </a:txBody>
                  <a:tcPr/>
                </a:tc>
                <a:extLst>
                  <a:ext uri="{0D108BD9-81ED-4DB2-BD59-A6C34878D82A}">
                    <a16:rowId xmlns:a16="http://schemas.microsoft.com/office/drawing/2014/main" val="3077382783"/>
                  </a:ext>
                </a:extLst>
              </a:tr>
              <a:tr h="370205">
                <a:tc>
                  <a:txBody>
                    <a:bodyPr/>
                    <a:lstStyle/>
                    <a:p>
                      <a:pPr>
                        <a:lnSpc>
                          <a:spcPct val="107000"/>
                        </a:lnSpc>
                        <a:spcAft>
                          <a:spcPts val="0"/>
                        </a:spcAft>
                      </a:pPr>
                      <a:r>
                        <a:rPr lang="it-IT" sz="1300">
                          <a:effectLst/>
                        </a:rPr>
                        <a:t>Esito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Corretto</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03794035"/>
                  </a:ext>
                </a:extLst>
              </a:tr>
              <a:tr h="347345">
                <a:tc>
                  <a:txBody>
                    <a:bodyPr/>
                    <a:lstStyle/>
                    <a:p>
                      <a:pPr>
                        <a:lnSpc>
                          <a:spcPct val="107000"/>
                        </a:lnSpc>
                        <a:spcAft>
                          <a:spcPts val="0"/>
                        </a:spcAft>
                      </a:pPr>
                      <a:r>
                        <a:rPr lang="it-IT" sz="1300">
                          <a:effectLst/>
                        </a:rPr>
                        <a:t>Numero Prove</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a:effectLst/>
                        </a:rPr>
                        <a:t>2</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56743180"/>
                  </a:ext>
                </a:extLst>
              </a:tr>
              <a:tr h="352425">
                <a:tc>
                  <a:txBody>
                    <a:bodyPr/>
                    <a:lstStyle/>
                    <a:p>
                      <a:pPr>
                        <a:lnSpc>
                          <a:spcPct val="107000"/>
                        </a:lnSpc>
                        <a:spcAft>
                          <a:spcPts val="0"/>
                        </a:spcAft>
                      </a:pPr>
                      <a:r>
                        <a:rPr lang="it-IT" sz="1300">
                          <a:effectLst/>
                        </a:rPr>
                        <a:t>Categoria</a:t>
                      </a:r>
                      <a:endParaRPr lang="it-IT"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t-IT" sz="1300" dirty="0">
                          <a:effectLst/>
                        </a:rPr>
                        <a:t>LT</a:t>
                      </a:r>
                      <a:endParaRPr lang="it-IT"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5399217"/>
                  </a:ext>
                </a:extLst>
              </a:tr>
            </a:tbl>
          </a:graphicData>
        </a:graphic>
      </p:graphicFrame>
    </p:spTree>
    <p:extLst>
      <p:ext uri="{BB962C8B-B14F-4D97-AF65-F5344CB8AC3E}">
        <p14:creationId xmlns:p14="http://schemas.microsoft.com/office/powerpoint/2010/main" val="2877322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C1C0-4B7C-4C6B-83FB-8093EED40D90}"/>
              </a:ext>
            </a:extLst>
          </p:cNvPr>
          <p:cNvSpPr>
            <a:spLocks noGrp="1"/>
          </p:cNvSpPr>
          <p:nvPr>
            <p:ph type="title"/>
          </p:nvPr>
        </p:nvSpPr>
        <p:spPr/>
        <p:txBody>
          <a:bodyPr/>
          <a:lstStyle/>
          <a:p>
            <a:endParaRPr lang="it-IT"/>
          </a:p>
        </p:txBody>
      </p:sp>
      <p:pic>
        <p:nvPicPr>
          <p:cNvPr id="4" name="Segnaposto contenuto 3">
            <a:extLst>
              <a:ext uri="{FF2B5EF4-FFF2-40B4-BE49-F238E27FC236}">
                <a16:creationId xmlns:a16="http://schemas.microsoft.com/office/drawing/2014/main" id="{9D7643F5-7073-4A68-9DBD-7961DCC522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8761" y="685800"/>
            <a:ext cx="5365303" cy="3614738"/>
          </a:xfrm>
          <a:prstGeom prst="rect">
            <a:avLst/>
          </a:prstGeom>
        </p:spPr>
      </p:pic>
    </p:spTree>
    <p:extLst>
      <p:ext uri="{BB962C8B-B14F-4D97-AF65-F5344CB8AC3E}">
        <p14:creationId xmlns:p14="http://schemas.microsoft.com/office/powerpoint/2010/main" val="3396819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EB6D53-55E0-4F30-80EB-735E619A35A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C1679CC-C301-4E2F-A101-A38D4F236A93}"/>
              </a:ext>
            </a:extLst>
          </p:cNvPr>
          <p:cNvSpPr>
            <a:spLocks noGrp="1"/>
          </p:cNvSpPr>
          <p:nvPr>
            <p:ph idx="1"/>
          </p:nvPr>
        </p:nvSpPr>
        <p:spPr/>
        <p:txBody>
          <a:bodyPr/>
          <a:lstStyle/>
          <a:p>
            <a:r>
              <a:rPr lang="it-IT" dirty="0"/>
              <a:t>Fine</a:t>
            </a:r>
          </a:p>
          <a:p>
            <a:endParaRPr lang="it-IT" dirty="0"/>
          </a:p>
        </p:txBody>
      </p:sp>
    </p:spTree>
    <p:extLst>
      <p:ext uri="{BB962C8B-B14F-4D97-AF65-F5344CB8AC3E}">
        <p14:creationId xmlns:p14="http://schemas.microsoft.com/office/powerpoint/2010/main" val="122098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5AF4AD5-3CC6-4C09-842F-0F144512E26F}"/>
              </a:ext>
            </a:extLst>
          </p:cNvPr>
          <p:cNvSpPr>
            <a:spLocks noGrp="1"/>
          </p:cNvSpPr>
          <p:nvPr>
            <p:ph idx="1"/>
          </p:nvPr>
        </p:nvSpPr>
        <p:spPr>
          <a:xfrm>
            <a:off x="1018040" y="1562100"/>
            <a:ext cx="8534400" cy="4775200"/>
          </a:xfrm>
        </p:spPr>
        <p:txBody>
          <a:bodyPr>
            <a:normAutofit lnSpcReduction="10000"/>
          </a:bodyPr>
          <a:lstStyle/>
          <a:p>
            <a:pPr marL="0" indent="0">
              <a:buNone/>
            </a:pPr>
            <a:r>
              <a:rPr lang="it-IT" sz="1900" dirty="0">
                <a:solidFill>
                  <a:schemeClr val="tx1"/>
                </a:solidFill>
              </a:rPr>
              <a:t>L’ </a:t>
            </a:r>
            <a:r>
              <a:rPr lang="it-IT" sz="1900" b="1" u="sng" dirty="0">
                <a:solidFill>
                  <a:schemeClr val="tx1"/>
                </a:solidFill>
              </a:rPr>
              <a:t>utente registrato </a:t>
            </a:r>
            <a:r>
              <a:rPr lang="it-IT" sz="1900" dirty="0">
                <a:solidFill>
                  <a:schemeClr val="tx1"/>
                </a:solidFill>
              </a:rPr>
              <a:t>deve avere la possibilità di:</a:t>
            </a:r>
          </a:p>
          <a:p>
            <a:pPr marL="0" indent="0">
              <a:buNone/>
            </a:pPr>
            <a:endParaRPr lang="it-IT" sz="1900" dirty="0">
              <a:solidFill>
                <a:schemeClr val="tx1"/>
              </a:solidFill>
            </a:endParaRPr>
          </a:p>
          <a:p>
            <a:pPr marL="0" lvl="0" indent="0">
              <a:buNone/>
            </a:pPr>
            <a:r>
              <a:rPr lang="it-IT" sz="1500" dirty="0">
                <a:solidFill>
                  <a:schemeClr val="tx1"/>
                </a:solidFill>
              </a:rPr>
              <a:t>RF_12. </a:t>
            </a:r>
            <a:r>
              <a:rPr lang="it-IT" sz="1900" dirty="0">
                <a:solidFill>
                  <a:schemeClr val="tx1"/>
                </a:solidFill>
              </a:rPr>
              <a:t>Effettuare il </a:t>
            </a:r>
            <a:r>
              <a:rPr lang="it-IT" sz="1900" dirty="0" err="1">
                <a:solidFill>
                  <a:schemeClr val="tx1"/>
                </a:solidFill>
              </a:rPr>
              <a:t>logout</a:t>
            </a:r>
            <a:endParaRPr lang="it-IT" sz="1900" dirty="0">
              <a:solidFill>
                <a:schemeClr val="tx1"/>
              </a:solidFill>
            </a:endParaRPr>
          </a:p>
          <a:p>
            <a:pPr marL="0" indent="0">
              <a:buNone/>
            </a:pPr>
            <a:endParaRPr lang="it-IT" sz="1500" dirty="0">
              <a:solidFill>
                <a:schemeClr val="tx1"/>
              </a:solidFill>
            </a:endParaRPr>
          </a:p>
          <a:p>
            <a:pPr marL="0" indent="0">
              <a:buNone/>
            </a:pPr>
            <a:r>
              <a:rPr lang="it-IT" sz="1900" dirty="0">
                <a:solidFill>
                  <a:schemeClr val="tx1"/>
                </a:solidFill>
              </a:rPr>
              <a:t>Il </a:t>
            </a:r>
            <a:r>
              <a:rPr lang="it-IT" sz="1900" b="1" u="sng" dirty="0">
                <a:solidFill>
                  <a:schemeClr val="tx1"/>
                </a:solidFill>
              </a:rPr>
              <a:t>cliente</a:t>
            </a:r>
            <a:r>
              <a:rPr lang="it-IT" sz="1900" dirty="0">
                <a:solidFill>
                  <a:schemeClr val="tx1"/>
                </a:solidFill>
              </a:rPr>
              <a:t> deve avere la possibilità di :</a:t>
            </a:r>
          </a:p>
          <a:p>
            <a:pPr marL="0" indent="0">
              <a:buNone/>
            </a:pPr>
            <a:endParaRPr lang="it-IT" sz="1900" dirty="0">
              <a:solidFill>
                <a:schemeClr val="tx1"/>
              </a:solidFill>
            </a:endParaRPr>
          </a:p>
          <a:p>
            <a:pPr marL="0" lvl="0" indent="0">
              <a:buNone/>
            </a:pPr>
            <a:r>
              <a:rPr lang="it-IT" sz="1500" dirty="0">
                <a:solidFill>
                  <a:schemeClr val="tx1"/>
                </a:solidFill>
              </a:rPr>
              <a:t>RF_13. </a:t>
            </a:r>
            <a:r>
              <a:rPr lang="it-IT" sz="1900" dirty="0">
                <a:solidFill>
                  <a:schemeClr val="tx1"/>
                </a:solidFill>
              </a:rPr>
              <a:t>Accedere alla propria area personale</a:t>
            </a:r>
          </a:p>
          <a:p>
            <a:pPr marL="0" lvl="0" indent="0">
              <a:buNone/>
            </a:pPr>
            <a:r>
              <a:rPr lang="it-IT" sz="1500" dirty="0">
                <a:solidFill>
                  <a:schemeClr val="tx1"/>
                </a:solidFill>
              </a:rPr>
              <a:t>RF_14. </a:t>
            </a:r>
            <a:r>
              <a:rPr lang="it-IT" sz="1900" dirty="0">
                <a:solidFill>
                  <a:schemeClr val="tx1"/>
                </a:solidFill>
              </a:rPr>
              <a:t>Modificare i dati personali</a:t>
            </a:r>
          </a:p>
          <a:p>
            <a:pPr marL="0" lvl="0" indent="0">
              <a:buNone/>
            </a:pPr>
            <a:r>
              <a:rPr lang="it-IT" sz="1500" dirty="0">
                <a:solidFill>
                  <a:schemeClr val="tx1"/>
                </a:solidFill>
              </a:rPr>
              <a:t>RF_15. </a:t>
            </a:r>
            <a:r>
              <a:rPr lang="it-IT" sz="1900" dirty="0">
                <a:solidFill>
                  <a:schemeClr val="tx1"/>
                </a:solidFill>
              </a:rPr>
              <a:t>Effettuare ordine</a:t>
            </a:r>
          </a:p>
          <a:p>
            <a:pPr marL="0" lvl="0" indent="0">
              <a:buNone/>
            </a:pPr>
            <a:r>
              <a:rPr lang="it-IT" sz="1500" dirty="0">
                <a:solidFill>
                  <a:schemeClr val="tx1"/>
                </a:solidFill>
              </a:rPr>
              <a:t>RF_16. </a:t>
            </a:r>
            <a:r>
              <a:rPr lang="it-IT" sz="1900" dirty="0">
                <a:solidFill>
                  <a:schemeClr val="tx1"/>
                </a:solidFill>
              </a:rPr>
              <a:t>Annullare un ordine</a:t>
            </a:r>
          </a:p>
          <a:p>
            <a:pPr marL="0" lvl="0" indent="0">
              <a:buNone/>
            </a:pPr>
            <a:r>
              <a:rPr lang="it-IT" sz="1500" dirty="0">
                <a:solidFill>
                  <a:schemeClr val="tx1"/>
                </a:solidFill>
              </a:rPr>
              <a:t>RF_17. </a:t>
            </a:r>
            <a:r>
              <a:rPr lang="it-IT" sz="1900" dirty="0">
                <a:solidFill>
                  <a:schemeClr val="tx1"/>
                </a:solidFill>
              </a:rPr>
              <a:t>Ricercare un ordine in base al nome del gioco acquistato</a:t>
            </a:r>
          </a:p>
          <a:p>
            <a:pPr marL="0" lvl="0" indent="0">
              <a:buNone/>
            </a:pPr>
            <a:r>
              <a:rPr lang="it-IT" sz="1500" dirty="0">
                <a:solidFill>
                  <a:schemeClr val="tx1"/>
                </a:solidFill>
              </a:rPr>
              <a:t>RF_18. </a:t>
            </a:r>
            <a:r>
              <a:rPr lang="it-IT" sz="1900" dirty="0">
                <a:solidFill>
                  <a:schemeClr val="tx1"/>
                </a:solidFill>
              </a:rPr>
              <a:t>Accedere alla lista degli ordini effettuati</a:t>
            </a:r>
          </a:p>
          <a:p>
            <a:pPr marL="0" indent="0">
              <a:buNone/>
            </a:pPr>
            <a:endParaRPr lang="it-IT" dirty="0">
              <a:solidFill>
                <a:schemeClr val="tx1"/>
              </a:solidFill>
            </a:endParaRPr>
          </a:p>
          <a:p>
            <a:endParaRPr lang="it-IT" dirty="0"/>
          </a:p>
        </p:txBody>
      </p:sp>
      <p:sp>
        <p:nvSpPr>
          <p:cNvPr id="4" name="Titolo 1">
            <a:extLst>
              <a:ext uri="{FF2B5EF4-FFF2-40B4-BE49-F238E27FC236}">
                <a16:creationId xmlns:a16="http://schemas.microsoft.com/office/drawing/2014/main" id="{91F1E8CB-C09F-4E2A-822C-685F5F36B055}"/>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(2/3)</a:t>
            </a:r>
          </a:p>
        </p:txBody>
      </p:sp>
    </p:spTree>
    <p:extLst>
      <p:ext uri="{BB962C8B-B14F-4D97-AF65-F5344CB8AC3E}">
        <p14:creationId xmlns:p14="http://schemas.microsoft.com/office/powerpoint/2010/main" val="161047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6BC2A8B-9512-42F3-91CA-BB04590C696F}"/>
              </a:ext>
            </a:extLst>
          </p:cNvPr>
          <p:cNvSpPr>
            <a:spLocks noGrp="1"/>
          </p:cNvSpPr>
          <p:nvPr>
            <p:ph idx="1"/>
          </p:nvPr>
        </p:nvSpPr>
        <p:spPr>
          <a:xfrm>
            <a:off x="870619" y="1663700"/>
            <a:ext cx="8534400" cy="4838700"/>
          </a:xfrm>
        </p:spPr>
        <p:txBody>
          <a:bodyPr>
            <a:normAutofit fontScale="92500" lnSpcReduction="20000"/>
          </a:bodyPr>
          <a:lstStyle/>
          <a:p>
            <a:pPr marL="0" indent="0">
              <a:buNone/>
            </a:pPr>
            <a:r>
              <a:rPr lang="it-IT" dirty="0">
                <a:solidFill>
                  <a:schemeClr val="tx1"/>
                </a:solidFill>
              </a:rPr>
              <a:t>Il </a:t>
            </a:r>
            <a:r>
              <a:rPr lang="it-IT" b="1" u="sng" dirty="0">
                <a:solidFill>
                  <a:schemeClr val="tx1"/>
                </a:solidFill>
              </a:rPr>
              <a:t>gestore del catalogo</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RF_19. </a:t>
            </a:r>
            <a:r>
              <a:rPr lang="it-IT" dirty="0">
                <a:solidFill>
                  <a:schemeClr val="tx1"/>
                </a:solidFill>
              </a:rPr>
              <a:t>Modificare informazioni di un prodotto</a:t>
            </a:r>
          </a:p>
          <a:p>
            <a:pPr marL="0" lvl="0" indent="0">
              <a:buNone/>
            </a:pPr>
            <a:r>
              <a:rPr lang="it-IT" sz="1600" dirty="0">
                <a:solidFill>
                  <a:schemeClr val="tx1"/>
                </a:solidFill>
              </a:rPr>
              <a:t>RF_20. </a:t>
            </a:r>
            <a:r>
              <a:rPr lang="it-IT" dirty="0">
                <a:solidFill>
                  <a:schemeClr val="tx1"/>
                </a:solidFill>
              </a:rPr>
              <a:t>Accedere alla pagina di gestione del catalogo</a:t>
            </a:r>
          </a:p>
          <a:p>
            <a:pPr marL="0" lvl="0" indent="0">
              <a:buNone/>
            </a:pPr>
            <a:r>
              <a:rPr lang="it-IT" sz="1600" dirty="0">
                <a:solidFill>
                  <a:schemeClr val="tx1"/>
                </a:solidFill>
              </a:rPr>
              <a:t>RF_21. </a:t>
            </a:r>
            <a:r>
              <a:rPr lang="it-IT" dirty="0">
                <a:solidFill>
                  <a:schemeClr val="tx1"/>
                </a:solidFill>
              </a:rPr>
              <a:t>Inserire un gioco nel catalogo</a:t>
            </a:r>
          </a:p>
          <a:p>
            <a:pPr marL="0" lvl="0" indent="0">
              <a:buNone/>
            </a:pPr>
            <a:r>
              <a:rPr lang="it-IT" sz="1600" dirty="0">
                <a:solidFill>
                  <a:schemeClr val="tx1"/>
                </a:solidFill>
              </a:rPr>
              <a:t>RF_22. </a:t>
            </a:r>
            <a:r>
              <a:rPr lang="it-IT" dirty="0">
                <a:solidFill>
                  <a:schemeClr val="tx1"/>
                </a:solidFill>
              </a:rPr>
              <a:t>Eliminare un gioco dal catalogo</a:t>
            </a:r>
          </a:p>
          <a:p>
            <a:pPr marL="0" indent="0">
              <a:buNone/>
            </a:pPr>
            <a:endParaRPr lang="it-IT" sz="1600" dirty="0">
              <a:solidFill>
                <a:schemeClr val="tx1"/>
              </a:solidFill>
            </a:endParaRPr>
          </a:p>
          <a:p>
            <a:pPr marL="0" indent="0">
              <a:buNone/>
            </a:pPr>
            <a:r>
              <a:rPr lang="it-IT" dirty="0">
                <a:solidFill>
                  <a:schemeClr val="tx1"/>
                </a:solidFill>
              </a:rPr>
              <a:t>Il </a:t>
            </a:r>
            <a:r>
              <a:rPr lang="it-IT" b="1" u="sng" dirty="0">
                <a:solidFill>
                  <a:schemeClr val="tx1"/>
                </a:solidFill>
              </a:rPr>
              <a:t>gestore degli ordini</a:t>
            </a:r>
            <a:r>
              <a:rPr lang="it-IT" dirty="0">
                <a:solidFill>
                  <a:schemeClr val="tx1"/>
                </a:solidFill>
              </a:rPr>
              <a:t> deve avere la possibilità di:</a:t>
            </a:r>
          </a:p>
          <a:p>
            <a:pPr marL="0" indent="0">
              <a:buNone/>
            </a:pPr>
            <a:endParaRPr lang="it-IT" dirty="0">
              <a:solidFill>
                <a:schemeClr val="tx1"/>
              </a:solidFill>
            </a:endParaRPr>
          </a:p>
          <a:p>
            <a:pPr marL="0" lvl="0" indent="0">
              <a:buNone/>
            </a:pPr>
            <a:r>
              <a:rPr lang="it-IT" sz="1600" dirty="0">
                <a:solidFill>
                  <a:schemeClr val="tx1"/>
                </a:solidFill>
              </a:rPr>
              <a:t>RF_23. </a:t>
            </a:r>
            <a:r>
              <a:rPr lang="it-IT" dirty="0">
                <a:solidFill>
                  <a:schemeClr val="tx1"/>
                </a:solidFill>
              </a:rPr>
              <a:t>Visualizzare la lista degli ordini</a:t>
            </a:r>
          </a:p>
          <a:p>
            <a:pPr marL="0" lvl="0" indent="0">
              <a:buNone/>
            </a:pPr>
            <a:r>
              <a:rPr lang="it-IT" sz="1600" dirty="0">
                <a:solidFill>
                  <a:schemeClr val="tx1"/>
                </a:solidFill>
              </a:rPr>
              <a:t>RF_24. </a:t>
            </a:r>
            <a:r>
              <a:rPr lang="it-IT" dirty="0">
                <a:solidFill>
                  <a:schemeClr val="tx1"/>
                </a:solidFill>
              </a:rPr>
              <a:t>Ricercare un ordine effettuato da un utente</a:t>
            </a:r>
          </a:p>
          <a:p>
            <a:pPr marL="0" lvl="0" indent="0">
              <a:buNone/>
            </a:pPr>
            <a:r>
              <a:rPr lang="it-IT" sz="1600" dirty="0">
                <a:solidFill>
                  <a:schemeClr val="tx1"/>
                </a:solidFill>
              </a:rPr>
              <a:t>RF_25. </a:t>
            </a:r>
            <a:r>
              <a:rPr lang="it-IT" dirty="0">
                <a:solidFill>
                  <a:schemeClr val="tx1"/>
                </a:solidFill>
              </a:rPr>
              <a:t>Cambiare lo stato di un ordine</a:t>
            </a:r>
          </a:p>
          <a:p>
            <a:pPr marL="0" lvl="0" indent="0">
              <a:buNone/>
            </a:pPr>
            <a:r>
              <a:rPr lang="it-IT" sz="1600" dirty="0">
                <a:solidFill>
                  <a:schemeClr val="tx1"/>
                </a:solidFill>
              </a:rPr>
              <a:t>RF_26. </a:t>
            </a:r>
            <a:r>
              <a:rPr lang="it-IT" dirty="0">
                <a:solidFill>
                  <a:schemeClr val="tx1"/>
                </a:solidFill>
              </a:rPr>
              <a:t>Inserire Tracking ID di un ordine</a:t>
            </a:r>
          </a:p>
          <a:p>
            <a:endParaRPr lang="it-IT" dirty="0"/>
          </a:p>
        </p:txBody>
      </p:sp>
      <p:sp>
        <p:nvSpPr>
          <p:cNvPr id="4" name="Titolo 1">
            <a:extLst>
              <a:ext uri="{FF2B5EF4-FFF2-40B4-BE49-F238E27FC236}">
                <a16:creationId xmlns:a16="http://schemas.microsoft.com/office/drawing/2014/main" id="{7BEEB1A9-E641-4E78-A1E8-0D0A39A52921}"/>
              </a:ext>
            </a:extLst>
          </p:cNvPr>
          <p:cNvSpPr txBox="1">
            <a:spLocks/>
          </p:cNvSpPr>
          <p:nvPr/>
        </p:nvSpPr>
        <p:spPr>
          <a:xfrm>
            <a:off x="3510881" y="142843"/>
            <a:ext cx="5170238" cy="58105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FUNZIONALI (2/3)</a:t>
            </a:r>
          </a:p>
        </p:txBody>
      </p:sp>
    </p:spTree>
    <p:extLst>
      <p:ext uri="{BB962C8B-B14F-4D97-AF65-F5344CB8AC3E}">
        <p14:creationId xmlns:p14="http://schemas.microsoft.com/office/powerpoint/2010/main" val="831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C62E24C-13A1-4C9D-8C44-C0614DFE5264}"/>
              </a:ext>
            </a:extLst>
          </p:cNvPr>
          <p:cNvSpPr>
            <a:spLocks noGrp="1"/>
          </p:cNvSpPr>
          <p:nvPr>
            <p:ph idx="1"/>
          </p:nvPr>
        </p:nvSpPr>
        <p:spPr>
          <a:xfrm>
            <a:off x="589506" y="1060450"/>
            <a:ext cx="9189494" cy="5187950"/>
          </a:xfrm>
        </p:spPr>
        <p:txBody>
          <a:bodyPr>
            <a:normAutofit fontScale="40000" lnSpcReduction="20000"/>
          </a:bodyPr>
          <a:lstStyle/>
          <a:p>
            <a:pPr marL="0" indent="0">
              <a:buNone/>
            </a:pPr>
            <a:r>
              <a:rPr lang="it-IT" sz="4800" dirty="0">
                <a:solidFill>
                  <a:schemeClr val="tx1"/>
                </a:solidFill>
              </a:rPr>
              <a:t> </a:t>
            </a:r>
          </a:p>
          <a:p>
            <a:pPr marL="0" indent="0">
              <a:buNone/>
            </a:pPr>
            <a:r>
              <a:rPr lang="it-IT" sz="4800" b="1" u="sng" cap="small" dirty="0">
                <a:solidFill>
                  <a:schemeClr val="tx1"/>
                </a:solidFill>
              </a:rPr>
              <a:t>SICUREZZA</a:t>
            </a:r>
          </a:p>
          <a:p>
            <a:pPr marL="0" indent="0">
              <a:buNone/>
            </a:pPr>
            <a:endParaRPr lang="it-IT" sz="4800" b="1" u="sng" cap="small" dirty="0">
              <a:solidFill>
                <a:schemeClr val="tx1"/>
              </a:solidFill>
            </a:endParaRPr>
          </a:p>
          <a:p>
            <a:pPr marL="914400" lvl="0" indent="-914400">
              <a:buFont typeface="+mj-lt"/>
              <a:buAutoNum type="arabicPeriod"/>
            </a:pPr>
            <a:r>
              <a:rPr lang="it-IT" sz="4800" dirty="0">
                <a:solidFill>
                  <a:schemeClr val="tx1"/>
                </a:solidFill>
              </a:rPr>
              <a:t>I dati sensibili degli utenti che si registrano sul sito web devono essere criptati.</a:t>
            </a:r>
          </a:p>
          <a:p>
            <a:pPr marL="914400" lvl="0" indent="-914400">
              <a:buFont typeface="+mj-lt"/>
              <a:buAutoNum type="arabicPeriod"/>
            </a:pPr>
            <a:r>
              <a:rPr lang="it-IT" sz="4800" dirty="0">
                <a:solidFill>
                  <a:schemeClr val="tx1"/>
                </a:solidFill>
              </a:rPr>
              <a:t>Evitare che intrusi sfruttino le vulnerabilità del database attraverso le SQL injection.</a:t>
            </a:r>
          </a:p>
          <a:p>
            <a:pPr marL="0" lvl="0" indent="0">
              <a:buNone/>
            </a:pPr>
            <a:endParaRPr lang="it-IT" sz="4800" dirty="0">
              <a:solidFill>
                <a:schemeClr val="tx1"/>
              </a:solidFill>
            </a:endParaRPr>
          </a:p>
          <a:p>
            <a:pPr marL="0" indent="0">
              <a:buNone/>
            </a:pPr>
            <a:r>
              <a:rPr lang="it-IT" sz="4800" b="1" u="sng" cap="small" dirty="0">
                <a:solidFill>
                  <a:schemeClr val="tx1"/>
                </a:solidFill>
              </a:rPr>
              <a:t>INTERFACCIA UTENTE</a:t>
            </a:r>
          </a:p>
          <a:p>
            <a:pPr marL="0" indent="0">
              <a:buNone/>
            </a:pPr>
            <a:endParaRPr lang="it-IT" sz="4800" dirty="0">
              <a:solidFill>
                <a:schemeClr val="tx1"/>
              </a:solidFill>
            </a:endParaRPr>
          </a:p>
          <a:p>
            <a:pPr marL="914400" indent="-914400">
              <a:buFont typeface="+mj-lt"/>
              <a:buAutoNum type="arabicPeriod"/>
            </a:pPr>
            <a:r>
              <a:rPr lang="it-IT" sz="4800" dirty="0">
                <a:solidFill>
                  <a:schemeClr val="tx1"/>
                </a:solidFill>
              </a:rPr>
              <a:t>Il sistema utilizza interfacce grafiche supportate da i dispositivi mobili.</a:t>
            </a:r>
          </a:p>
          <a:p>
            <a:pPr marL="914400" lvl="0" indent="-914400">
              <a:buFont typeface="+mj-lt"/>
              <a:buAutoNum type="arabicPeriod"/>
            </a:pPr>
            <a:r>
              <a:rPr lang="it-IT" sz="4800" dirty="0">
                <a:solidFill>
                  <a:schemeClr val="tx1"/>
                </a:solidFill>
              </a:rPr>
              <a:t>Le interfacce saranno diverse per categoria di utente. Ogni interfaccia presenterà solo le operazioni che competono una determinata categoria.</a:t>
            </a:r>
          </a:p>
          <a:p>
            <a:endParaRPr lang="it-IT" dirty="0"/>
          </a:p>
        </p:txBody>
      </p:sp>
      <p:sp>
        <p:nvSpPr>
          <p:cNvPr id="4" name="Titolo 1">
            <a:extLst>
              <a:ext uri="{FF2B5EF4-FFF2-40B4-BE49-F238E27FC236}">
                <a16:creationId xmlns:a16="http://schemas.microsoft.com/office/drawing/2014/main" id="{F795E186-6B77-464A-895F-BCBF0AC36B6C}"/>
              </a:ext>
            </a:extLst>
          </p:cNvPr>
          <p:cNvSpPr txBox="1">
            <a:spLocks/>
          </p:cNvSpPr>
          <p:nvPr/>
        </p:nvSpPr>
        <p:spPr>
          <a:xfrm>
            <a:off x="3203240" y="180943"/>
            <a:ext cx="5785519" cy="58105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(1/2)</a:t>
            </a:r>
          </a:p>
        </p:txBody>
      </p:sp>
    </p:spTree>
    <p:extLst>
      <p:ext uri="{BB962C8B-B14F-4D97-AF65-F5344CB8AC3E}">
        <p14:creationId xmlns:p14="http://schemas.microsoft.com/office/powerpoint/2010/main" val="31922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212055-5343-4362-BE74-1D60EC789D9F}"/>
              </a:ext>
            </a:extLst>
          </p:cNvPr>
          <p:cNvSpPr>
            <a:spLocks noGrp="1"/>
          </p:cNvSpPr>
          <p:nvPr>
            <p:ph idx="1"/>
          </p:nvPr>
        </p:nvSpPr>
        <p:spPr>
          <a:xfrm>
            <a:off x="709612" y="1016000"/>
            <a:ext cx="10009188" cy="5384800"/>
          </a:xfrm>
        </p:spPr>
        <p:txBody>
          <a:bodyPr>
            <a:normAutofit/>
          </a:bodyPr>
          <a:lstStyle/>
          <a:p>
            <a:pPr marL="0" indent="0">
              <a:buNone/>
            </a:pPr>
            <a:r>
              <a:rPr lang="it-IT" sz="1900" b="1" u="sng" cap="small" dirty="0">
                <a:solidFill>
                  <a:schemeClr val="tx1"/>
                </a:solidFill>
              </a:rPr>
              <a:t>USABILIT</a:t>
            </a:r>
            <a:r>
              <a:rPr lang="it-IT" sz="1900" b="1" u="sng" dirty="0">
                <a:solidFill>
                  <a:schemeClr val="tx1"/>
                </a:solidFill>
              </a:rPr>
              <a:t>À</a:t>
            </a:r>
            <a:endParaRPr lang="it-IT" sz="1900" b="1" u="sng" cap="small" dirty="0">
              <a:solidFill>
                <a:schemeClr val="tx1"/>
              </a:solidFill>
            </a:endParaRPr>
          </a:p>
          <a:p>
            <a:pPr marL="457200" lvl="0" indent="-457200">
              <a:buFont typeface="+mj-lt"/>
              <a:buAutoNum type="arabicPeriod"/>
            </a:pPr>
            <a:r>
              <a:rPr lang="it-IT" sz="1900" dirty="0">
                <a:solidFill>
                  <a:schemeClr val="tx1"/>
                </a:solidFill>
              </a:rPr>
              <a:t>Consente tramite un menu contestuale di accedere ad ogni altra pagina.</a:t>
            </a:r>
          </a:p>
          <a:p>
            <a:pPr marL="457200" lvl="0" indent="-457200">
              <a:buFont typeface="+mj-lt"/>
              <a:buAutoNum type="arabicPeriod"/>
            </a:pPr>
            <a:r>
              <a:rPr lang="it-IT" sz="1900" dirty="0">
                <a:solidFill>
                  <a:schemeClr val="tx1"/>
                </a:solidFill>
              </a:rPr>
              <a:t>Utilizzo di colori che permettano all’utente di individuare facilmente aree del sito web che vengono utilizzate frequentemente. Tipo: area personale, carrello.</a:t>
            </a:r>
          </a:p>
          <a:p>
            <a:pPr marL="0" indent="0">
              <a:buNone/>
            </a:pPr>
            <a:endParaRPr lang="it-IT" sz="1900" b="1" i="1" u="sng" dirty="0">
              <a:solidFill>
                <a:schemeClr val="tx1"/>
              </a:solidFill>
            </a:endParaRPr>
          </a:p>
          <a:p>
            <a:pPr marL="0" indent="0">
              <a:buNone/>
            </a:pPr>
            <a:r>
              <a:rPr lang="it-IT" sz="1900" b="1" i="1" u="sng" dirty="0">
                <a:solidFill>
                  <a:schemeClr val="tx1"/>
                </a:solidFill>
              </a:rPr>
              <a:t>PRESTAZIONI DEL SISTEMA</a:t>
            </a:r>
            <a:endParaRPr lang="it-IT" sz="1900" b="1" u="sng" dirty="0">
              <a:solidFill>
                <a:schemeClr val="tx1"/>
              </a:solidFill>
            </a:endParaRPr>
          </a:p>
          <a:p>
            <a:pPr marL="457200" lvl="0" indent="-457200">
              <a:buFont typeface="+mj-lt"/>
              <a:buAutoNum type="arabicPeriod"/>
            </a:pPr>
            <a:r>
              <a:rPr lang="it-IT" sz="1900" dirty="0">
                <a:solidFill>
                  <a:schemeClr val="tx1"/>
                </a:solidFill>
              </a:rPr>
              <a:t>Non vi sono vincoli di prestazioni visto che il sistema è di natura web‐</a:t>
            </a:r>
            <a:r>
              <a:rPr lang="it-IT" sz="1900" dirty="0" err="1">
                <a:solidFill>
                  <a:schemeClr val="tx1"/>
                </a:solidFill>
              </a:rPr>
              <a:t>oriented</a:t>
            </a:r>
            <a:r>
              <a:rPr lang="it-IT" sz="1900" dirty="0">
                <a:solidFill>
                  <a:schemeClr val="tx1"/>
                </a:solidFill>
              </a:rPr>
              <a:t>: i   tempi di risposta sono legati alla latenza del collegamento Internet.</a:t>
            </a:r>
          </a:p>
          <a:p>
            <a:pPr marL="0" indent="0">
              <a:buNone/>
            </a:pPr>
            <a:endParaRPr lang="it-IT" sz="1900" b="1" u="sng" cap="small" dirty="0">
              <a:solidFill>
                <a:schemeClr val="tx1"/>
              </a:solidFill>
            </a:endParaRPr>
          </a:p>
          <a:p>
            <a:pPr marL="0" indent="0">
              <a:buNone/>
            </a:pPr>
            <a:r>
              <a:rPr lang="it-IT" sz="1900" b="1" u="sng" cap="small" dirty="0">
                <a:solidFill>
                  <a:schemeClr val="tx1"/>
                </a:solidFill>
              </a:rPr>
              <a:t>DISPONIBILIT</a:t>
            </a:r>
            <a:r>
              <a:rPr lang="it-IT" sz="1900" b="1" u="sng" dirty="0">
                <a:solidFill>
                  <a:schemeClr val="tx1"/>
                </a:solidFill>
              </a:rPr>
              <a:t>À </a:t>
            </a:r>
            <a:endParaRPr lang="it-IT" sz="1900" dirty="0">
              <a:solidFill>
                <a:schemeClr val="tx1"/>
              </a:solidFill>
            </a:endParaRPr>
          </a:p>
          <a:p>
            <a:pPr marL="457200" lvl="0" indent="-457200">
              <a:buFont typeface="+mj-lt"/>
              <a:buAutoNum type="arabicPeriod"/>
            </a:pPr>
            <a:r>
              <a:rPr lang="it-IT" sz="1900" dirty="0">
                <a:solidFill>
                  <a:schemeClr val="tx1"/>
                </a:solidFill>
              </a:rPr>
              <a:t>È sempre possibile accedere al sistema, tranne in periodi di manutenzione.</a:t>
            </a:r>
          </a:p>
          <a:p>
            <a:endParaRPr lang="it-IT" dirty="0"/>
          </a:p>
        </p:txBody>
      </p:sp>
      <p:sp>
        <p:nvSpPr>
          <p:cNvPr id="4" name="Titolo 1">
            <a:extLst>
              <a:ext uri="{FF2B5EF4-FFF2-40B4-BE49-F238E27FC236}">
                <a16:creationId xmlns:a16="http://schemas.microsoft.com/office/drawing/2014/main" id="{8A76BAD3-5541-4C22-8DC2-9CFC062B3570}"/>
              </a:ext>
            </a:extLst>
          </p:cNvPr>
          <p:cNvSpPr txBox="1">
            <a:spLocks/>
          </p:cNvSpPr>
          <p:nvPr/>
        </p:nvSpPr>
        <p:spPr>
          <a:xfrm>
            <a:off x="3203240" y="180943"/>
            <a:ext cx="5785519" cy="581057"/>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err="1"/>
              <a:t>reqUISITI</a:t>
            </a:r>
            <a:r>
              <a:rPr lang="it-IT" dirty="0"/>
              <a:t> NON FUNZIONALI (2/2)</a:t>
            </a:r>
          </a:p>
        </p:txBody>
      </p:sp>
    </p:spTree>
    <p:extLst>
      <p:ext uri="{BB962C8B-B14F-4D97-AF65-F5344CB8AC3E}">
        <p14:creationId xmlns:p14="http://schemas.microsoft.com/office/powerpoint/2010/main" val="2944353623"/>
      </p:ext>
    </p:extLst>
  </p:cSld>
  <p:clrMapOvr>
    <a:masterClrMapping/>
  </p:clrMapOvr>
</p:sld>
</file>

<file path=ppt/theme/theme1.xml><?xml version="1.0" encoding="utf-8"?>
<a:theme xmlns:a="http://schemas.openxmlformats.org/drawingml/2006/main" name="Sezio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237</TotalTime>
  <Words>2368</Words>
  <Application>Microsoft Office PowerPoint</Application>
  <PresentationFormat>Widescreen</PresentationFormat>
  <Paragraphs>518</Paragraphs>
  <Slides>56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56</vt:i4>
      </vt:variant>
    </vt:vector>
  </HeadingPairs>
  <TitlesOfParts>
    <vt:vector size="63" baseType="lpstr">
      <vt:lpstr>Arial</vt:lpstr>
      <vt:lpstr>Calibri</vt:lpstr>
      <vt:lpstr>Calibri Light</vt:lpstr>
      <vt:lpstr>Century Gothic</vt:lpstr>
      <vt:lpstr>Symbol</vt:lpstr>
      <vt:lpstr>Wingdings 3</vt:lpstr>
      <vt:lpstr>Sezione</vt:lpstr>
      <vt:lpstr>Presentazione standard di PowerPoint</vt:lpstr>
      <vt:lpstr>INTRODUZIONE</vt:lpstr>
      <vt:lpstr>Sistema proposto</vt:lpstr>
      <vt:lpstr>ATTORI DEL SISTEMA</vt:lpstr>
      <vt:lpstr>reqUISITI FUNZIONALI (1/3)</vt:lpstr>
      <vt:lpstr>Presentazione standard di PowerPoint</vt:lpstr>
      <vt:lpstr>Presentazione standard di PowerPoint</vt:lpstr>
      <vt:lpstr>Presentazione standard di PowerPoint</vt:lpstr>
      <vt:lpstr>Presentazione standard di PowerPoint</vt:lpstr>
      <vt:lpstr>USE CASE DIAGRAM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SOTTOSISTEMI</vt:lpstr>
      <vt:lpstr>Presentazione standard di PowerPoint</vt:lpstr>
      <vt:lpstr>Presentazione standard di PowerPoint</vt:lpstr>
      <vt:lpstr>CLASS DIAGRAM DB</vt:lpstr>
      <vt:lpstr>2.1.4 Schema logico </vt:lpstr>
      <vt:lpstr>SCHEMA LOGICO </vt:lpstr>
      <vt:lpstr>Matrice accessi</vt:lpstr>
      <vt:lpstr>Presentazione standard di PowerPoint</vt:lpstr>
      <vt:lpstr>Presentazione standard di PowerPoint</vt:lpstr>
      <vt:lpstr>Presentazione standard di PowerPoint</vt:lpstr>
      <vt:lpstr>Servizi dei sottosistemi</vt:lpstr>
      <vt:lpstr>Presentazione standard di PowerPoint</vt:lpstr>
      <vt:lpstr>2. Packages </vt:lpstr>
      <vt:lpstr>2.3 Package Model </vt:lpstr>
      <vt:lpstr>Presentazione standard di PowerPoint</vt:lpstr>
      <vt:lpstr>Presentazione standard di PowerPoint</vt:lpstr>
      <vt:lpstr>3.4 Gestore ordini </vt:lpstr>
      <vt:lpstr>4. Funzionalità da testare  </vt:lpstr>
      <vt:lpstr>5. Criteri Pass/Failed </vt:lpstr>
      <vt:lpstr>6. Approccio </vt:lpstr>
      <vt:lpstr>8. Test Cases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Castellaneta</dc:creator>
  <cp:lastModifiedBy>Michele Castellaneta</cp:lastModifiedBy>
  <cp:revision>20</cp:revision>
  <dcterms:created xsi:type="dcterms:W3CDTF">2019-02-15T09:19:08Z</dcterms:created>
  <dcterms:modified xsi:type="dcterms:W3CDTF">2019-02-15T13:18:48Z</dcterms:modified>
</cp:coreProperties>
</file>