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sldIdLst>
    <p:sldId id="256" r:id="rId2"/>
    <p:sldId id="257" r:id="rId3"/>
    <p:sldId id="308" r:id="rId4"/>
    <p:sldId id="309" r:id="rId5"/>
    <p:sldId id="259" r:id="rId6"/>
    <p:sldId id="310" r:id="rId7"/>
    <p:sldId id="311" r:id="rId8"/>
    <p:sldId id="260" r:id="rId9"/>
    <p:sldId id="31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14" r:id="rId30"/>
    <p:sldId id="281" r:id="rId31"/>
    <p:sldId id="289" r:id="rId32"/>
    <p:sldId id="280" r:id="rId33"/>
    <p:sldId id="283" r:id="rId34"/>
    <p:sldId id="282" r:id="rId35"/>
    <p:sldId id="284" r:id="rId36"/>
    <p:sldId id="285" r:id="rId37"/>
    <p:sldId id="286" r:id="rId38"/>
    <p:sldId id="287" r:id="rId39"/>
    <p:sldId id="288" r:id="rId40"/>
    <p:sldId id="290" r:id="rId41"/>
    <p:sldId id="291" r:id="rId42"/>
    <p:sldId id="293" r:id="rId43"/>
    <p:sldId id="294" r:id="rId44"/>
    <p:sldId id="316" r:id="rId45"/>
    <p:sldId id="296" r:id="rId46"/>
    <p:sldId id="297" r:id="rId47"/>
    <p:sldId id="298" r:id="rId48"/>
    <p:sldId id="299" r:id="rId49"/>
    <p:sldId id="318" r:id="rId50"/>
    <p:sldId id="319" r:id="rId51"/>
    <p:sldId id="300" r:id="rId52"/>
    <p:sldId id="301" r:id="rId53"/>
    <p:sldId id="302" r:id="rId54"/>
    <p:sldId id="303" r:id="rId55"/>
    <p:sldId id="304" r:id="rId56"/>
    <p:sldId id="305" r:id="rId57"/>
    <p:sldId id="306" r:id="rId58"/>
    <p:sldId id="317" r:id="rId59"/>
    <p:sldId id="307" r:id="rId60"/>
    <p:sldId id="3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32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D63563A2-AD54-4D65-A279-1B7020A450D2}" type="datetimeFigureOut">
              <a:rPr lang="it-IT" smtClean="0"/>
              <a:t>18/02/2019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057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01258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566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514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53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8808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19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31342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917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18/02/2019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428300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63563A2-AD54-4D65-A279-1B7020A450D2}" type="datetimeFigureOut">
              <a:rPr lang="it-IT" smtClean="0"/>
              <a:t>18/02/2019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7495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63563A2-AD54-4D65-A279-1B7020A450D2}" type="datetimeFigureOut">
              <a:rPr lang="it-IT" smtClean="0"/>
              <a:t>18/02/2019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996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63563A2-AD54-4D65-A279-1B7020A450D2}" type="datetimeFigureOut">
              <a:rPr lang="it-IT" smtClean="0"/>
              <a:t>18/02/2019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6548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563A2-AD54-4D65-A279-1B7020A450D2}" type="datetimeFigureOut">
              <a:rPr lang="it-IT" smtClean="0"/>
              <a:t>18/02/2019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211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18/02/2019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12378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18/02/2019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022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3563A2-AD54-4D65-A279-1B7020A450D2}" type="datetimeFigureOut">
              <a:rPr lang="it-IT" smtClean="0"/>
              <a:t>18/02/2019</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853F84-215A-44ED-ADD9-B38129EDE861}" type="slidenum">
              <a:rPr lang="it-IT" smtClean="0"/>
              <a:t>‹N›</a:t>
            </a:fld>
            <a:endParaRPr lang="it-IT"/>
          </a:p>
        </p:txBody>
      </p:sp>
    </p:spTree>
    <p:extLst>
      <p:ext uri="{BB962C8B-B14F-4D97-AF65-F5344CB8AC3E}">
        <p14:creationId xmlns:p14="http://schemas.microsoft.com/office/powerpoint/2010/main" val="47029326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F804C16-B40F-44A6-BF41-202A9E11B728}"/>
              </a:ext>
            </a:extLst>
          </p:cNvPr>
          <p:cNvSpPr txBox="1"/>
          <p:nvPr/>
        </p:nvSpPr>
        <p:spPr>
          <a:xfrm>
            <a:off x="0" y="6074641"/>
            <a:ext cx="5645240" cy="923330"/>
          </a:xfrm>
          <a:prstGeom prst="rect">
            <a:avLst/>
          </a:prstGeom>
          <a:noFill/>
        </p:spPr>
        <p:txBody>
          <a:bodyPr wrap="square" rtlCol="0">
            <a:spAutoFit/>
          </a:bodyPr>
          <a:lstStyle/>
          <a:p>
            <a:pPr algn="ctr"/>
            <a:r>
              <a:rPr lang="it-IT" dirty="0"/>
              <a:t>Progetto Ingegneria del Software</a:t>
            </a:r>
          </a:p>
          <a:p>
            <a:pPr algn="ctr"/>
            <a:r>
              <a:rPr lang="it-IT" dirty="0"/>
              <a:t>Anno 2018/2019</a:t>
            </a:r>
          </a:p>
          <a:p>
            <a:endParaRPr lang="it-IT" dirty="0"/>
          </a:p>
        </p:txBody>
      </p:sp>
      <p:sp>
        <p:nvSpPr>
          <p:cNvPr id="5" name="CasellaDiTesto 4">
            <a:extLst>
              <a:ext uri="{FF2B5EF4-FFF2-40B4-BE49-F238E27FC236}">
                <a16:creationId xmlns:a16="http://schemas.microsoft.com/office/drawing/2014/main" id="{7F2B41B4-2E5E-4BBB-86FC-9E4BCB96FBCD}"/>
              </a:ext>
            </a:extLst>
          </p:cNvPr>
          <p:cNvSpPr txBox="1"/>
          <p:nvPr/>
        </p:nvSpPr>
        <p:spPr>
          <a:xfrm>
            <a:off x="8036417" y="4668773"/>
            <a:ext cx="4155583" cy="1508105"/>
          </a:xfrm>
          <a:prstGeom prst="rect">
            <a:avLst/>
          </a:prstGeom>
          <a:noFill/>
        </p:spPr>
        <p:txBody>
          <a:bodyPr wrap="square" rtlCol="0">
            <a:spAutoFit/>
          </a:bodyPr>
          <a:lstStyle/>
          <a:p>
            <a:r>
              <a:rPr lang="it-IT" sz="2000" i="1" dirty="0"/>
              <a:t>Studenti:</a:t>
            </a:r>
          </a:p>
          <a:p>
            <a:endParaRPr lang="it-IT" dirty="0"/>
          </a:p>
          <a:p>
            <a:r>
              <a:rPr lang="it-IT" dirty="0"/>
              <a:t>Cosimo Bacco                0512104516</a:t>
            </a:r>
          </a:p>
          <a:p>
            <a:r>
              <a:rPr lang="it-IT" dirty="0"/>
              <a:t>Michele Castellaneta    0512104804</a:t>
            </a:r>
          </a:p>
          <a:p>
            <a:r>
              <a:rPr lang="it-IT" dirty="0"/>
              <a:t>Domenico Trotta           0512104882</a:t>
            </a:r>
          </a:p>
        </p:txBody>
      </p:sp>
      <p:pic>
        <p:nvPicPr>
          <p:cNvPr id="6" name="Immagine 5">
            <a:extLst>
              <a:ext uri="{FF2B5EF4-FFF2-40B4-BE49-F238E27FC236}">
                <a16:creationId xmlns:a16="http://schemas.microsoft.com/office/drawing/2014/main" id="{0A3FB94B-6B8E-4F49-A72F-88ED9288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4" y="783359"/>
            <a:ext cx="9087729" cy="2937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CBAFD-72BD-4412-AF96-DD23F36BA842}"/>
              </a:ext>
            </a:extLst>
          </p:cNvPr>
          <p:cNvSpPr>
            <a:spLocks noGrp="1"/>
          </p:cNvSpPr>
          <p:nvPr>
            <p:ph type="title"/>
          </p:nvPr>
        </p:nvSpPr>
        <p:spPr>
          <a:xfrm>
            <a:off x="4020332" y="152401"/>
            <a:ext cx="4151335" cy="631370"/>
          </a:xfrm>
        </p:spPr>
        <p:txBody>
          <a:bodyPr>
            <a:normAutofit/>
          </a:bodyPr>
          <a:lstStyle/>
          <a:p>
            <a:r>
              <a:rPr lang="it-IT" sz="3200" dirty="0"/>
              <a:t>USE CASE DIAGRAM</a:t>
            </a:r>
          </a:p>
        </p:txBody>
      </p:sp>
      <p:pic>
        <p:nvPicPr>
          <p:cNvPr id="7" name="Immagine 6">
            <a:extLst>
              <a:ext uri="{FF2B5EF4-FFF2-40B4-BE49-F238E27FC236}">
                <a16:creationId xmlns:a16="http://schemas.microsoft.com/office/drawing/2014/main" id="{C2AD3E52-83EA-4B0A-93BD-AA4527F74525}"/>
              </a:ext>
            </a:extLst>
          </p:cNvPr>
          <p:cNvPicPr>
            <a:picLocks noChangeAspect="1"/>
          </p:cNvPicPr>
          <p:nvPr/>
        </p:nvPicPr>
        <p:blipFill>
          <a:blip r:embed="rId2"/>
          <a:stretch>
            <a:fillRect/>
          </a:stretch>
        </p:blipFill>
        <p:spPr>
          <a:xfrm>
            <a:off x="887974" y="1833416"/>
            <a:ext cx="8892052" cy="4872183"/>
          </a:xfrm>
          <a:prstGeom prst="rect">
            <a:avLst/>
          </a:prstGeom>
        </p:spPr>
      </p:pic>
      <p:sp>
        <p:nvSpPr>
          <p:cNvPr id="8" name="CasellaDiTesto 7">
            <a:extLst>
              <a:ext uri="{FF2B5EF4-FFF2-40B4-BE49-F238E27FC236}">
                <a16:creationId xmlns:a16="http://schemas.microsoft.com/office/drawing/2014/main" id="{E13AD60F-0746-4B28-B123-954CB24696A1}"/>
              </a:ext>
            </a:extLst>
          </p:cNvPr>
          <p:cNvSpPr txBox="1"/>
          <p:nvPr/>
        </p:nvSpPr>
        <p:spPr>
          <a:xfrm>
            <a:off x="673100" y="1240042"/>
            <a:ext cx="3764756" cy="369332"/>
          </a:xfrm>
          <a:prstGeom prst="rect">
            <a:avLst/>
          </a:prstGeom>
          <a:noFill/>
        </p:spPr>
        <p:txBody>
          <a:bodyPr wrap="square" rtlCol="0">
            <a:spAutoFit/>
          </a:bodyPr>
          <a:lstStyle/>
          <a:p>
            <a:r>
              <a:rPr lang="it-IT" i="1" dirty="0"/>
              <a:t>Gestione ordini</a:t>
            </a:r>
          </a:p>
        </p:txBody>
      </p:sp>
      <p:pic>
        <p:nvPicPr>
          <p:cNvPr id="5" name="Immagine 4">
            <a:extLst>
              <a:ext uri="{FF2B5EF4-FFF2-40B4-BE49-F238E27FC236}">
                <a16:creationId xmlns:a16="http://schemas.microsoft.com/office/drawing/2014/main" id="{F01825CB-A9BC-4641-A34A-CFC5AFF16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09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BC0B3B66-B7EA-4EC2-9C00-19E39887B7FD}"/>
              </a:ext>
            </a:extLst>
          </p:cNvPr>
          <p:cNvGraphicFramePr>
            <a:graphicFrameLocks noGrp="1"/>
          </p:cNvGraphicFramePr>
          <p:nvPr>
            <p:ph idx="1"/>
            <p:extLst>
              <p:ext uri="{D42A27DB-BD31-4B8C-83A1-F6EECF244321}">
                <p14:modId xmlns:p14="http://schemas.microsoft.com/office/powerpoint/2010/main" val="2923456639"/>
              </p:ext>
            </p:extLst>
          </p:nvPr>
        </p:nvGraphicFramePr>
        <p:xfrm>
          <a:off x="1877158" y="1699322"/>
          <a:ext cx="7810025" cy="4677203"/>
        </p:xfrm>
        <a:graphic>
          <a:graphicData uri="http://schemas.openxmlformats.org/drawingml/2006/table">
            <a:tbl>
              <a:tblPr firstCol="1">
                <a:tableStyleId>{5C22544A-7EE6-4342-B048-85BDC9FD1C3A}</a:tableStyleId>
              </a:tblPr>
              <a:tblGrid>
                <a:gridCol w="2273033">
                  <a:extLst>
                    <a:ext uri="{9D8B030D-6E8A-4147-A177-3AD203B41FA5}">
                      <a16:colId xmlns:a16="http://schemas.microsoft.com/office/drawing/2014/main" val="3741314490"/>
                    </a:ext>
                  </a:extLst>
                </a:gridCol>
                <a:gridCol w="5536992">
                  <a:extLst>
                    <a:ext uri="{9D8B030D-6E8A-4147-A177-3AD203B41FA5}">
                      <a16:colId xmlns:a16="http://schemas.microsoft.com/office/drawing/2014/main" val="521253015"/>
                    </a:ext>
                  </a:extLst>
                </a:gridCol>
              </a:tblGrid>
              <a:tr h="406018">
                <a:tc>
                  <a:txBody>
                    <a:bodyPr/>
                    <a:lstStyle/>
                    <a:p>
                      <a:pPr algn="ctr">
                        <a:lnSpc>
                          <a:spcPct val="110000"/>
                        </a:lnSpc>
                        <a:spcAft>
                          <a:spcPts val="600"/>
                        </a:spcAft>
                      </a:pPr>
                      <a:r>
                        <a:rPr lang="it-IT" sz="1300" dirty="0">
                          <a:effectLst/>
                        </a:rPr>
                        <a:t>Nome caso d’uso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Effettuare ordine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196465685"/>
                  </a:ext>
                </a:extLst>
              </a:tr>
              <a:tr h="442788">
                <a:tc>
                  <a:txBody>
                    <a:bodyPr/>
                    <a:lstStyle/>
                    <a:p>
                      <a:pPr algn="ctr">
                        <a:lnSpc>
                          <a:spcPct val="110000"/>
                        </a:lnSpc>
                        <a:spcAft>
                          <a:spcPts val="600"/>
                        </a:spcAft>
                      </a:pPr>
                      <a:r>
                        <a:rPr lang="it-IT" sz="1300" dirty="0">
                          <a:effectLst/>
                        </a:rPr>
                        <a:t>Attori partecipanti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Iniziato da: Cliente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6191536"/>
                  </a:ext>
                </a:extLst>
              </a:tr>
              <a:tr h="2910394">
                <a:tc>
                  <a:txBody>
                    <a:bodyPr/>
                    <a:lstStyle/>
                    <a:p>
                      <a:pPr algn="ctr">
                        <a:lnSpc>
                          <a:spcPct val="110000"/>
                        </a:lnSpc>
                        <a:spcAft>
                          <a:spcPts val="600"/>
                        </a:spcAft>
                      </a:pPr>
                      <a:r>
                        <a:rPr lang="it-IT" sz="1300" dirty="0">
                          <a:effectLst/>
                        </a:rPr>
                        <a:t>Flusso di eventi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marL="342900" lvl="0" indent="-342900" algn="l">
                        <a:lnSpc>
                          <a:spcPct val="110000"/>
                        </a:lnSpc>
                        <a:spcAft>
                          <a:spcPts val="600"/>
                        </a:spcAft>
                        <a:buFont typeface="+mj-lt"/>
                        <a:buAutoNum type="arabicPeriod"/>
                      </a:pPr>
                      <a:r>
                        <a:rPr lang="it-IT" sz="1300" dirty="0">
                          <a:effectLst/>
                        </a:rPr>
                        <a:t>L’utente nella pagina del carrello clicca su “procedi con l’acquisto”</a:t>
                      </a:r>
                    </a:p>
                    <a:p>
                      <a:pPr marL="342900" lvl="0" indent="-342900" algn="l">
                        <a:lnSpc>
                          <a:spcPct val="110000"/>
                        </a:lnSpc>
                        <a:spcAft>
                          <a:spcPts val="600"/>
                        </a:spcAft>
                        <a:buFont typeface="+mj-lt"/>
                        <a:buAutoNum type="arabicPeriod"/>
                      </a:pPr>
                      <a:r>
                        <a:rPr lang="it-IT" sz="1300" dirty="0">
                          <a:effectLst/>
                        </a:rPr>
                        <a:t>Il sistema indirizza l’utente verso la pagina di scelta del tipo di spedizione e del metodo di pagamento da utilizzare per l’acquisto.</a:t>
                      </a:r>
                    </a:p>
                    <a:p>
                      <a:pPr marL="342900" lvl="0" indent="-342900" algn="l">
                        <a:lnSpc>
                          <a:spcPct val="110000"/>
                        </a:lnSpc>
                        <a:spcAft>
                          <a:spcPts val="600"/>
                        </a:spcAft>
                        <a:buFont typeface="+mj-lt"/>
                        <a:buAutoNum type="arabicPeriod"/>
                      </a:pPr>
                      <a:r>
                        <a:rPr lang="it-IT" sz="1300" dirty="0">
                          <a:effectLst/>
                        </a:rPr>
                        <a:t>L’utente seleziona la spedizione e il metodo di pagamento.</a:t>
                      </a:r>
                    </a:p>
                    <a:p>
                      <a:pPr marL="342900" lvl="0" indent="-342900" algn="l">
                        <a:lnSpc>
                          <a:spcPct val="110000"/>
                        </a:lnSpc>
                        <a:spcAft>
                          <a:spcPts val="600"/>
                        </a:spcAft>
                        <a:buFont typeface="+mj-lt"/>
                        <a:buAutoNum type="arabicPeriod"/>
                      </a:pPr>
                      <a:r>
                        <a:rPr lang="it-IT" sz="1300" dirty="0">
                          <a:effectLst/>
                        </a:rPr>
                        <a:t>Il sistema indirizza l’utente verso la pagina di pagamento.</a:t>
                      </a:r>
                    </a:p>
                    <a:p>
                      <a:pPr marL="342900" lvl="0" indent="-342900" algn="l">
                        <a:lnSpc>
                          <a:spcPct val="110000"/>
                        </a:lnSpc>
                        <a:spcAft>
                          <a:spcPts val="600"/>
                        </a:spcAft>
                        <a:buFont typeface="+mj-lt"/>
                        <a:buAutoNum type="arabicPeriod"/>
                      </a:pPr>
                      <a:r>
                        <a:rPr lang="it-IT" sz="1300" dirty="0">
                          <a:effectLst/>
                        </a:rPr>
                        <a:t>L’utente inserisce i dati della sua carta di credito e clicca su “effettua pagamento”</a:t>
                      </a:r>
                    </a:p>
                    <a:p>
                      <a:pPr marL="342900" lvl="0" indent="-342900" algn="l">
                        <a:lnSpc>
                          <a:spcPct val="110000"/>
                        </a:lnSpc>
                        <a:spcAft>
                          <a:spcPts val="600"/>
                        </a:spcAft>
                        <a:buFont typeface="+mj-lt"/>
                        <a:buAutoNum type="arabicPeriod"/>
                      </a:pPr>
                      <a:r>
                        <a:rPr lang="it-IT" sz="1300" dirty="0">
                          <a:effectLst/>
                        </a:rPr>
                        <a:t>Il sistema salva le informazioni dell’ordine sul database e indirizza l’utente alla pagina di conferma dell’ordine.</a:t>
                      </a:r>
                      <a:endParaRPr lang="it-IT"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3414" marR="83414" marT="0" marB="0" anchor="ctr"/>
                </a:tc>
                <a:extLst>
                  <a:ext uri="{0D108BD9-81ED-4DB2-BD59-A6C34878D82A}">
                    <a16:rowId xmlns:a16="http://schemas.microsoft.com/office/drawing/2014/main" val="409135858"/>
                  </a:ext>
                </a:extLst>
              </a:tr>
              <a:tr h="697084">
                <a:tc>
                  <a:txBody>
                    <a:bodyPr/>
                    <a:lstStyle/>
                    <a:p>
                      <a:pPr algn="ctr">
                        <a:lnSpc>
                          <a:spcPct val="110000"/>
                        </a:lnSpc>
                        <a:spcAft>
                          <a:spcPts val="600"/>
                        </a:spcAft>
                      </a:pPr>
                      <a:r>
                        <a:rPr lang="it-IT" sz="1300" dirty="0">
                          <a:effectLst/>
                        </a:rPr>
                        <a:t>Condizioni d’entrata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L’utente si è autenticato e ha almeno un prodotto inserito nel carrello.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76848521"/>
                  </a:ext>
                </a:extLst>
              </a:tr>
              <a:tr h="220919">
                <a:tc>
                  <a:txBody>
                    <a:bodyPr/>
                    <a:lstStyle/>
                    <a:p>
                      <a:pPr algn="ctr">
                        <a:lnSpc>
                          <a:spcPct val="110000"/>
                        </a:lnSpc>
                        <a:spcAft>
                          <a:spcPts val="600"/>
                        </a:spcAft>
                      </a:pPr>
                      <a:r>
                        <a:rPr lang="it-IT" sz="1300" dirty="0">
                          <a:effectLst/>
                        </a:rPr>
                        <a:t>Condizioni d’uscita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L’ordine viene effettuato.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945289744"/>
                  </a:ext>
                </a:extLst>
              </a:tr>
            </a:tbl>
          </a:graphicData>
        </a:graphic>
      </p:graphicFrame>
      <p:sp>
        <p:nvSpPr>
          <p:cNvPr id="5" name="Rectangle 1">
            <a:extLst>
              <a:ext uri="{FF2B5EF4-FFF2-40B4-BE49-F238E27FC236}">
                <a16:creationId xmlns:a16="http://schemas.microsoft.com/office/drawing/2014/main" id="{8507148B-3854-41C7-9161-71024805FDBE}"/>
              </a:ext>
            </a:extLst>
          </p:cNvPr>
          <p:cNvSpPr>
            <a:spLocks noChangeArrowheads="1"/>
          </p:cNvSpPr>
          <p:nvPr/>
        </p:nvSpPr>
        <p:spPr bwMode="auto">
          <a:xfrm>
            <a:off x="266700" y="1119684"/>
            <a:ext cx="261874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C_14: Effettuare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Arial" panose="020B0604020202020204" pitchFamily="34" charset="0"/>
            </a:endParaRPr>
          </a:p>
        </p:txBody>
      </p:sp>
      <p:sp>
        <p:nvSpPr>
          <p:cNvPr id="9" name="Titolo 1">
            <a:extLst>
              <a:ext uri="{FF2B5EF4-FFF2-40B4-BE49-F238E27FC236}">
                <a16:creationId xmlns:a16="http://schemas.microsoft.com/office/drawing/2014/main" id="{0C923E14-5093-4A27-B589-953BFAEC33BE}"/>
              </a:ext>
            </a:extLst>
          </p:cNvPr>
          <p:cNvSpPr txBox="1">
            <a:spLocks/>
          </p:cNvSpPr>
          <p:nvPr/>
        </p:nvSpPr>
        <p:spPr>
          <a:xfrm>
            <a:off x="4498308" y="0"/>
            <a:ext cx="3195383" cy="9013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(1/2)</a:t>
            </a:r>
          </a:p>
        </p:txBody>
      </p:sp>
      <p:pic>
        <p:nvPicPr>
          <p:cNvPr id="6" name="Immagine 5">
            <a:extLst>
              <a:ext uri="{FF2B5EF4-FFF2-40B4-BE49-F238E27FC236}">
                <a16:creationId xmlns:a16="http://schemas.microsoft.com/office/drawing/2014/main" id="{8B55FFCC-B174-41EB-9AE3-836A79C1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98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75AC8DF3-3A97-45EC-9E85-AFBA07B70B05}"/>
              </a:ext>
            </a:extLst>
          </p:cNvPr>
          <p:cNvGraphicFramePr>
            <a:graphicFrameLocks noGrp="1"/>
          </p:cNvGraphicFramePr>
          <p:nvPr>
            <p:ph idx="1"/>
            <p:extLst>
              <p:ext uri="{D42A27DB-BD31-4B8C-83A1-F6EECF244321}">
                <p14:modId xmlns:p14="http://schemas.microsoft.com/office/powerpoint/2010/main" val="2280031380"/>
              </p:ext>
            </p:extLst>
          </p:nvPr>
        </p:nvGraphicFramePr>
        <p:xfrm>
          <a:off x="2266950" y="2324100"/>
          <a:ext cx="7056120" cy="3770158"/>
        </p:xfrm>
        <a:graphic>
          <a:graphicData uri="http://schemas.openxmlformats.org/drawingml/2006/table">
            <a:tbl>
              <a:tblPr firstCol="1">
                <a:tableStyleId>{5C22544A-7EE6-4342-B048-85BDC9FD1C3A}</a:tableStyleId>
              </a:tblPr>
              <a:tblGrid>
                <a:gridCol w="2082963">
                  <a:extLst>
                    <a:ext uri="{9D8B030D-6E8A-4147-A177-3AD203B41FA5}">
                      <a16:colId xmlns:a16="http://schemas.microsoft.com/office/drawing/2014/main" val="2636867849"/>
                    </a:ext>
                  </a:extLst>
                </a:gridCol>
                <a:gridCol w="4973157">
                  <a:extLst>
                    <a:ext uri="{9D8B030D-6E8A-4147-A177-3AD203B41FA5}">
                      <a16:colId xmlns:a16="http://schemas.microsoft.com/office/drawing/2014/main" val="2572622892"/>
                    </a:ext>
                  </a:extLst>
                </a:gridCol>
              </a:tblGrid>
              <a:tr h="419100">
                <a:tc>
                  <a:txBody>
                    <a:bodyPr/>
                    <a:lstStyle/>
                    <a:p>
                      <a:pPr algn="ctr">
                        <a:lnSpc>
                          <a:spcPct val="110000"/>
                        </a:lnSpc>
                        <a:spcAft>
                          <a:spcPts val="600"/>
                        </a:spcAft>
                      </a:pPr>
                      <a:r>
                        <a:rPr lang="it-IT" sz="1100" dirty="0">
                          <a:effectLst/>
                        </a:rPr>
                        <a:t>Nome caso d’uso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Cambiare lo stato di un 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3701320"/>
                  </a:ext>
                </a:extLst>
              </a:tr>
              <a:tr h="571277">
                <a:tc>
                  <a:txBody>
                    <a:bodyPr/>
                    <a:lstStyle/>
                    <a:p>
                      <a:pPr algn="ctr">
                        <a:lnSpc>
                          <a:spcPct val="110000"/>
                        </a:lnSpc>
                        <a:spcAft>
                          <a:spcPts val="600"/>
                        </a:spcAft>
                      </a:pPr>
                      <a:r>
                        <a:rPr lang="it-IT" sz="1100" dirty="0">
                          <a:effectLst/>
                        </a:rPr>
                        <a:t>Attori partecipanti</a:t>
                      </a:r>
                    </a:p>
                    <a:p>
                      <a:pPr algn="ctr">
                        <a:lnSpc>
                          <a:spcPct val="110000"/>
                        </a:lnSpc>
                        <a:spcAft>
                          <a:spcPts val="600"/>
                        </a:spcAft>
                      </a:pPr>
                      <a:r>
                        <a:rPr lang="it-IT" sz="1100" dirty="0">
                          <a:effectLst/>
                        </a:rPr>
                        <a:t> </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Iniziato da: Gestore degli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0828278"/>
                  </a:ext>
                </a:extLst>
              </a:tr>
              <a:tr h="1879823">
                <a:tc>
                  <a:txBody>
                    <a:bodyPr/>
                    <a:lstStyle/>
                    <a:p>
                      <a:pPr algn="ctr">
                        <a:lnSpc>
                          <a:spcPct val="110000"/>
                        </a:lnSpc>
                        <a:spcAft>
                          <a:spcPts val="600"/>
                        </a:spcAft>
                      </a:pPr>
                      <a:r>
                        <a:rPr lang="it-IT" sz="1100" dirty="0">
                          <a:effectLst/>
                        </a:rPr>
                        <a:t>Flusso di eventi</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 </a:t>
                      </a:r>
                    </a:p>
                    <a:p>
                      <a:pPr algn="l">
                        <a:lnSpc>
                          <a:spcPct val="110000"/>
                        </a:lnSpc>
                        <a:spcAft>
                          <a:spcPts val="600"/>
                        </a:spcAft>
                      </a:pPr>
                      <a:r>
                        <a:rPr lang="it-IT" sz="1100" dirty="0">
                          <a:effectLst/>
                        </a:rPr>
                        <a:t>    1. Il gestore degli ordini clicca sul pulsante cambia stato dell’ordine.</a:t>
                      </a:r>
                    </a:p>
                    <a:p>
                      <a:pPr algn="l">
                        <a:lnSpc>
                          <a:spcPct val="110000"/>
                        </a:lnSpc>
                        <a:spcAft>
                          <a:spcPts val="600"/>
                        </a:spcAft>
                      </a:pPr>
                      <a:r>
                        <a:rPr lang="it-IT" sz="1100" dirty="0">
                          <a:effectLst/>
                        </a:rPr>
                        <a:t>    2. Il sistema mostra una lista di opzioni disponibili.</a:t>
                      </a:r>
                    </a:p>
                    <a:p>
                      <a:pPr algn="l">
                        <a:lnSpc>
                          <a:spcPct val="110000"/>
                        </a:lnSpc>
                        <a:spcAft>
                          <a:spcPts val="600"/>
                        </a:spcAft>
                      </a:pPr>
                      <a:r>
                        <a:rPr lang="it-IT" sz="1100" dirty="0">
                          <a:effectLst/>
                        </a:rPr>
                        <a:t>    3. Il gestore degli ordini seleziona uno degli stati presenti nella lista.</a:t>
                      </a:r>
                    </a:p>
                    <a:p>
                      <a:pPr algn="l">
                        <a:lnSpc>
                          <a:spcPct val="110000"/>
                        </a:lnSpc>
                        <a:spcAft>
                          <a:spcPts val="600"/>
                        </a:spcAft>
                      </a:pPr>
                      <a:r>
                        <a:rPr lang="it-IT" sz="1100" dirty="0">
                          <a:effectLst/>
                        </a:rPr>
                        <a:t>    4. Il sistema conferma l’avvenuto cambio di stato dell’ordine.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023047"/>
                  </a:ext>
                </a:extLst>
              </a:tr>
              <a:tr h="449979">
                <a:tc>
                  <a:txBody>
                    <a:bodyPr/>
                    <a:lstStyle/>
                    <a:p>
                      <a:pPr algn="ctr">
                        <a:lnSpc>
                          <a:spcPct val="110000"/>
                        </a:lnSpc>
                        <a:spcAft>
                          <a:spcPts val="600"/>
                        </a:spcAft>
                      </a:pPr>
                      <a:r>
                        <a:rPr lang="it-IT" sz="1100" dirty="0">
                          <a:effectLst/>
                        </a:rPr>
                        <a:t>Condizioni d’entrata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Il gestore degli ordini si trova nella pagina degli ordini e sta visualizzando i dettagli di un ordine.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0589783"/>
                  </a:ext>
                </a:extLst>
              </a:tr>
              <a:tr h="449979">
                <a:tc>
                  <a:txBody>
                    <a:bodyPr/>
                    <a:lstStyle/>
                    <a:p>
                      <a:pPr algn="ctr">
                        <a:lnSpc>
                          <a:spcPct val="110000"/>
                        </a:lnSpc>
                        <a:spcAft>
                          <a:spcPts val="600"/>
                        </a:spcAft>
                      </a:pPr>
                      <a:r>
                        <a:rPr lang="it-IT" sz="1100" dirty="0">
                          <a:effectLst/>
                        </a:rPr>
                        <a:t>Condizioni d’uscita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Lo stato dell’ordine è stato cambiato.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9678375"/>
                  </a:ext>
                </a:extLst>
              </a:tr>
            </a:tbl>
          </a:graphicData>
        </a:graphic>
      </p:graphicFrame>
      <p:sp>
        <p:nvSpPr>
          <p:cNvPr id="5" name="Rectangle 1">
            <a:extLst>
              <a:ext uri="{FF2B5EF4-FFF2-40B4-BE49-F238E27FC236}">
                <a16:creationId xmlns:a16="http://schemas.microsoft.com/office/drawing/2014/main" id="{D3632A09-E579-4675-94C1-4BFE6E51CBBA}"/>
              </a:ext>
            </a:extLst>
          </p:cNvPr>
          <p:cNvSpPr>
            <a:spLocks noChangeArrowheads="1"/>
          </p:cNvSpPr>
          <p:nvPr/>
        </p:nvSpPr>
        <p:spPr bwMode="auto">
          <a:xfrm>
            <a:off x="330200" y="1308186"/>
            <a:ext cx="387350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C_20: Cambiare lo stato di un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6" name="Titolo 1">
            <a:extLst>
              <a:ext uri="{FF2B5EF4-FFF2-40B4-BE49-F238E27FC236}">
                <a16:creationId xmlns:a16="http://schemas.microsoft.com/office/drawing/2014/main" id="{48353568-6CF6-4874-8F8A-482C0C912806}"/>
              </a:ext>
            </a:extLst>
          </p:cNvPr>
          <p:cNvSpPr txBox="1">
            <a:spLocks/>
          </p:cNvSpPr>
          <p:nvPr/>
        </p:nvSpPr>
        <p:spPr>
          <a:xfrm>
            <a:off x="4413400" y="0"/>
            <a:ext cx="3365200" cy="105809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(2/2)</a:t>
            </a:r>
          </a:p>
        </p:txBody>
      </p:sp>
      <p:pic>
        <p:nvPicPr>
          <p:cNvPr id="7" name="Immagine 6">
            <a:extLst>
              <a:ext uri="{FF2B5EF4-FFF2-40B4-BE49-F238E27FC236}">
                <a16:creationId xmlns:a16="http://schemas.microsoft.com/office/drawing/2014/main" id="{60ACE9FF-8ABE-45F7-88C8-2B36856CC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73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2D251-966E-4ADB-B79A-A7AF50D11B13}"/>
              </a:ext>
            </a:extLst>
          </p:cNvPr>
          <p:cNvSpPr>
            <a:spLocks noChangeArrowheads="1"/>
          </p:cNvSpPr>
          <p:nvPr/>
        </p:nvSpPr>
        <p:spPr bwMode="auto">
          <a:xfrm>
            <a:off x="648493" y="1089662"/>
            <a:ext cx="3379788"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E</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pic>
        <p:nvPicPr>
          <p:cNvPr id="3073" name="Immagine 51">
            <a:extLst>
              <a:ext uri="{FF2B5EF4-FFF2-40B4-BE49-F238E27FC236}">
                <a16:creationId xmlns:a16="http://schemas.microsoft.com/office/drawing/2014/main" id="{B9C41356-9FEA-4E34-A3DC-AE9803330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059" y="1711235"/>
            <a:ext cx="9878877" cy="49749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DAFC420-44C7-4C61-9F24-66C8DBA5BB9B}"/>
              </a:ext>
            </a:extLst>
          </p:cNvPr>
          <p:cNvSpPr>
            <a:spLocks noChangeArrowheads="1"/>
          </p:cNvSpPr>
          <p:nvPr/>
        </p:nvSpPr>
        <p:spPr bwMode="auto">
          <a:xfrm>
            <a:off x="3022600" y="171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B31B2F52-C814-4008-BE9D-995182A9582B}"/>
              </a:ext>
            </a:extLst>
          </p:cNvPr>
          <p:cNvSpPr txBox="1">
            <a:spLocks/>
          </p:cNvSpPr>
          <p:nvPr/>
        </p:nvSpPr>
        <p:spPr>
          <a:xfrm>
            <a:off x="3267406" y="0"/>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(1/2)</a:t>
            </a:r>
          </a:p>
        </p:txBody>
      </p:sp>
    </p:spTree>
    <p:extLst>
      <p:ext uri="{BB962C8B-B14F-4D97-AF65-F5344CB8AC3E}">
        <p14:creationId xmlns:p14="http://schemas.microsoft.com/office/powerpoint/2010/main" val="9888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BA5F3104-F923-4408-B7AE-8ACF3B81F9C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61555" y="2174804"/>
            <a:ext cx="10967620" cy="4265185"/>
          </a:xfrm>
          <a:prstGeom prst="rect">
            <a:avLst/>
          </a:prstGeom>
          <a:ln>
            <a:noFill/>
          </a:ln>
          <a:effectLst>
            <a:outerShdw blurRad="292100" dist="139700" dir="2700000" algn="tl" rotWithShape="0">
              <a:srgbClr val="333333">
                <a:alpha val="65000"/>
              </a:srgbClr>
            </a:outerShdw>
          </a:effectLst>
        </p:spPr>
      </p:pic>
      <p:sp>
        <p:nvSpPr>
          <p:cNvPr id="5" name="Rectangle 2">
            <a:extLst>
              <a:ext uri="{FF2B5EF4-FFF2-40B4-BE49-F238E27FC236}">
                <a16:creationId xmlns:a16="http://schemas.microsoft.com/office/drawing/2014/main" id="{427F71C5-C7E2-4BA8-90EE-3D463FC75D87}"/>
              </a:ext>
            </a:extLst>
          </p:cNvPr>
          <p:cNvSpPr>
            <a:spLocks noChangeArrowheads="1"/>
          </p:cNvSpPr>
          <p:nvPr/>
        </p:nvSpPr>
        <p:spPr bwMode="auto">
          <a:xfrm>
            <a:off x="661555" y="1293475"/>
            <a:ext cx="3379788"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Cambiare lo stato di un ordine</a:t>
            </a:r>
            <a:endParaRPr kumimoji="0" lang="it-IT" altLang="it-IT" b="0" i="0" u="none" strike="noStrike" cap="none" normalizeH="0" baseline="0" dirty="0">
              <a:ln>
                <a:noFill/>
              </a:ln>
              <a:effectLst/>
              <a:latin typeface="Arial" panose="020B0604020202020204" pitchFamily="34" charset="0"/>
            </a:endParaRPr>
          </a:p>
        </p:txBody>
      </p:sp>
      <p:sp>
        <p:nvSpPr>
          <p:cNvPr id="7" name="Titolo 1">
            <a:extLst>
              <a:ext uri="{FF2B5EF4-FFF2-40B4-BE49-F238E27FC236}">
                <a16:creationId xmlns:a16="http://schemas.microsoft.com/office/drawing/2014/main" id="{3E7FECD4-45E3-4A66-9DFA-0D0608A1DF8B}"/>
              </a:ext>
            </a:extLst>
          </p:cNvPr>
          <p:cNvSpPr txBox="1">
            <a:spLocks/>
          </p:cNvSpPr>
          <p:nvPr/>
        </p:nvSpPr>
        <p:spPr>
          <a:xfrm>
            <a:off x="3267406" y="52251"/>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(2/2)</a:t>
            </a:r>
          </a:p>
        </p:txBody>
      </p:sp>
    </p:spTree>
    <p:extLst>
      <p:ext uri="{BB962C8B-B14F-4D97-AF65-F5344CB8AC3E}">
        <p14:creationId xmlns:p14="http://schemas.microsoft.com/office/powerpoint/2010/main" val="3689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5F876-2C96-47BE-A235-0F7132FED499}"/>
              </a:ext>
            </a:extLst>
          </p:cNvPr>
          <p:cNvSpPr>
            <a:spLocks noChangeArrowheads="1"/>
          </p:cNvSpPr>
          <p:nvPr/>
        </p:nvSpPr>
        <p:spPr bwMode="auto">
          <a:xfrm>
            <a:off x="2416628"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79EDBB68-D64A-4960-8107-0EFC9D59C9F6}"/>
              </a:ext>
            </a:extLst>
          </p:cNvPr>
          <p:cNvSpPr txBox="1">
            <a:spLocks/>
          </p:cNvSpPr>
          <p:nvPr/>
        </p:nvSpPr>
        <p:spPr>
          <a:xfrm>
            <a:off x="4155681" y="94475"/>
            <a:ext cx="3880638"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CLASS DIAGRAM</a:t>
            </a:r>
          </a:p>
        </p:txBody>
      </p:sp>
      <p:pic>
        <p:nvPicPr>
          <p:cNvPr id="6" name="Immagine 5">
            <a:extLst>
              <a:ext uri="{FF2B5EF4-FFF2-40B4-BE49-F238E27FC236}">
                <a16:creationId xmlns:a16="http://schemas.microsoft.com/office/drawing/2014/main" id="{A9023C8B-8F70-4E3B-A972-A4822A56E0FA}"/>
              </a:ext>
            </a:extLst>
          </p:cNvPr>
          <p:cNvPicPr>
            <a:picLocks noChangeAspect="1"/>
          </p:cNvPicPr>
          <p:nvPr/>
        </p:nvPicPr>
        <p:blipFill>
          <a:blip r:embed="rId2"/>
          <a:stretch>
            <a:fillRect/>
          </a:stretch>
        </p:blipFill>
        <p:spPr>
          <a:xfrm>
            <a:off x="672556" y="1047727"/>
            <a:ext cx="10402752" cy="5715798"/>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A0AAD36F-B067-409F-9730-A9B13EA01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0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3702A98-9C74-4ACA-9206-F4B0695F04BF}"/>
              </a:ext>
            </a:extLst>
          </p:cNvPr>
          <p:cNvSpPr>
            <a:spLocks noChangeArrowheads="1"/>
          </p:cNvSpPr>
          <p:nvPr/>
        </p:nvSpPr>
        <p:spPr bwMode="auto">
          <a:xfrm>
            <a:off x="448626" y="1358512"/>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SCD_0 – </a:t>
            </a:r>
            <a:r>
              <a:rPr kumimoji="0" lang="en-GB" altLang="it-IT" b="0" i="0" u="none" strike="noStrike" cap="none" normalizeH="0" baseline="0" dirty="0" err="1" bmk="">
                <a:ln>
                  <a:noFill/>
                </a:ln>
                <a:effectLst/>
                <a:latin typeface="Calibri Light" panose="020F0302020204030204" pitchFamily="34" charset="0"/>
                <a:ea typeface="Times New Roman" panose="02020603050405020304" pitchFamily="18" charset="0"/>
                <a:cs typeface="Times New Roman" panose="02020603050405020304" pitchFamily="18" charset="0"/>
              </a:rPr>
              <a:t>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193EC0E9-398C-4BD7-AEA5-F0023383D0DF}"/>
              </a:ext>
            </a:extLst>
          </p:cNvPr>
          <p:cNvSpPr txBox="1">
            <a:spLocks/>
          </p:cNvSpPr>
          <p:nvPr/>
        </p:nvSpPr>
        <p:spPr>
          <a:xfrm>
            <a:off x="3582246" y="0"/>
            <a:ext cx="5027507"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STATE CHART DIAGRAM</a:t>
            </a:r>
          </a:p>
        </p:txBody>
      </p:sp>
      <p:pic>
        <p:nvPicPr>
          <p:cNvPr id="6" name="Immagine 5">
            <a:extLst>
              <a:ext uri="{FF2B5EF4-FFF2-40B4-BE49-F238E27FC236}">
                <a16:creationId xmlns:a16="http://schemas.microsoft.com/office/drawing/2014/main" id="{DA25F9F4-4676-4A15-BF27-510B3D8A85CF}"/>
              </a:ext>
            </a:extLst>
          </p:cNvPr>
          <p:cNvPicPr>
            <a:picLocks noChangeAspect="1"/>
          </p:cNvPicPr>
          <p:nvPr/>
        </p:nvPicPr>
        <p:blipFill>
          <a:blip r:embed="rId2"/>
          <a:stretch>
            <a:fillRect/>
          </a:stretch>
        </p:blipFill>
        <p:spPr>
          <a:xfrm>
            <a:off x="1074461" y="1791714"/>
            <a:ext cx="9154803" cy="4972744"/>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CB0B4D59-AB39-4A19-98F0-07915A9B9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9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Immagine 15">
            <a:extLst>
              <a:ext uri="{FF2B5EF4-FFF2-40B4-BE49-F238E27FC236}">
                <a16:creationId xmlns:a16="http://schemas.microsoft.com/office/drawing/2014/main" id="{CAE3E28F-3EF2-4AB4-A2D4-8B9B21B51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790" y="1047727"/>
            <a:ext cx="3955023" cy="56881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itolo 1">
            <a:extLst>
              <a:ext uri="{FF2B5EF4-FFF2-40B4-BE49-F238E27FC236}">
                <a16:creationId xmlns:a16="http://schemas.microsoft.com/office/drawing/2014/main" id="{7D583E23-FD08-4860-A0C2-5455ECEA763C}"/>
              </a:ext>
            </a:extLst>
          </p:cNvPr>
          <p:cNvSpPr txBox="1">
            <a:spLocks/>
          </p:cNvSpPr>
          <p:nvPr/>
        </p:nvSpPr>
        <p:spPr>
          <a:xfrm>
            <a:off x="3674017" y="0"/>
            <a:ext cx="4138567" cy="770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ACTIVITY DIAGRAM</a:t>
            </a:r>
          </a:p>
        </p:txBody>
      </p:sp>
      <p:sp>
        <p:nvSpPr>
          <p:cNvPr id="8" name="Rectangle 2">
            <a:extLst>
              <a:ext uri="{FF2B5EF4-FFF2-40B4-BE49-F238E27FC236}">
                <a16:creationId xmlns:a16="http://schemas.microsoft.com/office/drawing/2014/main" id="{3F1A1D5B-8AD2-46BC-9141-BAEB8D490B78}"/>
              </a:ext>
            </a:extLst>
          </p:cNvPr>
          <p:cNvSpPr>
            <a:spLocks noChangeArrowheads="1"/>
          </p:cNvSpPr>
          <p:nvPr/>
        </p:nvSpPr>
        <p:spPr bwMode="auto">
          <a:xfrm>
            <a:off x="395223" y="1047727"/>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AD_0 – Acquisto</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72FE1D25-AF5A-46C3-B741-CD3119404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760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28959E1-016C-4858-BD03-23F75C04A1F4}"/>
              </a:ext>
            </a:extLst>
          </p:cNvPr>
          <p:cNvSpPr>
            <a:spLocks noChangeArrowheads="1"/>
          </p:cNvSpPr>
          <p:nvPr/>
        </p:nvSpPr>
        <p:spPr bwMode="auto">
          <a:xfrm>
            <a:off x="299441" y="1428750"/>
            <a:ext cx="241335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(cliente)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BDA80D1-7466-4BFE-879A-3FAC6B4DAB2E}"/>
              </a:ext>
            </a:extLst>
          </p:cNvPr>
          <p:cNvSpPr>
            <a:spLocks noChangeArrowheads="1"/>
          </p:cNvSpPr>
          <p:nvPr/>
        </p:nvSpPr>
        <p:spPr bwMode="auto">
          <a:xfrm>
            <a:off x="2180492"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Titolo 1">
            <a:extLst>
              <a:ext uri="{FF2B5EF4-FFF2-40B4-BE49-F238E27FC236}">
                <a16:creationId xmlns:a16="http://schemas.microsoft.com/office/drawing/2014/main" id="{400452EC-28E2-4C52-9A70-DDD3CF840F04}"/>
              </a:ext>
            </a:extLst>
          </p:cNvPr>
          <p:cNvSpPr txBox="1">
            <a:spLocks/>
          </p:cNvSpPr>
          <p:nvPr/>
        </p:nvSpPr>
        <p:spPr>
          <a:xfrm>
            <a:off x="3582246" y="0"/>
            <a:ext cx="5027507" cy="75764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NAVIGATION PATH (1/2)</a:t>
            </a:r>
          </a:p>
        </p:txBody>
      </p:sp>
      <p:pic>
        <p:nvPicPr>
          <p:cNvPr id="9" name="Immagine 8">
            <a:extLst>
              <a:ext uri="{FF2B5EF4-FFF2-40B4-BE49-F238E27FC236}">
                <a16:creationId xmlns:a16="http://schemas.microsoft.com/office/drawing/2014/main" id="{5C544C2B-F68B-45CC-BE43-04B238F01AD6}"/>
              </a:ext>
            </a:extLst>
          </p:cNvPr>
          <p:cNvPicPr>
            <a:picLocks noChangeAspect="1"/>
          </p:cNvPicPr>
          <p:nvPr/>
        </p:nvPicPr>
        <p:blipFill>
          <a:blip r:embed="rId2"/>
          <a:stretch>
            <a:fillRect/>
          </a:stretch>
        </p:blipFill>
        <p:spPr>
          <a:xfrm>
            <a:off x="1189351" y="2093306"/>
            <a:ext cx="8507012" cy="4134427"/>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C905954F-F5C6-40EE-A9E2-2E846ED33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98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6806275-77A7-4FE7-B815-69EBCBDB6491}"/>
              </a:ext>
            </a:extLst>
          </p:cNvPr>
          <p:cNvSpPr>
            <a:spLocks noChangeArrowheads="1"/>
          </p:cNvSpPr>
          <p:nvPr/>
        </p:nvSpPr>
        <p:spPr bwMode="auto">
          <a:xfrm>
            <a:off x="259100" y="1198617"/>
            <a:ext cx="311610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(Gestore ordini)</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27FB45C0-E0FB-43B8-A386-71FDD6B3D390}"/>
              </a:ext>
            </a:extLst>
          </p:cNvPr>
          <p:cNvPicPr>
            <a:picLocks noChangeAspect="1"/>
          </p:cNvPicPr>
          <p:nvPr/>
        </p:nvPicPr>
        <p:blipFill>
          <a:blip r:embed="rId2"/>
          <a:stretch>
            <a:fillRect/>
          </a:stretch>
        </p:blipFill>
        <p:spPr>
          <a:xfrm>
            <a:off x="3026091" y="1807743"/>
            <a:ext cx="4848902" cy="4667901"/>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BD7FC212-EF83-4577-9DF7-27E6A1CF5670}"/>
              </a:ext>
            </a:extLst>
          </p:cNvPr>
          <p:cNvSpPr txBox="1">
            <a:spLocks/>
          </p:cNvSpPr>
          <p:nvPr/>
        </p:nvSpPr>
        <p:spPr>
          <a:xfrm>
            <a:off x="3582246" y="0"/>
            <a:ext cx="5027507" cy="75764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NAVIGATION </a:t>
            </a:r>
            <a:r>
              <a:rPr lang="it-IT" sz="3200"/>
              <a:t>PATH (2/2</a:t>
            </a:r>
            <a:r>
              <a:rPr lang="it-IT" sz="3200" dirty="0"/>
              <a:t>)</a:t>
            </a:r>
          </a:p>
        </p:txBody>
      </p:sp>
      <p:pic>
        <p:nvPicPr>
          <p:cNvPr id="9" name="Immagine 8">
            <a:extLst>
              <a:ext uri="{FF2B5EF4-FFF2-40B4-BE49-F238E27FC236}">
                <a16:creationId xmlns:a16="http://schemas.microsoft.com/office/drawing/2014/main" id="{9AD2F19B-E49E-4746-818D-93BB15D48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2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DB77A-2AFA-4586-A420-CC2A78396045}"/>
              </a:ext>
            </a:extLst>
          </p:cNvPr>
          <p:cNvSpPr>
            <a:spLocks noGrp="1"/>
          </p:cNvSpPr>
          <p:nvPr>
            <p:ph type="title"/>
          </p:nvPr>
        </p:nvSpPr>
        <p:spPr>
          <a:xfrm>
            <a:off x="4547110" y="98475"/>
            <a:ext cx="3097780" cy="711685"/>
          </a:xfrm>
        </p:spPr>
        <p:txBody>
          <a:bodyPr>
            <a:normAutofit/>
          </a:bodyPr>
          <a:lstStyle/>
          <a:p>
            <a:r>
              <a:rPr lang="it-IT" sz="3200" dirty="0"/>
              <a:t>INTRODUZIONE</a:t>
            </a:r>
          </a:p>
        </p:txBody>
      </p:sp>
      <p:sp>
        <p:nvSpPr>
          <p:cNvPr id="3" name="Segnaposto contenuto 2">
            <a:extLst>
              <a:ext uri="{FF2B5EF4-FFF2-40B4-BE49-F238E27FC236}">
                <a16:creationId xmlns:a16="http://schemas.microsoft.com/office/drawing/2014/main" id="{0AFBE221-B6C9-46F7-A7A6-DAF6AA846EFF}"/>
              </a:ext>
            </a:extLst>
          </p:cNvPr>
          <p:cNvSpPr>
            <a:spLocks noGrp="1"/>
          </p:cNvSpPr>
          <p:nvPr>
            <p:ph idx="1"/>
          </p:nvPr>
        </p:nvSpPr>
        <p:spPr>
          <a:xfrm>
            <a:off x="566646" y="1730830"/>
            <a:ext cx="8534400" cy="4552405"/>
          </a:xfrm>
        </p:spPr>
        <p:txBody>
          <a:bodyPr>
            <a:normAutofit/>
          </a:bodyPr>
          <a:lstStyle/>
          <a:p>
            <a:pPr marL="0" indent="0">
              <a:buNone/>
            </a:pPr>
            <a:r>
              <a:rPr lang="it-IT" b="1" u="sng" cap="small" dirty="0">
                <a:solidFill>
                  <a:schemeClr val="tx1"/>
                </a:solidFill>
              </a:rPr>
              <a:t>Situazione Corrente</a:t>
            </a:r>
            <a:endParaRPr lang="it-IT" b="1" dirty="0">
              <a:solidFill>
                <a:schemeClr val="tx1"/>
              </a:solidFill>
            </a:endParaRPr>
          </a:p>
          <a:p>
            <a:pPr marL="0" indent="0">
              <a:buNone/>
            </a:pPr>
            <a:r>
              <a:rPr lang="it-IT" dirty="0">
                <a:solidFill>
                  <a:schemeClr val="tx1"/>
                </a:solidFill>
              </a:rPr>
              <a:t>Ad oggi per acquistare un videogioco è necessario recarsi in un negozio fisico. Tali possono presentare alcune criticità:</a:t>
            </a:r>
          </a:p>
          <a:p>
            <a:pPr lvl="0"/>
            <a:r>
              <a:rPr lang="it-IT" dirty="0">
                <a:solidFill>
                  <a:schemeClr val="tx1"/>
                </a:solidFill>
              </a:rPr>
              <a:t>Non sempre sono facilmente raggiungibili</a:t>
            </a:r>
          </a:p>
          <a:p>
            <a:pPr lvl="0"/>
            <a:r>
              <a:rPr lang="it-IT" dirty="0">
                <a:solidFill>
                  <a:schemeClr val="tx1"/>
                </a:solidFill>
              </a:rPr>
              <a:t>Per verificare la disponibilità di un gioco, è necessario recarsi fisicamente al negozio</a:t>
            </a:r>
          </a:p>
          <a:p>
            <a:pPr lvl="0"/>
            <a:r>
              <a:rPr lang="it-IT" dirty="0">
                <a:solidFill>
                  <a:schemeClr val="tx1"/>
                </a:solidFill>
              </a:rPr>
              <a:t>Bisogna fare la fila</a:t>
            </a:r>
          </a:p>
          <a:p>
            <a:pPr lvl="0"/>
            <a:r>
              <a:rPr lang="it-IT" dirty="0">
                <a:solidFill>
                  <a:schemeClr val="tx1"/>
                </a:solidFill>
              </a:rPr>
              <a:t>Nel caso in cui un gioco non fosse disponibile, il negozio impiegherebbe tempi lunghi per ottenere il titolo, inoltre sarà necessario recarsi al negozio per prelevarlo.</a:t>
            </a:r>
          </a:p>
          <a:p>
            <a:pPr lvl="0"/>
            <a:r>
              <a:rPr lang="it-IT" dirty="0">
                <a:solidFill>
                  <a:schemeClr val="tx1"/>
                </a:solidFill>
              </a:rPr>
              <a:t>Il negozio raggiunge soltanto la comunità locale</a:t>
            </a:r>
          </a:p>
          <a:p>
            <a:endParaRPr lang="it-IT" dirty="0"/>
          </a:p>
        </p:txBody>
      </p:sp>
      <p:pic>
        <p:nvPicPr>
          <p:cNvPr id="4" name="Immagine 3">
            <a:extLst>
              <a:ext uri="{FF2B5EF4-FFF2-40B4-BE49-F238E27FC236}">
                <a16:creationId xmlns:a16="http://schemas.microsoft.com/office/drawing/2014/main" id="{67B36620-E1A1-4A83-B8A2-E1DE027D6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03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8B96A0D-5625-471A-862F-441D419C0D36}"/>
              </a:ext>
            </a:extLst>
          </p:cNvPr>
          <p:cNvSpPr>
            <a:spLocks noChangeArrowheads="1"/>
          </p:cNvSpPr>
          <p:nvPr/>
        </p:nvSpPr>
        <p:spPr bwMode="auto">
          <a:xfrm>
            <a:off x="3294529" y="-699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utente autenticato</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9217" name="Immagine 40">
            <a:extLst>
              <a:ext uri="{FF2B5EF4-FFF2-40B4-BE49-F238E27FC236}">
                <a16:creationId xmlns:a16="http://schemas.microsoft.com/office/drawing/2014/main" id="{928AE0E1-AB18-4A56-9783-93671EB5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471" y="704387"/>
            <a:ext cx="4659553" cy="5777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D7773008-90F8-4E1E-812D-74FDFA0E964F}"/>
              </a:ext>
            </a:extLst>
          </p:cNvPr>
          <p:cNvSpPr txBox="1">
            <a:spLocks/>
          </p:cNvSpPr>
          <p:nvPr/>
        </p:nvSpPr>
        <p:spPr>
          <a:xfrm>
            <a:off x="457808" y="704387"/>
            <a:ext cx="3059115"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(1/3)</a:t>
            </a:r>
          </a:p>
        </p:txBody>
      </p:sp>
      <p:sp>
        <p:nvSpPr>
          <p:cNvPr id="7" name="Rectangle 2">
            <a:extLst>
              <a:ext uri="{FF2B5EF4-FFF2-40B4-BE49-F238E27FC236}">
                <a16:creationId xmlns:a16="http://schemas.microsoft.com/office/drawing/2014/main" id="{8A68B53C-7989-4F37-A709-D21A264AD786}"/>
              </a:ext>
            </a:extLst>
          </p:cNvPr>
          <p:cNvSpPr>
            <a:spLocks noChangeArrowheads="1"/>
          </p:cNvSpPr>
          <p:nvPr/>
        </p:nvSpPr>
        <p:spPr bwMode="auto">
          <a:xfrm>
            <a:off x="1235206" y="3364755"/>
            <a:ext cx="1754583"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a:t>
            </a:r>
          </a:p>
        </p:txBody>
      </p:sp>
      <p:pic>
        <p:nvPicPr>
          <p:cNvPr id="8" name="Immagine 7">
            <a:extLst>
              <a:ext uri="{FF2B5EF4-FFF2-40B4-BE49-F238E27FC236}">
                <a16:creationId xmlns:a16="http://schemas.microsoft.com/office/drawing/2014/main" id="{143C8CAC-4EB7-47AC-BF20-A34B81229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624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Immagine 43">
            <a:extLst>
              <a:ext uri="{FF2B5EF4-FFF2-40B4-BE49-F238E27FC236}">
                <a16:creationId xmlns:a16="http://schemas.microsoft.com/office/drawing/2014/main" id="{2323C33C-AFD3-47CF-9096-9F123DAA2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0"/>
          <a:stretch/>
        </p:blipFill>
        <p:spPr bwMode="auto">
          <a:xfrm>
            <a:off x="443445" y="733425"/>
            <a:ext cx="6885666" cy="5911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CA71B9-AA5F-4978-85CE-55055F77F647}"/>
              </a:ext>
            </a:extLst>
          </p:cNvPr>
          <p:cNvSpPr>
            <a:spLocks noChangeArrowheads="1"/>
          </p:cNvSpPr>
          <p:nvPr/>
        </p:nvSpPr>
        <p:spPr bwMode="auto">
          <a:xfrm>
            <a:off x="0" y="5667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Rectangle 2">
            <a:extLst>
              <a:ext uri="{FF2B5EF4-FFF2-40B4-BE49-F238E27FC236}">
                <a16:creationId xmlns:a16="http://schemas.microsoft.com/office/drawing/2014/main" id="{927130C5-A5A2-421D-B64F-B9EFD1C1A011}"/>
              </a:ext>
            </a:extLst>
          </p:cNvPr>
          <p:cNvSpPr>
            <a:spLocks noChangeArrowheads="1"/>
          </p:cNvSpPr>
          <p:nvPr/>
        </p:nvSpPr>
        <p:spPr bwMode="auto">
          <a:xfrm>
            <a:off x="9183166" y="3460902"/>
            <a:ext cx="1407996"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Carrello</a:t>
            </a:r>
            <a:endParaRPr kumimoji="0" lang="it-IT" altLang="it-IT" sz="24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55ABB3BD-3B68-411D-B693-EB880885B837}"/>
              </a:ext>
            </a:extLst>
          </p:cNvPr>
          <p:cNvSpPr txBox="1">
            <a:spLocks/>
          </p:cNvSpPr>
          <p:nvPr/>
        </p:nvSpPr>
        <p:spPr>
          <a:xfrm>
            <a:off x="8232474" y="733425"/>
            <a:ext cx="3309381"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(2/3)</a:t>
            </a:r>
          </a:p>
        </p:txBody>
      </p:sp>
      <p:pic>
        <p:nvPicPr>
          <p:cNvPr id="8" name="Immagine 7">
            <a:extLst>
              <a:ext uri="{FF2B5EF4-FFF2-40B4-BE49-F238E27FC236}">
                <a16:creationId xmlns:a16="http://schemas.microsoft.com/office/drawing/2014/main" id="{05E17F29-7E86-410B-84A9-58C8D5D8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264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Immagine 54">
            <a:extLst>
              <a:ext uri="{FF2B5EF4-FFF2-40B4-BE49-F238E27FC236}">
                <a16:creationId xmlns:a16="http://schemas.microsoft.com/office/drawing/2014/main" id="{BE842016-ADE6-4EC8-A110-31E72A9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545" y="548497"/>
            <a:ext cx="5437438" cy="5761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C3D8B-E1AC-4D9B-8580-D107CD52B7A6}"/>
              </a:ext>
            </a:extLst>
          </p:cNvPr>
          <p:cNvSpPr>
            <a:spLocks noChangeArrowheads="1"/>
          </p:cNvSpPr>
          <p:nvPr/>
        </p:nvSpPr>
        <p:spPr bwMode="auto">
          <a:xfrm>
            <a:off x="2090057" y="77517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
            <a:extLst>
              <a:ext uri="{FF2B5EF4-FFF2-40B4-BE49-F238E27FC236}">
                <a16:creationId xmlns:a16="http://schemas.microsoft.com/office/drawing/2014/main" id="{2B667AD9-2AC9-44E4-8D2A-D929CED8BF2F}"/>
              </a:ext>
            </a:extLst>
          </p:cNvPr>
          <p:cNvSpPr>
            <a:spLocks noChangeArrowheads="1"/>
          </p:cNvSpPr>
          <p:nvPr/>
        </p:nvSpPr>
        <p:spPr bwMode="auto">
          <a:xfrm>
            <a:off x="928378" y="2985292"/>
            <a:ext cx="2323356" cy="88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 Gestore ordini</a:t>
            </a:r>
          </a:p>
        </p:txBody>
      </p:sp>
      <p:sp>
        <p:nvSpPr>
          <p:cNvPr id="6" name="Titolo 1">
            <a:extLst>
              <a:ext uri="{FF2B5EF4-FFF2-40B4-BE49-F238E27FC236}">
                <a16:creationId xmlns:a16="http://schemas.microsoft.com/office/drawing/2014/main" id="{0B882274-8C93-487E-9FEE-BD0FF976AEF0}"/>
              </a:ext>
            </a:extLst>
          </p:cNvPr>
          <p:cNvSpPr txBox="1">
            <a:spLocks/>
          </p:cNvSpPr>
          <p:nvPr/>
        </p:nvSpPr>
        <p:spPr>
          <a:xfrm>
            <a:off x="435366" y="939679"/>
            <a:ext cx="3309381" cy="672353"/>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 (3/3)</a:t>
            </a:r>
          </a:p>
        </p:txBody>
      </p:sp>
      <p:pic>
        <p:nvPicPr>
          <p:cNvPr id="8" name="Immagine 7">
            <a:extLst>
              <a:ext uri="{FF2B5EF4-FFF2-40B4-BE49-F238E27FC236}">
                <a16:creationId xmlns:a16="http://schemas.microsoft.com/office/drawing/2014/main" id="{78DE5AA4-4F54-44A4-A236-C32FE8707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39B6B-DAA5-4A29-BBE4-02919BEB0ECB}"/>
              </a:ext>
            </a:extLst>
          </p:cNvPr>
          <p:cNvSpPr>
            <a:spLocks noGrp="1"/>
          </p:cNvSpPr>
          <p:nvPr>
            <p:ph type="title"/>
          </p:nvPr>
        </p:nvSpPr>
        <p:spPr>
          <a:xfrm>
            <a:off x="3972595" y="-15445"/>
            <a:ext cx="4246809" cy="884887"/>
          </a:xfrm>
        </p:spPr>
        <p:txBody>
          <a:bodyPr>
            <a:normAutofit/>
          </a:bodyPr>
          <a:lstStyle/>
          <a:p>
            <a:r>
              <a:rPr lang="it-IT" sz="3200" dirty="0"/>
              <a:t>Design goals (1/4)</a:t>
            </a:r>
          </a:p>
        </p:txBody>
      </p:sp>
      <p:sp>
        <p:nvSpPr>
          <p:cNvPr id="3" name="Segnaposto contenuto 2">
            <a:extLst>
              <a:ext uri="{FF2B5EF4-FFF2-40B4-BE49-F238E27FC236}">
                <a16:creationId xmlns:a16="http://schemas.microsoft.com/office/drawing/2014/main" id="{F659DF7B-3A07-480F-B92A-4051A149168C}"/>
              </a:ext>
            </a:extLst>
          </p:cNvPr>
          <p:cNvSpPr>
            <a:spLocks noGrp="1"/>
          </p:cNvSpPr>
          <p:nvPr>
            <p:ph idx="1"/>
          </p:nvPr>
        </p:nvSpPr>
        <p:spPr>
          <a:xfrm>
            <a:off x="569117" y="884887"/>
            <a:ext cx="11174392" cy="5646542"/>
          </a:xfrm>
        </p:spPr>
        <p:txBody>
          <a:bodyPr>
            <a:normAutofit/>
          </a:bodyPr>
          <a:lstStyle/>
          <a:p>
            <a:pPr marL="0" indent="0">
              <a:buNone/>
            </a:pPr>
            <a:endParaRPr lang="it-IT" b="1" dirty="0">
              <a:solidFill>
                <a:schemeClr val="tx1"/>
              </a:solidFill>
            </a:endParaRPr>
          </a:p>
          <a:p>
            <a:pPr marL="0" indent="0">
              <a:buNone/>
            </a:pPr>
            <a:r>
              <a:rPr lang="it-IT" b="1" dirty="0">
                <a:solidFill>
                  <a:schemeClr val="tx1"/>
                </a:solidFill>
              </a:rPr>
              <a:t>1.2.1 DG_1:  Performance </a:t>
            </a:r>
            <a:r>
              <a:rPr lang="it-IT" b="1" dirty="0" err="1">
                <a:solidFill>
                  <a:schemeClr val="tx1"/>
                </a:solidFill>
              </a:rPr>
              <a:t>Criteria</a:t>
            </a:r>
            <a:endParaRPr lang="it-IT" b="1" dirty="0">
              <a:solidFill>
                <a:schemeClr val="tx1"/>
              </a:solidFill>
            </a:endParaRPr>
          </a:p>
          <a:p>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(rispetto alle prestazioni):</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DG_1.1 Tempo di risposta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DG_1.2 Throughput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DG_1.3 Memoria </a:t>
            </a:r>
            <a:r>
              <a:rPr lang="it-IT" dirty="0">
                <a:solidFill>
                  <a:schemeClr val="tx1"/>
                </a:solidFill>
              </a:rPr>
              <a:t>: </a:t>
            </a:r>
          </a:p>
          <a:p>
            <a:pPr marL="0" indent="0">
              <a:buNone/>
            </a:pPr>
            <a:r>
              <a:rPr lang="it-IT" dirty="0">
                <a:solidFill>
                  <a:schemeClr val="tx1"/>
                </a:solidFill>
              </a:rPr>
              <a:t>		La quantità di memoria che verrà utilizzata da </a:t>
            </a:r>
            <a:r>
              <a:rPr lang="it-IT" dirty="0" err="1">
                <a:solidFill>
                  <a:schemeClr val="tx1"/>
                </a:solidFill>
              </a:rPr>
              <a:t>GamesHub</a:t>
            </a:r>
            <a:r>
              <a:rPr lang="it-IT" dirty="0">
                <a:solidFill>
                  <a:schemeClr val="tx1"/>
                </a:solidFill>
              </a:rPr>
              <a:t> non 							  	può essere stimata precisamente. In principio, il sistema dovrà 							   	essere sottoposto alla memorizzazione di almeno: 30 giochi. </a:t>
            </a:r>
          </a:p>
          <a:p>
            <a:endParaRPr lang="it-IT" dirty="0">
              <a:solidFill>
                <a:schemeClr val="tx1"/>
              </a:solidFill>
            </a:endParaRPr>
          </a:p>
        </p:txBody>
      </p:sp>
      <p:pic>
        <p:nvPicPr>
          <p:cNvPr id="4" name="Immagine 3">
            <a:extLst>
              <a:ext uri="{FF2B5EF4-FFF2-40B4-BE49-F238E27FC236}">
                <a16:creationId xmlns:a16="http://schemas.microsoft.com/office/drawing/2014/main" id="{BA99D2A9-F1BB-4467-A348-DE2973DC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02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94829CA-88FD-462D-A3B4-53D82DC80FB3}"/>
              </a:ext>
            </a:extLst>
          </p:cNvPr>
          <p:cNvSpPr>
            <a:spLocks noGrp="1"/>
          </p:cNvSpPr>
          <p:nvPr>
            <p:ph idx="1"/>
          </p:nvPr>
        </p:nvSpPr>
        <p:spPr>
          <a:xfrm>
            <a:off x="684212" y="884887"/>
            <a:ext cx="9766074" cy="5937069"/>
          </a:xfrm>
        </p:spPr>
        <p:txBody>
          <a:bodyPr>
            <a:normAutofit/>
          </a:bodyPr>
          <a:lstStyle/>
          <a:p>
            <a:pPr marL="0" indent="0">
              <a:buNone/>
            </a:pPr>
            <a:r>
              <a:rPr lang="it-IT" b="1" dirty="0">
                <a:solidFill>
                  <a:schemeClr val="tx1"/>
                </a:solidFill>
              </a:rPr>
              <a:t>1.2.2 DG_2:  </a:t>
            </a:r>
            <a:r>
              <a:rPr lang="it-IT" b="1" dirty="0" err="1">
                <a:solidFill>
                  <a:schemeClr val="tx1"/>
                </a:solidFill>
              </a:rPr>
              <a:t>Dependability</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relativi all’affidabilità: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DG_2.1 Robustezza</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DG_2.2 Affidabilità </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DG_2.3 Sicurezza </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DG_2.4 Tolleranza all’errore</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4757AB5E-C0BB-4DE7-966F-54D51AC231CA}"/>
              </a:ext>
            </a:extLst>
          </p:cNvPr>
          <p:cNvSpPr txBox="1">
            <a:spLocks/>
          </p:cNvSpPr>
          <p:nvPr/>
        </p:nvSpPr>
        <p:spPr>
          <a:xfrm>
            <a:off x="3958527" y="0"/>
            <a:ext cx="4274945"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(2/4)</a:t>
            </a:r>
          </a:p>
        </p:txBody>
      </p:sp>
      <p:pic>
        <p:nvPicPr>
          <p:cNvPr id="5" name="Immagine 4">
            <a:extLst>
              <a:ext uri="{FF2B5EF4-FFF2-40B4-BE49-F238E27FC236}">
                <a16:creationId xmlns:a16="http://schemas.microsoft.com/office/drawing/2014/main" id="{A4F445ED-031A-4708-8CF7-D2B1DA6FC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95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A36320C-CC4E-4114-8668-D6706988C887}"/>
              </a:ext>
            </a:extLst>
          </p:cNvPr>
          <p:cNvSpPr>
            <a:spLocks noGrp="1"/>
          </p:cNvSpPr>
          <p:nvPr>
            <p:ph idx="1"/>
          </p:nvPr>
        </p:nvSpPr>
        <p:spPr>
          <a:xfrm>
            <a:off x="566646" y="884887"/>
            <a:ext cx="8534400" cy="5672667"/>
          </a:xfrm>
        </p:spPr>
        <p:txBody>
          <a:bodyPr>
            <a:normAutofit/>
          </a:bodyPr>
          <a:lstStyle/>
          <a:p>
            <a:pPr marL="0" indent="0">
              <a:buNone/>
            </a:pPr>
            <a:r>
              <a:rPr lang="it-IT" b="1" dirty="0">
                <a:solidFill>
                  <a:schemeClr val="tx1"/>
                </a:solidFill>
              </a:rPr>
              <a:t>1.2.3 DG_3: </a:t>
            </a:r>
            <a:r>
              <a:rPr lang="it-IT" b="1" dirty="0" err="1">
                <a:solidFill>
                  <a:schemeClr val="tx1"/>
                </a:solidFill>
              </a:rPr>
              <a:t>Maintenance</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DG_3.1 Estendibilità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DG_3.2 Modificabilità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DG_3.3 Tracciabilità dei requisiti</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DG_3.4 Leggibilità</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CE31835A-4B8B-42BC-BC72-A98B951820BC}"/>
              </a:ext>
            </a:extLst>
          </p:cNvPr>
          <p:cNvSpPr txBox="1">
            <a:spLocks/>
          </p:cNvSpPr>
          <p:nvPr/>
        </p:nvSpPr>
        <p:spPr>
          <a:xfrm>
            <a:off x="3969078" y="0"/>
            <a:ext cx="4253843"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(3/4)</a:t>
            </a:r>
          </a:p>
        </p:txBody>
      </p:sp>
      <p:pic>
        <p:nvPicPr>
          <p:cNvPr id="5" name="Immagine 4">
            <a:extLst>
              <a:ext uri="{FF2B5EF4-FFF2-40B4-BE49-F238E27FC236}">
                <a16:creationId xmlns:a16="http://schemas.microsoft.com/office/drawing/2014/main" id="{660AF2EF-5B57-433B-8FE1-8ACFB9753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83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9D00E9-0897-477D-A2F4-938131355376}"/>
              </a:ext>
            </a:extLst>
          </p:cNvPr>
          <p:cNvSpPr>
            <a:spLocks noGrp="1"/>
          </p:cNvSpPr>
          <p:nvPr>
            <p:ph idx="1"/>
          </p:nvPr>
        </p:nvSpPr>
        <p:spPr>
          <a:xfrm>
            <a:off x="501332" y="1208314"/>
            <a:ext cx="9922828" cy="5218612"/>
          </a:xfrm>
        </p:spPr>
        <p:txBody>
          <a:bodyPr>
            <a:normAutofit/>
          </a:bodyPr>
          <a:lstStyle/>
          <a:p>
            <a:pPr marL="0" indent="0">
              <a:buNone/>
            </a:pPr>
            <a:r>
              <a:rPr lang="it-IT" b="1" dirty="0">
                <a:solidFill>
                  <a:schemeClr val="tx1"/>
                </a:solidFill>
              </a:rPr>
              <a:t>1.2.4 DG_4: End-user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Per quanto riguarda gli utenti, </a:t>
            </a:r>
            <a:r>
              <a:rPr lang="it-IT" dirty="0" err="1">
                <a:solidFill>
                  <a:schemeClr val="tx1"/>
                </a:solidFill>
              </a:rPr>
              <a:t>GamesHub</a:t>
            </a:r>
            <a:r>
              <a:rPr lang="it-IT" dirty="0">
                <a:solidFill>
                  <a:schemeClr val="tx1"/>
                </a:solidFill>
              </a:rPr>
              <a:t> si propone di garantire i seguenti requisiti di qualità: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DG_4.1 Utilità </a:t>
            </a:r>
            <a:r>
              <a:rPr lang="it-IT" dirty="0">
                <a:solidFill>
                  <a:schemeClr val="tx1"/>
                </a:solidFill>
              </a:rPr>
              <a:t>: </a:t>
            </a:r>
          </a:p>
          <a:p>
            <a:pPr marL="0" indent="0">
              <a:buNone/>
            </a:pPr>
            <a:r>
              <a:rPr lang="it-IT" dirty="0">
                <a:solidFill>
                  <a:schemeClr val="tx1"/>
                </a:solidFill>
              </a:rPr>
              <a:t>		grazie ai requisiti funzionali raccolti, </a:t>
            </a:r>
            <a:r>
              <a:rPr lang="it-IT" dirty="0" err="1">
                <a:solidFill>
                  <a:schemeClr val="tx1"/>
                </a:solidFill>
              </a:rPr>
              <a:t>GamesHub</a:t>
            </a:r>
            <a:r>
              <a:rPr lang="it-IT" dirty="0">
                <a:solidFill>
                  <a:schemeClr val="tx1"/>
                </a:solidFill>
              </a:rPr>
              <a:t> dovrebbe supportare in 		pieno le esigenze delle varie tipologie di utenti.</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DG_4.2 Usabilità</a:t>
            </a:r>
            <a:endParaRPr lang="it-IT" dirty="0">
              <a:solidFill>
                <a:schemeClr val="tx1"/>
              </a:solidFill>
            </a:endParaRPr>
          </a:p>
        </p:txBody>
      </p:sp>
      <p:sp>
        <p:nvSpPr>
          <p:cNvPr id="4" name="Titolo 1">
            <a:extLst>
              <a:ext uri="{FF2B5EF4-FFF2-40B4-BE49-F238E27FC236}">
                <a16:creationId xmlns:a16="http://schemas.microsoft.com/office/drawing/2014/main" id="{6B841F04-1C66-4810-9BA8-25F988FA34FA}"/>
              </a:ext>
            </a:extLst>
          </p:cNvPr>
          <p:cNvSpPr txBox="1">
            <a:spLocks/>
          </p:cNvSpPr>
          <p:nvPr/>
        </p:nvSpPr>
        <p:spPr>
          <a:xfrm>
            <a:off x="3949484" y="0"/>
            <a:ext cx="4293032"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(4/4)</a:t>
            </a:r>
          </a:p>
        </p:txBody>
      </p:sp>
      <p:pic>
        <p:nvPicPr>
          <p:cNvPr id="5" name="Immagine 4">
            <a:extLst>
              <a:ext uri="{FF2B5EF4-FFF2-40B4-BE49-F238E27FC236}">
                <a16:creationId xmlns:a16="http://schemas.microsoft.com/office/drawing/2014/main" id="{175E6D15-0048-472D-9488-FAB6B4EDC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603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BE9DE-D661-4B56-9394-CE2D5827F8A5}"/>
              </a:ext>
            </a:extLst>
          </p:cNvPr>
          <p:cNvSpPr>
            <a:spLocks noGrp="1"/>
          </p:cNvSpPr>
          <p:nvPr>
            <p:ph type="title"/>
          </p:nvPr>
        </p:nvSpPr>
        <p:spPr>
          <a:xfrm>
            <a:off x="2386148" y="0"/>
            <a:ext cx="7419703" cy="659674"/>
          </a:xfrm>
        </p:spPr>
        <p:txBody>
          <a:bodyPr>
            <a:normAutofit/>
          </a:bodyPr>
          <a:lstStyle/>
          <a:p>
            <a:r>
              <a:rPr lang="it-IT" sz="3200" dirty="0"/>
              <a:t>Architettura Software Proposta</a:t>
            </a:r>
          </a:p>
        </p:txBody>
      </p:sp>
      <p:pic>
        <p:nvPicPr>
          <p:cNvPr id="5" name="Immagine 4" descr="Risultati immagini per three-tier">
            <a:extLst>
              <a:ext uri="{FF2B5EF4-FFF2-40B4-BE49-F238E27FC236}">
                <a16:creationId xmlns:a16="http://schemas.microsoft.com/office/drawing/2014/main" id="{282C5D69-48D5-4C73-A8EC-6B2DDD9C3782}"/>
              </a:ext>
            </a:extLst>
          </p:cNvPr>
          <p:cNvPicPr/>
          <p:nvPr/>
        </p:nvPicPr>
        <p:blipFill rotWithShape="1">
          <a:blip r:embed="rId2">
            <a:extLst>
              <a:ext uri="{28A0092B-C50C-407E-A947-70E740481C1C}">
                <a14:useLocalDpi xmlns:a14="http://schemas.microsoft.com/office/drawing/2010/main" val="0"/>
              </a:ext>
            </a:extLst>
          </a:blip>
          <a:srcRect l="1076" t="1111" r="673" b="4257"/>
          <a:stretch/>
        </p:blipFill>
        <p:spPr bwMode="auto">
          <a:xfrm>
            <a:off x="1828800" y="1294942"/>
            <a:ext cx="8435320" cy="49033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E304BC8F-0B61-4504-A533-396CCCF0A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21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8E9543B-37D8-47EA-A0AB-2B5B47774F60}"/>
              </a:ext>
            </a:extLst>
          </p:cNvPr>
          <p:cNvSpPr>
            <a:spLocks noGrp="1"/>
          </p:cNvSpPr>
          <p:nvPr>
            <p:ph idx="1"/>
          </p:nvPr>
        </p:nvSpPr>
        <p:spPr>
          <a:xfrm>
            <a:off x="475206" y="1111737"/>
            <a:ext cx="9887994" cy="5086589"/>
          </a:xfrm>
        </p:spPr>
        <p:txBody>
          <a:bodyPr>
            <a:normAutofit/>
          </a:bodyPr>
          <a:lstStyle/>
          <a:p>
            <a:pPr marL="0" indent="0">
              <a:buNone/>
            </a:pPr>
            <a:endParaRPr lang="it-IT" dirty="0">
              <a:solidFill>
                <a:schemeClr val="tx1"/>
              </a:solidFill>
            </a:endParaRPr>
          </a:p>
          <a:p>
            <a:r>
              <a:rPr lang="it-IT" dirty="0">
                <a:solidFill>
                  <a:schemeClr val="tx1"/>
                </a:solidFill>
              </a:rPr>
              <a:t>Rendere il sistema più facile da progettare</a:t>
            </a:r>
          </a:p>
          <a:p>
            <a:r>
              <a:rPr lang="it-IT" dirty="0">
                <a:solidFill>
                  <a:schemeClr val="tx1"/>
                </a:solidFill>
              </a:rPr>
              <a:t>Migliorare il requisito di manutenibilità </a:t>
            </a:r>
          </a:p>
          <a:p>
            <a:pPr marL="0" indent="0">
              <a:buNone/>
            </a:pPr>
            <a:endParaRPr lang="it-IT" dirty="0">
              <a:solidFill>
                <a:schemeClr val="tx1"/>
              </a:solidFill>
            </a:endParaRPr>
          </a:p>
          <a:p>
            <a:pPr marL="0" indent="0">
              <a:buNone/>
            </a:pPr>
            <a:r>
              <a:rPr lang="it-IT" dirty="0">
                <a:solidFill>
                  <a:schemeClr val="tx1"/>
                </a:solidFill>
              </a:rPr>
              <a:t>I tre livelli relativi all’architettura adottata per </a:t>
            </a:r>
            <a:r>
              <a:rPr lang="it-IT" dirty="0" err="1">
                <a:solidFill>
                  <a:schemeClr val="tx1"/>
                </a:solidFill>
              </a:rPr>
              <a:t>GamesHub</a:t>
            </a:r>
            <a:r>
              <a:rPr lang="it-IT" dirty="0">
                <a:solidFill>
                  <a:schemeClr val="tx1"/>
                </a:solidFill>
              </a:rPr>
              <a:t>, quindi, saranno:</a:t>
            </a:r>
          </a:p>
          <a:p>
            <a:pPr marL="0" indent="0">
              <a:buNone/>
            </a:pPr>
            <a:r>
              <a:rPr lang="it-IT" dirty="0">
                <a:solidFill>
                  <a:schemeClr val="tx1"/>
                </a:solidFill>
              </a:rPr>
              <a:t>	</a:t>
            </a:r>
          </a:p>
          <a:p>
            <a:pPr marL="0" indent="0">
              <a:buNone/>
            </a:pPr>
            <a:r>
              <a:rPr lang="it-IT" dirty="0">
                <a:solidFill>
                  <a:schemeClr val="tx1"/>
                </a:solidFill>
              </a:rPr>
              <a:t>	• </a:t>
            </a:r>
            <a:r>
              <a:rPr lang="it-IT" dirty="0" err="1">
                <a:solidFill>
                  <a:schemeClr val="tx1"/>
                </a:solidFill>
              </a:rPr>
              <a:t>GamesHubPresentationLayer</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GamesHubApplicationLayer</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GamesHubStorageLayer</a:t>
            </a:r>
            <a:endParaRPr lang="it-IT" dirty="0">
              <a:solidFill>
                <a:schemeClr val="tx1"/>
              </a:solidFill>
            </a:endParaRPr>
          </a:p>
          <a:p>
            <a:endParaRPr lang="it-IT" dirty="0">
              <a:solidFill>
                <a:schemeClr val="tx1"/>
              </a:solidFill>
            </a:endParaRPr>
          </a:p>
        </p:txBody>
      </p:sp>
      <p:pic>
        <p:nvPicPr>
          <p:cNvPr id="4" name="Immagine 3">
            <a:extLst>
              <a:ext uri="{FF2B5EF4-FFF2-40B4-BE49-F238E27FC236}">
                <a16:creationId xmlns:a16="http://schemas.microsoft.com/office/drawing/2014/main" id="{DBFE4140-89D3-47B6-A07D-C771ECAF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1EA42946-8124-4096-A42B-24A02D88A16D}"/>
              </a:ext>
            </a:extLst>
          </p:cNvPr>
          <p:cNvSpPr txBox="1">
            <a:spLocks/>
          </p:cNvSpPr>
          <p:nvPr/>
        </p:nvSpPr>
        <p:spPr>
          <a:xfrm>
            <a:off x="2542903" y="0"/>
            <a:ext cx="7106194" cy="8229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DECOMPOSIZIONE IN SOTTOSISTEMI</a:t>
            </a:r>
          </a:p>
        </p:txBody>
      </p:sp>
    </p:spTree>
    <p:extLst>
      <p:ext uri="{BB962C8B-B14F-4D97-AF65-F5344CB8AC3E}">
        <p14:creationId xmlns:p14="http://schemas.microsoft.com/office/powerpoint/2010/main" val="10018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DF5F198-C1BB-406F-A1CE-C96E47A736FF}"/>
              </a:ext>
            </a:extLst>
          </p:cNvPr>
          <p:cNvPicPr>
            <a:picLocks noChangeAspect="1"/>
          </p:cNvPicPr>
          <p:nvPr/>
        </p:nvPicPr>
        <p:blipFill rotWithShape="1">
          <a:blip r:embed="rId2"/>
          <a:srcRect l="5663" r="25603"/>
          <a:stretch/>
        </p:blipFill>
        <p:spPr>
          <a:xfrm>
            <a:off x="431074" y="342469"/>
            <a:ext cx="5238206" cy="6173061"/>
          </a:xfrm>
          <a:prstGeom prst="rect">
            <a:avLst/>
          </a:prstGeom>
        </p:spPr>
      </p:pic>
      <p:sp>
        <p:nvSpPr>
          <p:cNvPr id="6" name="Segnaposto contenuto 2">
            <a:extLst>
              <a:ext uri="{FF2B5EF4-FFF2-40B4-BE49-F238E27FC236}">
                <a16:creationId xmlns:a16="http://schemas.microsoft.com/office/drawing/2014/main" id="{7AEA808D-6231-466C-B72D-01DF9EEE6A34}"/>
              </a:ext>
            </a:extLst>
          </p:cNvPr>
          <p:cNvSpPr>
            <a:spLocks noGrp="1"/>
          </p:cNvSpPr>
          <p:nvPr>
            <p:ph idx="1"/>
          </p:nvPr>
        </p:nvSpPr>
        <p:spPr>
          <a:xfrm>
            <a:off x="6096000" y="1454094"/>
            <a:ext cx="4919754" cy="3615267"/>
          </a:xfrm>
        </p:spPr>
        <p:txBody>
          <a:bodyPr/>
          <a:lstStyle/>
          <a:p>
            <a:r>
              <a:rPr lang="it-IT" dirty="0">
                <a:solidFill>
                  <a:schemeClr val="tx1"/>
                </a:solidFill>
              </a:rPr>
              <a:t>Sottosistema 0: Gestione </a:t>
            </a:r>
            <a:r>
              <a:rPr lang="it-IT" b="1" dirty="0">
                <a:solidFill>
                  <a:schemeClr val="tx1"/>
                </a:solidFill>
              </a:rPr>
              <a:t>Utente</a:t>
            </a:r>
          </a:p>
          <a:p>
            <a:r>
              <a:rPr lang="it-IT" dirty="0">
                <a:solidFill>
                  <a:schemeClr val="tx1"/>
                </a:solidFill>
              </a:rPr>
              <a:t>Sottosistema 1: Gestione </a:t>
            </a:r>
            <a:r>
              <a:rPr lang="it-IT" b="1" dirty="0">
                <a:solidFill>
                  <a:schemeClr val="tx1"/>
                </a:solidFill>
              </a:rPr>
              <a:t>Carrello</a:t>
            </a:r>
          </a:p>
          <a:p>
            <a:r>
              <a:rPr lang="it-IT" dirty="0">
                <a:solidFill>
                  <a:schemeClr val="tx1"/>
                </a:solidFill>
              </a:rPr>
              <a:t>Sottosistema 2: Gestione </a:t>
            </a:r>
            <a:r>
              <a:rPr lang="it-IT" b="1" dirty="0">
                <a:solidFill>
                  <a:schemeClr val="tx1"/>
                </a:solidFill>
              </a:rPr>
              <a:t>Ordini</a:t>
            </a:r>
          </a:p>
          <a:p>
            <a:r>
              <a:rPr lang="it-IT" dirty="0">
                <a:solidFill>
                  <a:schemeClr val="tx1"/>
                </a:solidFill>
              </a:rPr>
              <a:t>Sottosistema 3: Gestione </a:t>
            </a:r>
            <a:r>
              <a:rPr lang="it-IT" b="1" dirty="0">
                <a:solidFill>
                  <a:schemeClr val="tx1"/>
                </a:solidFill>
              </a:rPr>
              <a:t>Catalogo</a:t>
            </a:r>
          </a:p>
          <a:p>
            <a:endParaRPr lang="it-IT" dirty="0"/>
          </a:p>
        </p:txBody>
      </p:sp>
      <p:sp>
        <p:nvSpPr>
          <p:cNvPr id="7" name="Titolo 1">
            <a:extLst>
              <a:ext uri="{FF2B5EF4-FFF2-40B4-BE49-F238E27FC236}">
                <a16:creationId xmlns:a16="http://schemas.microsoft.com/office/drawing/2014/main" id="{14D3F88C-B677-47A4-A4E2-B32534A9B1B4}"/>
              </a:ext>
            </a:extLst>
          </p:cNvPr>
          <p:cNvSpPr>
            <a:spLocks noGrp="1"/>
          </p:cNvSpPr>
          <p:nvPr>
            <p:ph type="title"/>
          </p:nvPr>
        </p:nvSpPr>
        <p:spPr>
          <a:xfrm>
            <a:off x="7115717" y="194501"/>
            <a:ext cx="2880320" cy="765089"/>
          </a:xfrm>
        </p:spPr>
        <p:txBody>
          <a:bodyPr>
            <a:normAutofit/>
          </a:bodyPr>
          <a:lstStyle/>
          <a:p>
            <a:r>
              <a:rPr lang="it-IT" sz="3200" dirty="0"/>
              <a:t>SOTTOSISTEMI</a:t>
            </a:r>
          </a:p>
        </p:txBody>
      </p:sp>
      <p:pic>
        <p:nvPicPr>
          <p:cNvPr id="8" name="Immagine 7">
            <a:extLst>
              <a:ext uri="{FF2B5EF4-FFF2-40B4-BE49-F238E27FC236}">
                <a16:creationId xmlns:a16="http://schemas.microsoft.com/office/drawing/2014/main" id="{F28D656A-2D18-4A71-9196-7BEA68D75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627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8DA45-939A-49B1-9D69-81155D8260A1}"/>
              </a:ext>
            </a:extLst>
          </p:cNvPr>
          <p:cNvSpPr>
            <a:spLocks noGrp="1"/>
          </p:cNvSpPr>
          <p:nvPr>
            <p:ph type="title"/>
          </p:nvPr>
        </p:nvSpPr>
        <p:spPr>
          <a:xfrm>
            <a:off x="4038590" y="127483"/>
            <a:ext cx="4114820" cy="842314"/>
          </a:xfrm>
        </p:spPr>
        <p:txBody>
          <a:bodyPr>
            <a:normAutofit/>
          </a:bodyPr>
          <a:lstStyle/>
          <a:p>
            <a:r>
              <a:rPr lang="it-IT" sz="3200" dirty="0"/>
              <a:t>Sistema proposto</a:t>
            </a:r>
          </a:p>
        </p:txBody>
      </p:sp>
      <p:sp>
        <p:nvSpPr>
          <p:cNvPr id="3" name="Segnaposto contenuto 2">
            <a:extLst>
              <a:ext uri="{FF2B5EF4-FFF2-40B4-BE49-F238E27FC236}">
                <a16:creationId xmlns:a16="http://schemas.microsoft.com/office/drawing/2014/main" id="{884E1A28-ECFF-4F0C-AEA1-147B0A3D7898}"/>
              </a:ext>
            </a:extLst>
          </p:cNvPr>
          <p:cNvSpPr>
            <a:spLocks noGrp="1"/>
          </p:cNvSpPr>
          <p:nvPr>
            <p:ph idx="1"/>
          </p:nvPr>
        </p:nvSpPr>
        <p:spPr>
          <a:xfrm>
            <a:off x="645023" y="1332411"/>
            <a:ext cx="10941731" cy="4976949"/>
          </a:xfrm>
        </p:spPr>
        <p:txBody>
          <a:bodyPr>
            <a:normAutofit fontScale="85000" lnSpcReduction="10000"/>
          </a:bodyPr>
          <a:lstStyle/>
          <a:p>
            <a:pPr marL="0" indent="0">
              <a:buNone/>
            </a:pPr>
            <a:r>
              <a:rPr lang="it-IT" b="1" u="sng" cap="small" dirty="0">
                <a:solidFill>
                  <a:schemeClr val="tx1"/>
                </a:solidFill>
              </a:rPr>
              <a:t>SCOPO DEL SISTEMA</a:t>
            </a:r>
          </a:p>
          <a:p>
            <a:pPr marL="0" indent="0">
              <a:buNone/>
            </a:pPr>
            <a:endParaRPr lang="it-IT" b="1" dirty="0">
              <a:solidFill>
                <a:schemeClr val="tx1"/>
              </a:solidFill>
            </a:endParaRPr>
          </a:p>
          <a:p>
            <a:pPr marL="0" indent="0">
              <a:buNone/>
            </a:pPr>
            <a:r>
              <a:rPr lang="it-IT" dirty="0">
                <a:solidFill>
                  <a:schemeClr val="tx1"/>
                </a:solidFill>
              </a:rPr>
              <a:t>L'obiettivo del progetto è quello di realizzare un portale web che permetta ai clienti di acquistare videogiochi per diverse piattaforme (PS4, PS3, Xbox One, Nintendo Switch, …).</a:t>
            </a:r>
          </a:p>
          <a:p>
            <a:pPr marL="0" indent="0">
              <a:buNone/>
            </a:pPr>
            <a:r>
              <a:rPr lang="it-IT" dirty="0">
                <a:solidFill>
                  <a:schemeClr val="tx1"/>
                </a:solidFill>
              </a:rPr>
              <a:t> Lo sviluppo di un sito web di questo tipo permetterebbe di ottimizzare i tempi di servizio e di aggiornare i clienti sullo stato degli ordini da essi effettuati. Tale sito web dovrebbe consentire una comunicazione più immediata ed efficace tra gli altri attori del sistema (visitatore, gestore degli ordini, gestore del catalogo, cliente). </a:t>
            </a:r>
          </a:p>
          <a:p>
            <a:pPr marL="0" indent="0">
              <a:buNone/>
            </a:pPr>
            <a:endParaRPr lang="it-IT" dirty="0">
              <a:solidFill>
                <a:schemeClr val="tx1"/>
              </a:solidFill>
            </a:endParaRPr>
          </a:p>
          <a:p>
            <a:pPr marL="0" indent="0">
              <a:buNone/>
            </a:pPr>
            <a:r>
              <a:rPr lang="it-IT" dirty="0">
                <a:solidFill>
                  <a:schemeClr val="tx1"/>
                </a:solidFill>
              </a:rPr>
              <a:t>Il sistema deve permettere:</a:t>
            </a:r>
          </a:p>
          <a:p>
            <a:pPr marL="0" indent="0">
              <a:buNone/>
            </a:pPr>
            <a:endParaRPr lang="it-IT" dirty="0">
              <a:solidFill>
                <a:schemeClr val="tx1"/>
              </a:solidFill>
            </a:endParaRPr>
          </a:p>
          <a:p>
            <a:pPr lvl="0"/>
            <a:r>
              <a:rPr lang="it-IT" dirty="0">
                <a:solidFill>
                  <a:schemeClr val="tx1"/>
                </a:solidFill>
              </a:rPr>
              <a:t>la gestione degli account</a:t>
            </a:r>
          </a:p>
          <a:p>
            <a:pPr lvl="0"/>
            <a:r>
              <a:rPr lang="it-IT" dirty="0">
                <a:solidFill>
                  <a:schemeClr val="tx1"/>
                </a:solidFill>
              </a:rPr>
              <a:t>la gestione degli ordini</a:t>
            </a:r>
          </a:p>
          <a:p>
            <a:pPr lvl="0"/>
            <a:r>
              <a:rPr lang="it-IT" dirty="0">
                <a:solidFill>
                  <a:schemeClr val="tx1"/>
                </a:solidFill>
              </a:rPr>
              <a:t>la gestione del carrello</a:t>
            </a:r>
          </a:p>
          <a:p>
            <a:pPr lvl="0"/>
            <a:r>
              <a:rPr lang="it-IT" dirty="0">
                <a:solidFill>
                  <a:schemeClr val="tx1"/>
                </a:solidFill>
              </a:rPr>
              <a:t>la gestione del catalogo</a:t>
            </a:r>
          </a:p>
          <a:p>
            <a:endParaRPr lang="it-IT" dirty="0">
              <a:solidFill>
                <a:schemeClr val="tx1"/>
              </a:solidFill>
            </a:endParaRPr>
          </a:p>
        </p:txBody>
      </p:sp>
      <p:pic>
        <p:nvPicPr>
          <p:cNvPr id="4" name="Immagine 3">
            <a:extLst>
              <a:ext uri="{FF2B5EF4-FFF2-40B4-BE49-F238E27FC236}">
                <a16:creationId xmlns:a16="http://schemas.microsoft.com/office/drawing/2014/main" id="{E3817A3E-A8D5-4C2C-944B-6D2F956F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17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BA4548-5052-4329-A68A-5684C9194E73}"/>
              </a:ext>
            </a:extLst>
          </p:cNvPr>
          <p:cNvSpPr>
            <a:spLocks noChangeArrowheads="1"/>
          </p:cNvSpPr>
          <p:nvPr/>
        </p:nvSpPr>
        <p:spPr bwMode="auto">
          <a:xfrm>
            <a:off x="663267" y="3021208"/>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A4EAFCD-B353-4854-A20B-6565DEC2FA10}"/>
              </a:ext>
            </a:extLst>
          </p:cNvPr>
          <p:cNvSpPr>
            <a:spLocks noChangeArrowheads="1"/>
          </p:cNvSpPr>
          <p:nvPr/>
        </p:nvSpPr>
        <p:spPr bwMode="auto">
          <a:xfrm>
            <a:off x="2568388" y="634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7" name="Immagine 6">
            <a:extLst>
              <a:ext uri="{FF2B5EF4-FFF2-40B4-BE49-F238E27FC236}">
                <a16:creationId xmlns:a16="http://schemas.microsoft.com/office/drawing/2014/main" id="{13486B33-E3CE-4D03-8457-8DF20A960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B6D52498-B3A1-4795-968E-5CF226EDA1F5}"/>
              </a:ext>
            </a:extLst>
          </p:cNvPr>
          <p:cNvPicPr>
            <a:picLocks noChangeAspect="1"/>
          </p:cNvPicPr>
          <p:nvPr/>
        </p:nvPicPr>
        <p:blipFill>
          <a:blip r:embed="rId3"/>
          <a:stretch>
            <a:fillRect/>
          </a:stretch>
        </p:blipFill>
        <p:spPr>
          <a:xfrm>
            <a:off x="3534686" y="514349"/>
            <a:ext cx="6963747" cy="6173061"/>
          </a:xfrm>
          <a:prstGeom prst="rect">
            <a:avLst/>
          </a:prstGeom>
        </p:spPr>
      </p:pic>
    </p:spTree>
    <p:extLst>
      <p:ext uri="{BB962C8B-B14F-4D97-AF65-F5344CB8AC3E}">
        <p14:creationId xmlns:p14="http://schemas.microsoft.com/office/powerpoint/2010/main" val="155745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8EA94C-7065-41CD-BEE3-CB23A7BDDC83}"/>
              </a:ext>
            </a:extLst>
          </p:cNvPr>
          <p:cNvSpPr>
            <a:spLocks noGrp="1"/>
          </p:cNvSpPr>
          <p:nvPr>
            <p:ph type="title"/>
          </p:nvPr>
        </p:nvSpPr>
        <p:spPr>
          <a:xfrm>
            <a:off x="3427772" y="0"/>
            <a:ext cx="4958943" cy="762000"/>
          </a:xfrm>
        </p:spPr>
        <p:txBody>
          <a:bodyPr>
            <a:normAutofit fontScale="90000"/>
          </a:bodyPr>
          <a:lstStyle/>
          <a:p>
            <a:r>
              <a:rPr lang="it-IT" sz="3200" dirty="0"/>
              <a:t>Servizi dei sottosistemi</a:t>
            </a:r>
          </a:p>
        </p:txBody>
      </p:sp>
      <p:graphicFrame>
        <p:nvGraphicFramePr>
          <p:cNvPr id="4" name="Segnaposto contenuto 3">
            <a:extLst>
              <a:ext uri="{FF2B5EF4-FFF2-40B4-BE49-F238E27FC236}">
                <a16:creationId xmlns:a16="http://schemas.microsoft.com/office/drawing/2014/main" id="{01D246EE-6F02-41D8-B348-07F0C7D92139}"/>
              </a:ext>
            </a:extLst>
          </p:cNvPr>
          <p:cNvGraphicFramePr>
            <a:graphicFrameLocks noGrp="1"/>
          </p:cNvGraphicFramePr>
          <p:nvPr>
            <p:ph idx="1"/>
            <p:extLst>
              <p:ext uri="{D42A27DB-BD31-4B8C-83A1-F6EECF244321}">
                <p14:modId xmlns:p14="http://schemas.microsoft.com/office/powerpoint/2010/main" val="4270095570"/>
              </p:ext>
            </p:extLst>
          </p:nvPr>
        </p:nvGraphicFramePr>
        <p:xfrm>
          <a:off x="3088139" y="762002"/>
          <a:ext cx="5638211" cy="6002979"/>
        </p:xfrm>
        <a:graphic>
          <a:graphicData uri="http://schemas.openxmlformats.org/drawingml/2006/table">
            <a:tbl>
              <a:tblPr firstRow="1" firstCol="1">
                <a:tableStyleId>{5C22544A-7EE6-4342-B048-85BDC9FD1C3A}</a:tableStyleId>
              </a:tblPr>
              <a:tblGrid>
                <a:gridCol w="2125217">
                  <a:extLst>
                    <a:ext uri="{9D8B030D-6E8A-4147-A177-3AD203B41FA5}">
                      <a16:colId xmlns:a16="http://schemas.microsoft.com/office/drawing/2014/main" val="598864868"/>
                    </a:ext>
                  </a:extLst>
                </a:gridCol>
                <a:gridCol w="807169">
                  <a:extLst>
                    <a:ext uri="{9D8B030D-6E8A-4147-A177-3AD203B41FA5}">
                      <a16:colId xmlns:a16="http://schemas.microsoft.com/office/drawing/2014/main" val="2849892385"/>
                    </a:ext>
                  </a:extLst>
                </a:gridCol>
                <a:gridCol w="2705825">
                  <a:extLst>
                    <a:ext uri="{9D8B030D-6E8A-4147-A177-3AD203B41FA5}">
                      <a16:colId xmlns:a16="http://schemas.microsoft.com/office/drawing/2014/main" val="918776316"/>
                    </a:ext>
                  </a:extLst>
                </a:gridCol>
              </a:tblGrid>
              <a:tr h="608077">
                <a:tc>
                  <a:txBody>
                    <a:bodyPr/>
                    <a:lstStyle/>
                    <a:p>
                      <a:pPr algn="ctr">
                        <a:lnSpc>
                          <a:spcPct val="105000"/>
                        </a:lnSpc>
                        <a:spcAft>
                          <a:spcPts val="0"/>
                        </a:spcAft>
                      </a:pPr>
                      <a:r>
                        <a:rPr lang="it-IT" sz="1100" dirty="0">
                          <a:effectLst/>
                        </a:rPr>
                        <a:t>Sottosistema</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lnSpc>
                          <a:spcPct val="105000"/>
                        </a:lnSpc>
                        <a:spcAft>
                          <a:spcPts val="0"/>
                        </a:spcAft>
                      </a:pPr>
                      <a:r>
                        <a:rPr lang="it-IT" sz="1400" b="1" dirty="0">
                          <a:solidFill>
                            <a:sysClr val="windowText" lastClr="000000"/>
                          </a:solidFill>
                          <a:effectLst/>
                        </a:rPr>
                        <a:t>Gestione ordini</a:t>
                      </a:r>
                      <a:endParaRPr lang="it-IT" sz="1100" b="1"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lnSpc>
                          <a:spcPct val="105000"/>
                        </a:lnSpc>
                        <a:spcAft>
                          <a:spcPts val="0"/>
                        </a:spcAft>
                      </a:pPr>
                      <a:endParaRPr lang="it-IT" sz="1000" b="0"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5">
                        <a:lumMod val="20000"/>
                        <a:lumOff val="80000"/>
                      </a:schemeClr>
                    </a:solidFill>
                  </a:tcPr>
                </a:tc>
                <a:extLst>
                  <a:ext uri="{0D108BD9-81ED-4DB2-BD59-A6C34878D82A}">
                    <a16:rowId xmlns:a16="http://schemas.microsoft.com/office/drawing/2014/main" val="3622646611"/>
                  </a:ext>
                </a:extLst>
              </a:tr>
              <a:tr h="1072362">
                <a:tc>
                  <a:txBody>
                    <a:bodyPr/>
                    <a:lstStyle/>
                    <a:p>
                      <a:pPr algn="ctr">
                        <a:lnSpc>
                          <a:spcPct val="105000"/>
                        </a:lnSpc>
                        <a:spcAft>
                          <a:spcPts val="0"/>
                        </a:spcAft>
                      </a:pPr>
                      <a:r>
                        <a:rPr lang="it-IT" sz="1100" dirty="0">
                          <a:effectLst/>
                        </a:rPr>
                        <a:t>Descrizione</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spcAft>
                          <a:spcPts val="0"/>
                        </a:spcAft>
                      </a:pPr>
                      <a:r>
                        <a:rPr lang="it-IT" sz="1100" dirty="0">
                          <a:effectLst/>
                        </a:rPr>
                        <a:t> </a:t>
                      </a:r>
                    </a:p>
                    <a:p>
                      <a:pPr algn="ctr">
                        <a:spcAft>
                          <a:spcPts val="0"/>
                        </a:spcAft>
                      </a:pPr>
                      <a:r>
                        <a:rPr lang="it-IT" sz="1100" dirty="0">
                          <a:effectLst/>
                        </a:rPr>
                        <a:t>Sottosistema che gestisce la visualizzazione degli ordini, la ricerca degli ordini e le operazioni necessarie alla loro gestione.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hMerge="1">
                  <a:txBody>
                    <a:bodyPr/>
                    <a:lstStyle/>
                    <a:p>
                      <a:pPr algn="ctr">
                        <a:spcAft>
                          <a:spcPts val="0"/>
                        </a:spcAft>
                      </a:pP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76611155"/>
                  </a:ext>
                </a:extLst>
              </a:tr>
              <a:tr h="515781">
                <a:tc gridSpan="3">
                  <a:txBody>
                    <a:bodyPr/>
                    <a:lstStyle/>
                    <a:p>
                      <a:pPr algn="ctr">
                        <a:lnSpc>
                          <a:spcPct val="105000"/>
                        </a:lnSpc>
                        <a:spcAft>
                          <a:spcPts val="0"/>
                        </a:spcAft>
                      </a:pPr>
                      <a:r>
                        <a:rPr lang="it-IT" sz="1100" dirty="0">
                          <a:effectLst/>
                        </a:rPr>
                        <a:t>Servizi offerti</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solidFill>
                      <a:schemeClr val="accent1">
                        <a:lumMod val="75000"/>
                      </a:schemeClr>
                    </a:solidFill>
                  </a:tcPr>
                </a:tc>
                <a:tc hMerge="1">
                  <a:txBody>
                    <a:bodyPr/>
                    <a:lstStyle/>
                    <a:p>
                      <a:endParaRPr lang="it-IT"/>
                    </a:p>
                  </a:txBody>
                  <a:tcPr/>
                </a:tc>
                <a:tc hMerge="1">
                  <a:txBody>
                    <a:bodyPr/>
                    <a:lstStyle/>
                    <a:p>
                      <a:pPr algn="ctr">
                        <a:lnSpc>
                          <a:spcPct val="105000"/>
                        </a:lnSpc>
                        <a:spcAft>
                          <a:spcPts val="0"/>
                        </a:spcAft>
                      </a:pP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tc>
                <a:extLst>
                  <a:ext uri="{0D108BD9-81ED-4DB2-BD59-A6C34878D82A}">
                    <a16:rowId xmlns:a16="http://schemas.microsoft.com/office/drawing/2014/main" val="1999732041"/>
                  </a:ext>
                </a:extLst>
              </a:tr>
              <a:tr h="202691">
                <a:tc gridSpan="2">
                  <a:txBody>
                    <a:bodyPr/>
                    <a:lstStyle/>
                    <a:p>
                      <a:pPr algn="ctr">
                        <a:lnSpc>
                          <a:spcPct val="105000"/>
                        </a:lnSpc>
                        <a:spcAft>
                          <a:spcPts val="0"/>
                        </a:spcAft>
                      </a:pPr>
                      <a:r>
                        <a:rPr lang="it-IT" sz="1100" dirty="0">
                          <a:effectLst/>
                        </a:rPr>
                        <a:t>Servizio</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tc hMerge="1">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4472C4"/>
                    </a:solidFill>
                  </a:tcPr>
                </a:tc>
                <a:tc>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extLst>
                  <a:ext uri="{0D108BD9-81ED-4DB2-BD59-A6C34878D82A}">
                    <a16:rowId xmlns:a16="http://schemas.microsoft.com/office/drawing/2014/main" val="4055033564"/>
                  </a:ext>
                </a:extLst>
              </a:tr>
              <a:tr h="536180">
                <a:tc gridSpan="2">
                  <a:txBody>
                    <a:bodyPr/>
                    <a:lstStyle/>
                    <a:p>
                      <a:pPr algn="ctr">
                        <a:lnSpc>
                          <a:spcPct val="105000"/>
                        </a:lnSpc>
                        <a:spcAft>
                          <a:spcPts val="0"/>
                        </a:spcAft>
                      </a:pPr>
                      <a:r>
                        <a:rPr lang="it-IT" sz="1100" dirty="0">
                          <a:solidFill>
                            <a:schemeClr val="tx1"/>
                          </a:solidFill>
                          <a:effectLst/>
                        </a:rPr>
                        <a:t>Visualizza lista ordini</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 </a:t>
                      </a:r>
                    </a:p>
                    <a:p>
                      <a:pPr algn="ctr">
                        <a:spcAft>
                          <a:spcPts val="0"/>
                        </a:spcAft>
                      </a:pPr>
                      <a:r>
                        <a:rPr lang="it-IT" sz="1100" dirty="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 </a:t>
                      </a:r>
                    </a:p>
                    <a:p>
                      <a:pPr algn="ctr">
                        <a:spcAft>
                          <a:spcPts val="0"/>
                        </a:spcAft>
                      </a:pPr>
                      <a:r>
                        <a:rPr lang="it-IT" sz="110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746432969"/>
                  </a:ext>
                </a:extLst>
              </a:tr>
              <a:tr h="498882">
                <a:tc gridSpan="2">
                  <a:txBody>
                    <a:bodyPr/>
                    <a:lstStyle/>
                    <a:p>
                      <a:pPr algn="ctr">
                        <a:lnSpc>
                          <a:spcPct val="105000"/>
                        </a:lnSpc>
                        <a:spcAft>
                          <a:spcPts val="0"/>
                        </a:spcAft>
                      </a:pPr>
                      <a:r>
                        <a:rPr lang="it-IT" sz="1100" dirty="0">
                          <a:solidFill>
                            <a:schemeClr val="tx1"/>
                          </a:solidFill>
                          <a:effectLst/>
                        </a:rPr>
                        <a:t>Annullare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047130399"/>
                  </a:ext>
                </a:extLst>
              </a:tr>
              <a:tr h="536180">
                <a:tc gridSpan="2">
                  <a:txBody>
                    <a:bodyPr/>
                    <a:lstStyle/>
                    <a:p>
                      <a:pPr algn="ctr">
                        <a:lnSpc>
                          <a:spcPct val="105000"/>
                        </a:lnSpc>
                        <a:spcAft>
                          <a:spcPts val="0"/>
                        </a:spcAft>
                      </a:pPr>
                      <a:r>
                        <a:rPr lang="it-IT" sz="1100" dirty="0">
                          <a:solidFill>
                            <a:schemeClr val="tx1"/>
                          </a:solidFill>
                          <a:effectLst/>
                        </a:rPr>
                        <a:t>Modifica stato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modificare lo stato di un ordine.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modificare lo stato di un ordine.</a:t>
                      </a:r>
                    </a:p>
                    <a:p>
                      <a:pPr algn="ctr">
                        <a:spcAft>
                          <a:spcPts val="0"/>
                        </a:spcAft>
                      </a:pPr>
                      <a:r>
                        <a:rPr lang="it-IT" sz="110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922629002"/>
                  </a:ext>
                </a:extLst>
              </a:tr>
              <a:tr h="536180">
                <a:tc gridSpan="2">
                  <a:txBody>
                    <a:bodyPr/>
                    <a:lstStyle/>
                    <a:p>
                      <a:pPr algn="ctr">
                        <a:spcAft>
                          <a:spcPts val="0"/>
                        </a:spcAft>
                      </a:pPr>
                      <a:r>
                        <a:rPr lang="it-IT" sz="1100" dirty="0">
                          <a:solidFill>
                            <a:schemeClr val="tx1"/>
                          </a:solidFill>
                          <a:effectLst/>
                        </a:rPr>
                        <a:t>Inserimento tracking id</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768204286"/>
                  </a:ext>
                </a:extLst>
              </a:tr>
              <a:tr h="498882">
                <a:tc gridSpan="2">
                  <a:txBody>
                    <a:bodyPr/>
                    <a:lstStyle/>
                    <a:p>
                      <a:pPr algn="ctr">
                        <a:spcAft>
                          <a:spcPts val="0"/>
                        </a:spcAft>
                      </a:pPr>
                      <a:r>
                        <a:rPr lang="it-IT" sz="1100" dirty="0">
                          <a:solidFill>
                            <a:schemeClr val="tx1"/>
                          </a:solidFill>
                          <a:effectLst/>
                        </a:rPr>
                        <a:t>Accesso alla lista ordini </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23925595"/>
                  </a:ext>
                </a:extLst>
              </a:tr>
              <a:tr h="498882">
                <a:tc gridSpan="2">
                  <a:txBody>
                    <a:bodyPr/>
                    <a:lstStyle/>
                    <a:p>
                      <a:pPr algn="ctr">
                        <a:spcAft>
                          <a:spcPts val="0"/>
                        </a:spcAft>
                      </a:pPr>
                      <a:r>
                        <a:rPr lang="it-IT" sz="1100" dirty="0">
                          <a:solidFill>
                            <a:schemeClr val="tx1"/>
                          </a:solidFill>
                          <a:effectLst/>
                        </a:rPr>
                        <a:t>Effettuare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3891032021"/>
                  </a:ext>
                </a:extLst>
              </a:tr>
              <a:tr h="498882">
                <a:tc gridSpan="2">
                  <a:txBody>
                    <a:bodyPr/>
                    <a:lstStyle/>
                    <a:p>
                      <a:pPr algn="ctr">
                        <a:spcAft>
                          <a:spcPts val="0"/>
                        </a:spcAft>
                      </a:pPr>
                      <a:r>
                        <a:rPr lang="it-IT" sz="1100" dirty="0">
                          <a:solidFill>
                            <a:schemeClr val="tx1"/>
                          </a:solidFill>
                          <a:effectLst/>
                        </a:rPr>
                        <a:t>Ricercare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1103779"/>
                  </a:ext>
                </a:extLst>
              </a:tr>
            </a:tbl>
          </a:graphicData>
        </a:graphic>
      </p:graphicFrame>
      <p:pic>
        <p:nvPicPr>
          <p:cNvPr id="5" name="Immagine 4">
            <a:extLst>
              <a:ext uri="{FF2B5EF4-FFF2-40B4-BE49-F238E27FC236}">
                <a16:creationId xmlns:a16="http://schemas.microsoft.com/office/drawing/2014/main" id="{F69F4206-EE0E-4E99-815D-5B5D2AC5D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C13BA8A5-31E3-44AD-9516-922953979125}"/>
              </a:ext>
            </a:extLst>
          </p:cNvPr>
          <p:cNvSpPr>
            <a:spLocks noChangeArrowheads="1"/>
          </p:cNvSpPr>
          <p:nvPr/>
        </p:nvSpPr>
        <p:spPr bwMode="auto">
          <a:xfrm>
            <a:off x="203295" y="2551861"/>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98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5C35-E5FD-4AD6-896F-91AB7228CFEA}"/>
              </a:ext>
            </a:extLst>
          </p:cNvPr>
          <p:cNvSpPr>
            <a:spLocks noGrp="1"/>
          </p:cNvSpPr>
          <p:nvPr>
            <p:ph type="title"/>
          </p:nvPr>
        </p:nvSpPr>
        <p:spPr>
          <a:xfrm>
            <a:off x="2667000" y="64761"/>
            <a:ext cx="6858000" cy="781637"/>
          </a:xfrm>
        </p:spPr>
        <p:txBody>
          <a:bodyPr>
            <a:normAutofit/>
          </a:bodyPr>
          <a:lstStyle/>
          <a:p>
            <a:r>
              <a:rPr lang="it-IT" sz="3200" dirty="0"/>
              <a:t>Mapping Hardware\Software</a:t>
            </a:r>
          </a:p>
        </p:txBody>
      </p:sp>
      <p:pic>
        <p:nvPicPr>
          <p:cNvPr id="4" name="Immagine 3">
            <a:extLst>
              <a:ext uri="{FF2B5EF4-FFF2-40B4-BE49-F238E27FC236}">
                <a16:creationId xmlns:a16="http://schemas.microsoft.com/office/drawing/2014/main" id="{8C565D51-6CD8-46A0-B8FE-0ADA5C68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ADCE656B-F15C-4513-881D-42C9272D6876}"/>
              </a:ext>
            </a:extLst>
          </p:cNvPr>
          <p:cNvPicPr>
            <a:picLocks noChangeAspect="1"/>
          </p:cNvPicPr>
          <p:nvPr/>
        </p:nvPicPr>
        <p:blipFill>
          <a:blip r:embed="rId3"/>
          <a:stretch>
            <a:fillRect/>
          </a:stretch>
        </p:blipFill>
        <p:spPr>
          <a:xfrm>
            <a:off x="699179" y="874658"/>
            <a:ext cx="11383964" cy="6173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786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00363-2E0F-479D-912D-451084BEAD63}"/>
              </a:ext>
            </a:extLst>
          </p:cNvPr>
          <p:cNvSpPr>
            <a:spLocks noGrp="1"/>
          </p:cNvSpPr>
          <p:nvPr>
            <p:ph type="title"/>
          </p:nvPr>
        </p:nvSpPr>
        <p:spPr>
          <a:xfrm>
            <a:off x="3231069" y="0"/>
            <a:ext cx="5729862" cy="711200"/>
          </a:xfrm>
        </p:spPr>
        <p:txBody>
          <a:bodyPr>
            <a:normAutofit fontScale="90000"/>
          </a:bodyPr>
          <a:lstStyle/>
          <a:p>
            <a:r>
              <a:rPr lang="it-IT" dirty="0"/>
              <a:t>CLASS DIAGRAM </a:t>
            </a:r>
            <a:r>
              <a:rPr lang="it-IT" dirty="0" err="1"/>
              <a:t>DAtaBase</a:t>
            </a:r>
            <a:endParaRPr lang="it-IT" dirty="0"/>
          </a:p>
        </p:txBody>
      </p:sp>
      <p:pic>
        <p:nvPicPr>
          <p:cNvPr id="6" name="Immagine 5">
            <a:extLst>
              <a:ext uri="{FF2B5EF4-FFF2-40B4-BE49-F238E27FC236}">
                <a16:creationId xmlns:a16="http://schemas.microsoft.com/office/drawing/2014/main" id="{323989BE-F324-4809-B065-EE1201066F88}"/>
              </a:ext>
            </a:extLst>
          </p:cNvPr>
          <p:cNvPicPr>
            <a:picLocks noChangeAspect="1"/>
          </p:cNvPicPr>
          <p:nvPr/>
        </p:nvPicPr>
        <p:blipFill>
          <a:blip r:embed="rId2"/>
          <a:stretch>
            <a:fillRect/>
          </a:stretch>
        </p:blipFill>
        <p:spPr>
          <a:xfrm>
            <a:off x="404018" y="684939"/>
            <a:ext cx="11383964" cy="6173061"/>
          </a:xfrm>
          <a:prstGeom prst="rect">
            <a:avLst/>
          </a:prstGeom>
        </p:spPr>
      </p:pic>
    </p:spTree>
    <p:extLst>
      <p:ext uri="{BB962C8B-B14F-4D97-AF65-F5344CB8AC3E}">
        <p14:creationId xmlns:p14="http://schemas.microsoft.com/office/powerpoint/2010/main" val="248486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3D2EDA-F29C-4FEB-A8A3-428644DC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86659862-07C3-4EAA-A6B8-BA050A801814}"/>
              </a:ext>
            </a:extLst>
          </p:cNvPr>
          <p:cNvPicPr>
            <a:picLocks noChangeAspect="1"/>
          </p:cNvPicPr>
          <p:nvPr/>
        </p:nvPicPr>
        <p:blipFill>
          <a:blip r:embed="rId3"/>
          <a:stretch>
            <a:fillRect/>
          </a:stretch>
        </p:blipFill>
        <p:spPr>
          <a:xfrm>
            <a:off x="404017" y="896718"/>
            <a:ext cx="11383964" cy="6173061"/>
          </a:xfrm>
          <a:prstGeom prst="rect">
            <a:avLst/>
          </a:prstGeom>
        </p:spPr>
      </p:pic>
      <p:sp>
        <p:nvSpPr>
          <p:cNvPr id="14" name="Titolo 1">
            <a:extLst>
              <a:ext uri="{FF2B5EF4-FFF2-40B4-BE49-F238E27FC236}">
                <a16:creationId xmlns:a16="http://schemas.microsoft.com/office/drawing/2014/main" id="{7AF5C3C9-C9E1-45E6-AF31-D94738757F18}"/>
              </a:ext>
            </a:extLst>
          </p:cNvPr>
          <p:cNvSpPr txBox="1">
            <a:spLocks/>
          </p:cNvSpPr>
          <p:nvPr/>
        </p:nvSpPr>
        <p:spPr>
          <a:xfrm>
            <a:off x="3633900" y="0"/>
            <a:ext cx="4924199" cy="1018903"/>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SCHEMA LOGICO (1/2)</a:t>
            </a:r>
          </a:p>
        </p:txBody>
      </p:sp>
    </p:spTree>
    <p:extLst>
      <p:ext uri="{BB962C8B-B14F-4D97-AF65-F5344CB8AC3E}">
        <p14:creationId xmlns:p14="http://schemas.microsoft.com/office/powerpoint/2010/main" val="1610525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5F601-4F26-4C08-A0BE-E321DAF84FF2}"/>
              </a:ext>
            </a:extLst>
          </p:cNvPr>
          <p:cNvSpPr>
            <a:spLocks noGrp="1"/>
          </p:cNvSpPr>
          <p:nvPr>
            <p:ph type="title"/>
          </p:nvPr>
        </p:nvSpPr>
        <p:spPr>
          <a:xfrm>
            <a:off x="3588548" y="0"/>
            <a:ext cx="5014903" cy="622300"/>
          </a:xfrm>
        </p:spPr>
        <p:txBody>
          <a:bodyPr>
            <a:normAutofit fontScale="90000"/>
          </a:bodyPr>
          <a:lstStyle/>
          <a:p>
            <a:r>
              <a:rPr lang="it-IT" dirty="0"/>
              <a:t>SCHEMA LOGICO (2/2)</a:t>
            </a:r>
          </a:p>
        </p:txBody>
      </p:sp>
      <p:pic>
        <p:nvPicPr>
          <p:cNvPr id="7" name="Immagine 6" descr="Immagine che contiene screenshot&#10;&#10;Descrizione generata automaticamente">
            <a:extLst>
              <a:ext uri="{FF2B5EF4-FFF2-40B4-BE49-F238E27FC236}">
                <a16:creationId xmlns:a16="http://schemas.microsoft.com/office/drawing/2014/main" id="{21261725-2045-4ED6-889A-68BE34482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1149533"/>
            <a:ext cx="7154090" cy="5711877"/>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B3FDBC29-95A1-46DC-88F9-C15EC5A2D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4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A44DD-75F7-4773-8C03-842448DF0F0B}"/>
              </a:ext>
            </a:extLst>
          </p:cNvPr>
          <p:cNvSpPr>
            <a:spLocks noGrp="1"/>
          </p:cNvSpPr>
          <p:nvPr>
            <p:ph type="title"/>
          </p:nvPr>
        </p:nvSpPr>
        <p:spPr>
          <a:xfrm>
            <a:off x="3563766" y="0"/>
            <a:ext cx="5064465" cy="812800"/>
          </a:xfrm>
        </p:spPr>
        <p:txBody>
          <a:bodyPr>
            <a:normAutofit fontScale="90000"/>
          </a:bodyPr>
          <a:lstStyle/>
          <a:p>
            <a:r>
              <a:rPr lang="it-IT" dirty="0"/>
              <a:t>Matrice DEGLI accessi</a:t>
            </a:r>
          </a:p>
        </p:txBody>
      </p:sp>
      <p:graphicFrame>
        <p:nvGraphicFramePr>
          <p:cNvPr id="4" name="Segnaposto contenuto 3">
            <a:extLst>
              <a:ext uri="{FF2B5EF4-FFF2-40B4-BE49-F238E27FC236}">
                <a16:creationId xmlns:a16="http://schemas.microsoft.com/office/drawing/2014/main" id="{1BFC49AF-5F70-4341-8271-77BE20803FD5}"/>
              </a:ext>
            </a:extLst>
          </p:cNvPr>
          <p:cNvGraphicFramePr>
            <a:graphicFrameLocks noGrp="1"/>
          </p:cNvGraphicFramePr>
          <p:nvPr>
            <p:ph idx="1"/>
            <p:extLst>
              <p:ext uri="{D42A27DB-BD31-4B8C-83A1-F6EECF244321}">
                <p14:modId xmlns:p14="http://schemas.microsoft.com/office/powerpoint/2010/main" val="2306365774"/>
              </p:ext>
            </p:extLst>
          </p:nvPr>
        </p:nvGraphicFramePr>
        <p:xfrm>
          <a:off x="1602194" y="1217666"/>
          <a:ext cx="8987610" cy="4814696"/>
        </p:xfrm>
        <a:graphic>
          <a:graphicData uri="http://schemas.openxmlformats.org/drawingml/2006/table">
            <a:tbl>
              <a:tblPr firstRow="1" firstCol="1">
                <a:tableStyleId>{5C22544A-7EE6-4342-B048-85BDC9FD1C3A}</a:tableStyleId>
              </a:tblPr>
              <a:tblGrid>
                <a:gridCol w="1499506">
                  <a:extLst>
                    <a:ext uri="{9D8B030D-6E8A-4147-A177-3AD203B41FA5}">
                      <a16:colId xmlns:a16="http://schemas.microsoft.com/office/drawing/2014/main" val="1503878429"/>
                    </a:ext>
                  </a:extLst>
                </a:gridCol>
                <a:gridCol w="1414630">
                  <a:extLst>
                    <a:ext uri="{9D8B030D-6E8A-4147-A177-3AD203B41FA5}">
                      <a16:colId xmlns:a16="http://schemas.microsoft.com/office/drawing/2014/main" val="320299750"/>
                    </a:ext>
                  </a:extLst>
                </a:gridCol>
                <a:gridCol w="1484575">
                  <a:extLst>
                    <a:ext uri="{9D8B030D-6E8A-4147-A177-3AD203B41FA5}">
                      <a16:colId xmlns:a16="http://schemas.microsoft.com/office/drawing/2014/main" val="3378945053"/>
                    </a:ext>
                  </a:extLst>
                </a:gridCol>
                <a:gridCol w="1484575">
                  <a:extLst>
                    <a:ext uri="{9D8B030D-6E8A-4147-A177-3AD203B41FA5}">
                      <a16:colId xmlns:a16="http://schemas.microsoft.com/office/drawing/2014/main" val="2977219294"/>
                    </a:ext>
                  </a:extLst>
                </a:gridCol>
                <a:gridCol w="1552162">
                  <a:extLst>
                    <a:ext uri="{9D8B030D-6E8A-4147-A177-3AD203B41FA5}">
                      <a16:colId xmlns:a16="http://schemas.microsoft.com/office/drawing/2014/main" val="3492507597"/>
                    </a:ext>
                  </a:extLst>
                </a:gridCol>
                <a:gridCol w="1552162">
                  <a:extLst>
                    <a:ext uri="{9D8B030D-6E8A-4147-A177-3AD203B41FA5}">
                      <a16:colId xmlns:a16="http://schemas.microsoft.com/office/drawing/2014/main" val="137771444"/>
                    </a:ext>
                  </a:extLst>
                </a:gridCol>
              </a:tblGrid>
              <a:tr h="176264">
                <a:tc rowSpan="2">
                  <a:txBody>
                    <a:bodyPr/>
                    <a:lstStyle/>
                    <a:p>
                      <a:pPr algn="ctr">
                        <a:lnSpc>
                          <a:spcPct val="105000"/>
                        </a:lnSpc>
                        <a:spcAft>
                          <a:spcPts val="0"/>
                        </a:spcAft>
                      </a:pPr>
                      <a:r>
                        <a:rPr lang="it-IT" sz="1200" dirty="0">
                          <a:effectLst/>
                        </a:rPr>
                        <a:t>Attore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gridSpan="5">
                  <a:txBody>
                    <a:bodyPr/>
                    <a:lstStyle/>
                    <a:p>
                      <a:pPr algn="ctr">
                        <a:lnSpc>
                          <a:spcPct val="105000"/>
                        </a:lnSpc>
                        <a:spcAft>
                          <a:spcPts val="0"/>
                        </a:spcAft>
                      </a:pPr>
                      <a:r>
                        <a:rPr lang="it-IT" sz="1200" dirty="0">
                          <a:effectLst/>
                        </a:rPr>
                        <a:t>Oggetti</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25990712"/>
                  </a:ext>
                </a:extLst>
              </a:tr>
              <a:tr h="161631">
                <a:tc vMerge="1">
                  <a:txBody>
                    <a:bodyPr/>
                    <a:lstStyle/>
                    <a:p>
                      <a:endParaRPr lang="it-IT"/>
                    </a:p>
                  </a:txBody>
                  <a:tcPr/>
                </a:tc>
                <a:tc>
                  <a:txBody>
                    <a:bodyPr/>
                    <a:lstStyle/>
                    <a:p>
                      <a:pPr algn="ctr">
                        <a:lnSpc>
                          <a:spcPct val="105000"/>
                        </a:lnSpc>
                        <a:spcAft>
                          <a:spcPts val="0"/>
                        </a:spcAft>
                      </a:pPr>
                      <a:r>
                        <a:rPr lang="it-IT" sz="1100" dirty="0">
                          <a:effectLst/>
                        </a:rPr>
                        <a:t>Utente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Ordine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Carrello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a:effectLst/>
                        </a:rPr>
                        <a:t>Carta</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Gioco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54550428"/>
                  </a:ext>
                </a:extLst>
              </a:tr>
              <a:tr h="961844">
                <a:tc>
                  <a:txBody>
                    <a:bodyPr/>
                    <a:lstStyle/>
                    <a:p>
                      <a:pPr algn="ctr">
                        <a:lnSpc>
                          <a:spcPct val="105000"/>
                        </a:lnSpc>
                        <a:spcAft>
                          <a:spcPts val="0"/>
                        </a:spcAft>
                      </a:pPr>
                      <a:r>
                        <a:rPr lang="it-IT" sz="1100" dirty="0">
                          <a:effectLst/>
                        </a:rPr>
                        <a:t>Visitatore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registraAccount()</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visualizzaGioco</a:t>
                      </a:r>
                      <a:r>
                        <a:rPr lang="it-IT" sz="1100" dirty="0">
                          <a:effectLst/>
                        </a:rPr>
                        <a:t>()</a:t>
                      </a:r>
                    </a:p>
                    <a:p>
                      <a:pPr algn="ctr">
                        <a:lnSpc>
                          <a:spcPct val="105000"/>
                        </a:lnSpc>
                        <a:spcAft>
                          <a:spcPts val="0"/>
                        </a:spcAft>
                      </a:pPr>
                      <a:r>
                        <a:rPr lang="it-IT" sz="1100" dirty="0" err="1">
                          <a:effectLst/>
                        </a:rPr>
                        <a:t>ricercaGioco</a:t>
                      </a:r>
                      <a:r>
                        <a:rPr lang="it-IT" sz="1100" dirty="0">
                          <a:effectLst/>
                        </a:rPr>
                        <a:t>()</a:t>
                      </a:r>
                    </a:p>
                    <a:p>
                      <a:pPr algn="ctr">
                        <a:lnSpc>
                          <a:spcPct val="105000"/>
                        </a:lnSpc>
                        <a:spcAft>
                          <a:spcPts val="0"/>
                        </a:spcAft>
                      </a:pPr>
                      <a:r>
                        <a:rPr lang="it-IT" sz="1100" dirty="0" err="1">
                          <a:effectLst/>
                        </a:rPr>
                        <a:t>visualizzaCatalogo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504694192"/>
                  </a:ext>
                </a:extLst>
              </a:tr>
              <a:tr h="1123434">
                <a:tc>
                  <a:txBody>
                    <a:bodyPr/>
                    <a:lstStyle/>
                    <a:p>
                      <a:pPr algn="ctr">
                        <a:lnSpc>
                          <a:spcPct val="105000"/>
                        </a:lnSpc>
                        <a:spcAft>
                          <a:spcPts val="0"/>
                        </a:spcAft>
                      </a:pPr>
                      <a:r>
                        <a:rPr lang="it-IT" sz="1100">
                          <a:effectLst/>
                        </a:rPr>
                        <a:t>Cliente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login()</a:t>
                      </a:r>
                    </a:p>
                    <a:p>
                      <a:pPr algn="ctr">
                        <a:lnSpc>
                          <a:spcPct val="105000"/>
                        </a:lnSpc>
                        <a:spcAft>
                          <a:spcPts val="0"/>
                        </a:spcAft>
                      </a:pPr>
                      <a:r>
                        <a:rPr lang="it-IT" sz="1100" dirty="0" err="1">
                          <a:effectLst/>
                        </a:rPr>
                        <a:t>logout</a:t>
                      </a:r>
                      <a:r>
                        <a:rPr lang="it-IT" sz="1100" dirty="0">
                          <a:effectLst/>
                        </a:rPr>
                        <a:t>()</a:t>
                      </a:r>
                    </a:p>
                    <a:p>
                      <a:pPr algn="ctr">
                        <a:lnSpc>
                          <a:spcPct val="105000"/>
                        </a:lnSpc>
                        <a:spcAft>
                          <a:spcPts val="0"/>
                        </a:spcAft>
                      </a:pPr>
                      <a:r>
                        <a:rPr lang="it-IT" sz="1100" dirty="0" err="1">
                          <a:effectLst/>
                        </a:rPr>
                        <a:t>visualizzaDati</a:t>
                      </a:r>
                      <a:r>
                        <a:rPr lang="it-IT" sz="1100" dirty="0">
                          <a:effectLst/>
                        </a:rPr>
                        <a:t>()</a:t>
                      </a:r>
                    </a:p>
                    <a:p>
                      <a:pPr algn="ctr">
                        <a:lnSpc>
                          <a:spcPct val="105000"/>
                        </a:lnSpc>
                        <a:spcAft>
                          <a:spcPts val="0"/>
                        </a:spcAft>
                      </a:pPr>
                      <a:r>
                        <a:rPr lang="it-IT" sz="1100" dirty="0" err="1">
                          <a:effectLst/>
                        </a:rPr>
                        <a:t>modificaDati</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creaOrdine</a:t>
                      </a:r>
                      <a:r>
                        <a:rPr lang="it-IT" sz="1100" dirty="0">
                          <a:effectLst/>
                        </a:rPr>
                        <a:t>()</a:t>
                      </a:r>
                    </a:p>
                    <a:p>
                      <a:pPr algn="ctr">
                        <a:lnSpc>
                          <a:spcPct val="105000"/>
                        </a:lnSpc>
                        <a:spcAft>
                          <a:spcPts val="0"/>
                        </a:spcAft>
                      </a:pPr>
                      <a:r>
                        <a:rPr lang="it-IT" sz="1100" dirty="0" err="1">
                          <a:effectLst/>
                        </a:rPr>
                        <a:t>annullaOrdine</a:t>
                      </a:r>
                      <a:r>
                        <a:rPr lang="it-IT" sz="1100" dirty="0">
                          <a:effectLst/>
                        </a:rPr>
                        <a:t>()</a:t>
                      </a:r>
                    </a:p>
                    <a:p>
                      <a:pPr algn="ctr">
                        <a:lnSpc>
                          <a:spcPct val="105000"/>
                        </a:lnSpc>
                        <a:spcAft>
                          <a:spcPts val="0"/>
                        </a:spcAft>
                      </a:pPr>
                      <a:r>
                        <a:rPr lang="it-IT" sz="1100" dirty="0" err="1">
                          <a:effectLst/>
                        </a:rPr>
                        <a:t>visualizzaOrdine</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aggiungiCarta()</a:t>
                      </a:r>
                    </a:p>
                    <a:p>
                      <a:pPr algn="ctr">
                        <a:lnSpc>
                          <a:spcPct val="105000"/>
                        </a:lnSpc>
                        <a:spcAft>
                          <a:spcPts val="0"/>
                        </a:spcAft>
                      </a:pPr>
                      <a:r>
                        <a:rPr lang="it-IT" sz="1100">
                          <a:effectLst/>
                        </a:rPr>
                        <a:t>eliminaCarta()</a:t>
                      </a:r>
                    </a:p>
                    <a:p>
                      <a:pPr algn="ctr">
                        <a:lnSpc>
                          <a:spcPct val="105000"/>
                        </a:lnSpc>
                        <a:spcAft>
                          <a:spcPts val="0"/>
                        </a:spcAft>
                      </a:pPr>
                      <a:r>
                        <a:rPr lang="it-IT" sz="1100">
                          <a:effectLst/>
                        </a:rPr>
                        <a:t> </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visualizzaGioco()</a:t>
                      </a:r>
                    </a:p>
                    <a:p>
                      <a:pPr algn="ctr">
                        <a:lnSpc>
                          <a:spcPct val="105000"/>
                        </a:lnSpc>
                        <a:spcAft>
                          <a:spcPts val="0"/>
                        </a:spcAft>
                      </a:pPr>
                      <a:r>
                        <a:rPr lang="it-IT" sz="1100">
                          <a:effectLst/>
                        </a:rPr>
                        <a:t>ricercaGioco()</a:t>
                      </a:r>
                    </a:p>
                    <a:p>
                      <a:pPr algn="ctr">
                        <a:lnSpc>
                          <a:spcPct val="105000"/>
                        </a:lnSpc>
                        <a:spcAft>
                          <a:spcPts val="0"/>
                        </a:spcAft>
                      </a:pPr>
                      <a:r>
                        <a:rPr lang="it-IT" sz="1100">
                          <a:effectLst/>
                        </a:rPr>
                        <a:t>visualizzaCatalogo()</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546518784"/>
                  </a:ext>
                </a:extLst>
              </a:tr>
              <a:tr h="1417117">
                <a:tc>
                  <a:txBody>
                    <a:bodyPr/>
                    <a:lstStyle/>
                    <a:p>
                      <a:pPr algn="ctr">
                        <a:lnSpc>
                          <a:spcPct val="105000"/>
                        </a:lnSpc>
                        <a:spcAft>
                          <a:spcPts val="0"/>
                        </a:spcAft>
                      </a:pPr>
                      <a:r>
                        <a:rPr lang="it-IT" sz="1100">
                          <a:effectLst/>
                        </a:rPr>
                        <a:t>Gestore 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visualizzaCatalogo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modificaGioco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err="1">
                          <a:effectLst/>
                        </a:rPr>
                        <a:t>ricercaGioco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94303452"/>
                  </a:ext>
                </a:extLst>
              </a:tr>
              <a:tr h="961844">
                <a:tc>
                  <a:txBody>
                    <a:bodyPr/>
                    <a:lstStyle/>
                    <a:p>
                      <a:pPr algn="ctr">
                        <a:lnSpc>
                          <a:spcPct val="105000"/>
                        </a:lnSpc>
                        <a:spcAft>
                          <a:spcPts val="0"/>
                        </a:spcAft>
                      </a:pPr>
                      <a:r>
                        <a:rPr lang="it-IT" sz="1100">
                          <a:effectLst/>
                        </a:rPr>
                        <a:t>Gestore ordini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visulizzaOrdini()</a:t>
                      </a:r>
                    </a:p>
                    <a:p>
                      <a:pPr algn="ctr">
                        <a:lnSpc>
                          <a:spcPct val="105000"/>
                        </a:lnSpc>
                        <a:spcAft>
                          <a:spcPts val="0"/>
                        </a:spcAft>
                      </a:pPr>
                      <a:r>
                        <a:rPr lang="it-IT" sz="1100">
                          <a:effectLst/>
                        </a:rPr>
                        <a:t>modificaOrdini()</a:t>
                      </a:r>
                    </a:p>
                    <a:p>
                      <a:pPr algn="ctr">
                        <a:lnSpc>
                          <a:spcPct val="105000"/>
                        </a:lnSpc>
                        <a:spcAft>
                          <a:spcPts val="0"/>
                        </a:spcAft>
                      </a:pPr>
                      <a:r>
                        <a:rPr lang="it-IT" sz="1100">
                          <a:effectLst/>
                        </a:rPr>
                        <a:t>ricercaOrdine()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5848465"/>
                  </a:ext>
                </a:extLst>
              </a:tr>
            </a:tbl>
          </a:graphicData>
        </a:graphic>
      </p:graphicFrame>
      <p:pic>
        <p:nvPicPr>
          <p:cNvPr id="5" name="Immagine 4">
            <a:extLst>
              <a:ext uri="{FF2B5EF4-FFF2-40B4-BE49-F238E27FC236}">
                <a16:creationId xmlns:a16="http://schemas.microsoft.com/office/drawing/2014/main" id="{70551830-C83D-49F7-9935-BB5E27728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07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CA368E-5C7C-41B9-91AD-6293C762817B}"/>
              </a:ext>
            </a:extLst>
          </p:cNvPr>
          <p:cNvSpPr>
            <a:spLocks noGrp="1"/>
          </p:cNvSpPr>
          <p:nvPr>
            <p:ph idx="1"/>
          </p:nvPr>
        </p:nvSpPr>
        <p:spPr>
          <a:xfrm>
            <a:off x="575382" y="1080226"/>
            <a:ext cx="9432217" cy="5307874"/>
          </a:xfrm>
        </p:spPr>
        <p:txBody>
          <a:bodyPr>
            <a:normAutofit/>
          </a:bodyPr>
          <a:lstStyle/>
          <a:p>
            <a:r>
              <a:rPr lang="it-IT" dirty="0">
                <a:solidFill>
                  <a:schemeClr val="tx1"/>
                </a:solidFill>
              </a:rPr>
              <a:t>Garantita dall’obbligo dell’</a:t>
            </a:r>
            <a:r>
              <a:rPr lang="it-IT" b="1" dirty="0">
                <a:solidFill>
                  <a:schemeClr val="tx1"/>
                </a:solidFill>
              </a:rPr>
              <a:t>autenticazione</a:t>
            </a:r>
            <a:r>
              <a:rPr lang="it-IT" dirty="0">
                <a:solidFill>
                  <a:schemeClr val="tx1"/>
                </a:solidFill>
              </a:rPr>
              <a:t> ( Username / Password)</a:t>
            </a:r>
          </a:p>
          <a:p>
            <a:endParaRPr lang="it-IT" dirty="0">
              <a:solidFill>
                <a:schemeClr val="tx1"/>
              </a:solidFill>
            </a:endParaRPr>
          </a:p>
          <a:p>
            <a:r>
              <a:rPr lang="it-IT" dirty="0">
                <a:solidFill>
                  <a:schemeClr val="tx1"/>
                </a:solidFill>
              </a:rPr>
              <a:t>Diverse “viste” dello stesso sistema a seconda dell’utente (solo funzionalità a cui una determinata tipologia di utente può accedere)</a:t>
            </a:r>
          </a:p>
          <a:p>
            <a:endParaRPr lang="it-IT" dirty="0">
              <a:solidFill>
                <a:schemeClr val="tx1"/>
              </a:solidFill>
            </a:endParaRPr>
          </a:p>
          <a:p>
            <a:r>
              <a:rPr lang="it-IT" dirty="0">
                <a:solidFill>
                  <a:schemeClr val="tx1"/>
                </a:solidFill>
              </a:rPr>
              <a:t>Registrazione con </a:t>
            </a:r>
            <a:r>
              <a:rPr lang="it-IT" b="1" dirty="0">
                <a:solidFill>
                  <a:schemeClr val="tx1"/>
                </a:solidFill>
              </a:rPr>
              <a:t>verifica in due passaggi</a:t>
            </a:r>
            <a:r>
              <a:rPr lang="it-IT" dirty="0">
                <a:solidFill>
                  <a:schemeClr val="tx1"/>
                </a:solidFill>
              </a:rPr>
              <a:t>:</a:t>
            </a:r>
          </a:p>
          <a:p>
            <a:pPr marL="457200" lvl="1" indent="0">
              <a:buNone/>
            </a:pPr>
            <a:r>
              <a:rPr lang="it-IT" dirty="0">
                <a:solidFill>
                  <a:schemeClr val="tx1"/>
                </a:solidFill>
              </a:rPr>
              <a:t>Dopo che i dati inseriti sono stati validati dal sistema, l’utente riceverà una e-mail contenente un link che gli permetterà di completare la sua registrazione a </a:t>
            </a:r>
            <a:r>
              <a:rPr lang="it-IT" dirty="0" err="1">
                <a:solidFill>
                  <a:schemeClr val="tx1"/>
                </a:solidFill>
              </a:rPr>
              <a:t>GamesHub</a:t>
            </a:r>
            <a:r>
              <a:rPr lang="it-IT" dirty="0">
                <a:solidFill>
                  <a:schemeClr val="tx1"/>
                </a:solidFill>
              </a:rPr>
              <a:t>.</a:t>
            </a:r>
          </a:p>
          <a:p>
            <a:endParaRPr lang="it-IT" dirty="0">
              <a:solidFill>
                <a:schemeClr val="tx1"/>
              </a:solidFill>
            </a:endParaRPr>
          </a:p>
          <a:p>
            <a:r>
              <a:rPr lang="it-IT" b="1" dirty="0">
                <a:solidFill>
                  <a:schemeClr val="tx1"/>
                </a:solidFill>
              </a:rPr>
              <a:t>Cifratura</a:t>
            </a:r>
            <a:r>
              <a:rPr lang="it-IT" dirty="0">
                <a:solidFill>
                  <a:schemeClr val="tx1"/>
                </a:solidFill>
              </a:rPr>
              <a:t> di password e dati sensibili di pagamento.</a:t>
            </a:r>
          </a:p>
          <a:p>
            <a:endParaRPr lang="it-IT" dirty="0">
              <a:solidFill>
                <a:schemeClr val="tx1"/>
              </a:solidFill>
            </a:endParaRPr>
          </a:p>
        </p:txBody>
      </p:sp>
      <p:pic>
        <p:nvPicPr>
          <p:cNvPr id="4" name="Immagine 3">
            <a:extLst>
              <a:ext uri="{FF2B5EF4-FFF2-40B4-BE49-F238E27FC236}">
                <a16:creationId xmlns:a16="http://schemas.microsoft.com/office/drawing/2014/main" id="{C8A86A86-D9FA-40F0-81B0-36DD72EF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5648F421-545D-4F2D-A37A-55F0933B453E}"/>
              </a:ext>
            </a:extLst>
          </p:cNvPr>
          <p:cNvSpPr>
            <a:spLocks noGrp="1"/>
          </p:cNvSpPr>
          <p:nvPr>
            <p:ph type="title"/>
          </p:nvPr>
        </p:nvSpPr>
        <p:spPr>
          <a:xfrm>
            <a:off x="4919146" y="0"/>
            <a:ext cx="2353708" cy="812800"/>
          </a:xfrm>
        </p:spPr>
        <p:txBody>
          <a:bodyPr>
            <a:normAutofit/>
          </a:bodyPr>
          <a:lstStyle/>
          <a:p>
            <a:r>
              <a:rPr lang="it-IT" sz="3200" dirty="0"/>
              <a:t>SICUREZZA</a:t>
            </a:r>
          </a:p>
        </p:txBody>
      </p:sp>
    </p:spTree>
    <p:extLst>
      <p:ext uri="{BB962C8B-B14F-4D97-AF65-F5344CB8AC3E}">
        <p14:creationId xmlns:p14="http://schemas.microsoft.com/office/powerpoint/2010/main" val="2537044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774A03F-D593-4961-A160-8AE78C92348F}"/>
              </a:ext>
            </a:extLst>
          </p:cNvPr>
          <p:cNvSpPr>
            <a:spLocks noGrp="1"/>
          </p:cNvSpPr>
          <p:nvPr>
            <p:ph idx="1"/>
          </p:nvPr>
        </p:nvSpPr>
        <p:spPr>
          <a:xfrm>
            <a:off x="430212" y="863601"/>
            <a:ext cx="9551988" cy="5334725"/>
          </a:xfrm>
        </p:spPr>
        <p:txBody>
          <a:bodyPr>
            <a:normAutofit/>
          </a:bodyPr>
          <a:lstStyle/>
          <a:p>
            <a:pPr marL="0" indent="0">
              <a:buNone/>
            </a:pPr>
            <a:r>
              <a:rPr lang="it-IT" dirty="0">
                <a:solidFill>
                  <a:schemeClr val="tx1"/>
                </a:solidFill>
              </a:rPr>
              <a:t>Sistema </a:t>
            </a:r>
            <a:r>
              <a:rPr lang="it-IT" b="1" dirty="0">
                <a:solidFill>
                  <a:schemeClr val="tx1"/>
                </a:solidFill>
              </a:rPr>
              <a:t>event-</a:t>
            </a:r>
            <a:r>
              <a:rPr lang="it-IT" b="1" dirty="0" err="1">
                <a:solidFill>
                  <a:schemeClr val="tx1"/>
                </a:solidFill>
              </a:rPr>
              <a:t>driven</a:t>
            </a:r>
            <a:endParaRPr lang="it-IT" b="1" dirty="0">
              <a:solidFill>
                <a:schemeClr val="tx1"/>
              </a:solidFill>
            </a:endParaRPr>
          </a:p>
          <a:p>
            <a:pPr marL="0" indent="0">
              <a:buNone/>
            </a:pPr>
            <a:r>
              <a:rPr lang="it-IT" i="1" dirty="0">
                <a:solidFill>
                  <a:schemeClr val="tx1"/>
                </a:solidFill>
              </a:rPr>
              <a:t> </a:t>
            </a:r>
          </a:p>
          <a:p>
            <a:pPr marL="457200" indent="-457200">
              <a:buFont typeface="+mj-lt"/>
              <a:buAutoNum type="arabicPeriod"/>
            </a:pPr>
            <a:r>
              <a:rPr lang="it-IT" dirty="0">
                <a:solidFill>
                  <a:schemeClr val="tx1"/>
                </a:solidFill>
              </a:rPr>
              <a:t>L’ utente scatena un evento </a:t>
            </a:r>
          </a:p>
          <a:p>
            <a:pPr marL="457200" indent="-457200">
              <a:buFont typeface="+mj-lt"/>
              <a:buAutoNum type="arabicPeriod"/>
            </a:pPr>
            <a:r>
              <a:rPr lang="it-IT" dirty="0" err="1">
                <a:solidFill>
                  <a:schemeClr val="tx1"/>
                </a:solidFill>
              </a:rPr>
              <a:t>Handler</a:t>
            </a:r>
            <a:r>
              <a:rPr lang="it-IT" dirty="0">
                <a:solidFill>
                  <a:schemeClr val="tx1"/>
                </a:solidFill>
              </a:rPr>
              <a:t> apposito gestisce evento e indirizza il controllo del flusso del sistema alla classe corretta del sottosistema che si occupa della logica di controllo.</a:t>
            </a:r>
          </a:p>
          <a:p>
            <a:pPr marL="457200" indent="-457200">
              <a:buFont typeface="+mj-lt"/>
              <a:buAutoNum type="arabicPeriod"/>
            </a:pPr>
            <a:r>
              <a:rPr lang="it-IT" dirty="0">
                <a:solidFill>
                  <a:schemeClr val="tx1"/>
                </a:solidFill>
              </a:rPr>
              <a:t>Alla ricezione di una nuova richiesta, il </a:t>
            </a:r>
            <a:r>
              <a:rPr lang="it-IT" i="1" dirty="0" err="1">
                <a:solidFill>
                  <a:schemeClr val="tx1"/>
                </a:solidFill>
              </a:rPr>
              <a:t>WebServer</a:t>
            </a:r>
            <a:r>
              <a:rPr lang="it-IT" i="1" dirty="0">
                <a:solidFill>
                  <a:schemeClr val="tx1"/>
                </a:solidFill>
              </a:rPr>
              <a:t> </a:t>
            </a:r>
            <a:r>
              <a:rPr lang="it-IT" dirty="0">
                <a:solidFill>
                  <a:schemeClr val="tx1"/>
                </a:solidFill>
              </a:rPr>
              <a:t>la processa e la indirizza alla </a:t>
            </a:r>
            <a:r>
              <a:rPr lang="it-IT" dirty="0" err="1">
                <a:solidFill>
                  <a:schemeClr val="tx1"/>
                </a:solidFill>
              </a:rPr>
              <a:t>servlet</a:t>
            </a:r>
            <a:r>
              <a:rPr lang="it-IT" dirty="0">
                <a:solidFill>
                  <a:schemeClr val="tx1"/>
                </a:solidFill>
              </a:rPr>
              <a:t> o JSP appropriata. </a:t>
            </a:r>
          </a:p>
        </p:txBody>
      </p:sp>
      <p:pic>
        <p:nvPicPr>
          <p:cNvPr id="4" name="Immagine 3">
            <a:extLst>
              <a:ext uri="{FF2B5EF4-FFF2-40B4-BE49-F238E27FC236}">
                <a16:creationId xmlns:a16="http://schemas.microsoft.com/office/drawing/2014/main" id="{84A0D834-C7C2-4325-B967-B715FFB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9E97CB19-B4A9-46FD-B603-997C593E1E83}"/>
              </a:ext>
            </a:extLst>
          </p:cNvPr>
          <p:cNvSpPr>
            <a:spLocks noGrp="1"/>
          </p:cNvSpPr>
          <p:nvPr>
            <p:ph type="title"/>
          </p:nvPr>
        </p:nvSpPr>
        <p:spPr>
          <a:xfrm>
            <a:off x="2784566" y="0"/>
            <a:ext cx="6622868" cy="863602"/>
          </a:xfrm>
        </p:spPr>
        <p:txBody>
          <a:bodyPr>
            <a:normAutofit/>
          </a:bodyPr>
          <a:lstStyle/>
          <a:p>
            <a:r>
              <a:rPr lang="it-IT" sz="3200" dirty="0"/>
              <a:t>FLUSSO DI CONTROLLO ESTERNO</a:t>
            </a:r>
          </a:p>
        </p:txBody>
      </p:sp>
    </p:spTree>
    <p:extLst>
      <p:ext uri="{BB962C8B-B14F-4D97-AF65-F5344CB8AC3E}">
        <p14:creationId xmlns:p14="http://schemas.microsoft.com/office/powerpoint/2010/main" val="49744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84C5D96-5403-438C-AB2A-813093DBA72B}"/>
              </a:ext>
            </a:extLst>
          </p:cNvPr>
          <p:cNvSpPr>
            <a:spLocks noGrp="1"/>
          </p:cNvSpPr>
          <p:nvPr>
            <p:ph idx="1"/>
          </p:nvPr>
        </p:nvSpPr>
        <p:spPr>
          <a:xfrm>
            <a:off x="422786" y="1832824"/>
            <a:ext cx="9907588" cy="4081352"/>
          </a:xfrm>
        </p:spPr>
        <p:txBody>
          <a:bodyPr>
            <a:normAutofit/>
          </a:bodyPr>
          <a:lstStyle/>
          <a:p>
            <a:pPr marL="0" indent="0">
              <a:buNone/>
            </a:pPr>
            <a:r>
              <a:rPr lang="it-IT" dirty="0">
                <a:solidFill>
                  <a:schemeClr val="tx1"/>
                </a:solidFill>
              </a:rPr>
              <a:t>Più utenti possono accedere contemporaneamente </a:t>
            </a:r>
            <a:r>
              <a:rPr lang="it-IT" dirty="0" err="1">
                <a:solidFill>
                  <a:schemeClr val="tx1"/>
                </a:solidFill>
              </a:rPr>
              <a:t>all’application</a:t>
            </a:r>
            <a:r>
              <a:rPr lang="it-IT" dirty="0">
                <a:solidFill>
                  <a:schemeClr val="tx1"/>
                </a:solidFill>
              </a:rPr>
              <a:t> server. </a:t>
            </a:r>
          </a:p>
          <a:p>
            <a:endParaRPr lang="it-IT" dirty="0">
              <a:solidFill>
                <a:schemeClr val="tx1"/>
              </a:solidFill>
            </a:endParaRPr>
          </a:p>
          <a:p>
            <a:endParaRPr lang="it-IT" dirty="0">
              <a:solidFill>
                <a:schemeClr val="tx1"/>
              </a:solidFill>
            </a:endParaRPr>
          </a:p>
          <a:p>
            <a:r>
              <a:rPr lang="it-IT" dirty="0">
                <a:solidFill>
                  <a:schemeClr val="tx1"/>
                </a:solidFill>
              </a:rPr>
              <a:t>	Creazione di un nuovo </a:t>
            </a:r>
            <a:r>
              <a:rPr lang="it-IT" dirty="0" err="1">
                <a:solidFill>
                  <a:schemeClr val="tx1"/>
                </a:solidFill>
              </a:rPr>
              <a:t>thread</a:t>
            </a:r>
            <a:r>
              <a:rPr lang="it-IT" dirty="0">
                <a:solidFill>
                  <a:schemeClr val="tx1"/>
                </a:solidFill>
              </a:rPr>
              <a:t> per ogni utente che richiede un servizio.</a:t>
            </a:r>
          </a:p>
          <a:p>
            <a:pPr marL="0" indent="0">
              <a:buNone/>
            </a:pPr>
            <a:endParaRPr lang="it-IT" dirty="0">
              <a:solidFill>
                <a:schemeClr val="tx1"/>
              </a:solidFill>
            </a:endParaRPr>
          </a:p>
          <a:p>
            <a:r>
              <a:rPr lang="it-IT" dirty="0">
                <a:solidFill>
                  <a:schemeClr val="tx1"/>
                </a:solidFill>
              </a:rPr>
              <a:t>	Utilizzo di DBMS sul Database Server</a:t>
            </a:r>
          </a:p>
          <a:p>
            <a:pPr marL="1371600" lvl="2" indent="-457200">
              <a:buFont typeface="+mj-lt"/>
              <a:buAutoNum type="arabicPeriod"/>
            </a:pPr>
            <a:r>
              <a:rPr lang="it-IT" dirty="0">
                <a:solidFill>
                  <a:schemeClr val="tx1"/>
                </a:solidFill>
              </a:rPr>
              <a:t>Gestisce concorrenza degli accessi al database. </a:t>
            </a:r>
          </a:p>
          <a:p>
            <a:pPr marL="1371600" lvl="2" indent="-457200">
              <a:buFont typeface="+mj-lt"/>
              <a:buAutoNum type="arabicPeriod"/>
            </a:pPr>
            <a:r>
              <a:rPr lang="it-IT" dirty="0">
                <a:solidFill>
                  <a:schemeClr val="tx1"/>
                </a:solidFill>
              </a:rPr>
              <a:t>Facilita manutenzione del sistema</a:t>
            </a:r>
          </a:p>
        </p:txBody>
      </p:sp>
      <p:pic>
        <p:nvPicPr>
          <p:cNvPr id="4" name="Immagine 3">
            <a:extLst>
              <a:ext uri="{FF2B5EF4-FFF2-40B4-BE49-F238E27FC236}">
                <a16:creationId xmlns:a16="http://schemas.microsoft.com/office/drawing/2014/main" id="{E69E8AF8-6A05-41EF-9C7E-11027CC4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AB004ADA-D8D6-4E93-BAA6-888CEA2FB8AC}"/>
              </a:ext>
            </a:extLst>
          </p:cNvPr>
          <p:cNvSpPr>
            <a:spLocks noGrp="1"/>
          </p:cNvSpPr>
          <p:nvPr>
            <p:ph type="title"/>
          </p:nvPr>
        </p:nvSpPr>
        <p:spPr>
          <a:xfrm>
            <a:off x="2446020" y="0"/>
            <a:ext cx="7299960" cy="770710"/>
          </a:xfrm>
        </p:spPr>
        <p:txBody>
          <a:bodyPr>
            <a:normAutofit/>
          </a:bodyPr>
          <a:lstStyle/>
          <a:p>
            <a:r>
              <a:rPr lang="it-IT" sz="3200" dirty="0"/>
              <a:t>Controllo della concorrenza</a:t>
            </a:r>
          </a:p>
        </p:txBody>
      </p:sp>
    </p:spTree>
    <p:extLst>
      <p:ext uri="{BB962C8B-B14F-4D97-AF65-F5344CB8AC3E}">
        <p14:creationId xmlns:p14="http://schemas.microsoft.com/office/powerpoint/2010/main" val="274559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9B126-F6F4-4202-83DF-63A96325138B}"/>
              </a:ext>
            </a:extLst>
          </p:cNvPr>
          <p:cNvSpPr>
            <a:spLocks noGrp="1"/>
          </p:cNvSpPr>
          <p:nvPr>
            <p:ph type="title"/>
          </p:nvPr>
        </p:nvSpPr>
        <p:spPr>
          <a:xfrm>
            <a:off x="4014798" y="91440"/>
            <a:ext cx="4162403" cy="796835"/>
          </a:xfrm>
        </p:spPr>
        <p:txBody>
          <a:bodyPr>
            <a:normAutofit/>
          </a:bodyPr>
          <a:lstStyle/>
          <a:p>
            <a:r>
              <a:rPr lang="it-IT" sz="3200" dirty="0"/>
              <a:t>ATTORI DEL SISTEMA</a:t>
            </a:r>
          </a:p>
        </p:txBody>
      </p:sp>
      <p:pic>
        <p:nvPicPr>
          <p:cNvPr id="9" name="Immagine 8">
            <a:extLst>
              <a:ext uri="{FF2B5EF4-FFF2-40B4-BE49-F238E27FC236}">
                <a16:creationId xmlns:a16="http://schemas.microsoft.com/office/drawing/2014/main" id="{7FEAF069-C6EC-43D7-AA26-0BE74EC86BCA}"/>
              </a:ext>
            </a:extLst>
          </p:cNvPr>
          <p:cNvPicPr>
            <a:picLocks noChangeAspect="1"/>
          </p:cNvPicPr>
          <p:nvPr/>
        </p:nvPicPr>
        <p:blipFill>
          <a:blip r:embed="rId2"/>
          <a:stretch>
            <a:fillRect/>
          </a:stretch>
        </p:blipFill>
        <p:spPr>
          <a:xfrm>
            <a:off x="2659908" y="1604709"/>
            <a:ext cx="6872184" cy="3648581"/>
          </a:xfrm>
          <a:prstGeom prst="rect">
            <a:avLst/>
          </a:prstGeom>
        </p:spPr>
      </p:pic>
      <p:pic>
        <p:nvPicPr>
          <p:cNvPr id="4" name="Immagine 3">
            <a:extLst>
              <a:ext uri="{FF2B5EF4-FFF2-40B4-BE49-F238E27FC236}">
                <a16:creationId xmlns:a16="http://schemas.microsoft.com/office/drawing/2014/main" id="{F1AB60CF-6135-4075-B065-49AE14BF6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03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69AFD5A-553A-475F-8364-5F3ADCA6BA51}"/>
              </a:ext>
            </a:extLst>
          </p:cNvPr>
          <p:cNvSpPr>
            <a:spLocks noGrp="1"/>
          </p:cNvSpPr>
          <p:nvPr>
            <p:ph idx="1"/>
          </p:nvPr>
        </p:nvSpPr>
        <p:spPr>
          <a:xfrm>
            <a:off x="379412" y="952500"/>
            <a:ext cx="9602788" cy="6096000"/>
          </a:xfrm>
        </p:spPr>
        <p:txBody>
          <a:bodyPr>
            <a:normAutofit fontScale="85000" lnSpcReduction="20000"/>
          </a:bodyPr>
          <a:lstStyle/>
          <a:p>
            <a:pPr marL="0" indent="0">
              <a:buNone/>
            </a:pPr>
            <a:r>
              <a:rPr lang="it-IT" dirty="0">
                <a:solidFill>
                  <a:schemeClr val="tx1"/>
                </a:solidFill>
              </a:rPr>
              <a:t> </a:t>
            </a:r>
          </a:p>
          <a:p>
            <a:pPr marL="0" indent="0">
              <a:buNone/>
            </a:pPr>
            <a:r>
              <a:rPr lang="it-IT" b="1" u="sng" dirty="0">
                <a:solidFill>
                  <a:schemeClr val="tx1"/>
                </a:solidFill>
              </a:rPr>
              <a:t>COMPRENSIBILITÀ</a:t>
            </a:r>
            <a:r>
              <a:rPr lang="it-IT" b="1" dirty="0">
                <a:solidFill>
                  <a:schemeClr val="tx1"/>
                </a:solidFill>
              </a:rPr>
              <a:t> vs </a:t>
            </a:r>
            <a:r>
              <a:rPr lang="it-IT" b="1" u="sng" dirty="0">
                <a:solidFill>
                  <a:schemeClr val="tx1"/>
                </a:solidFill>
              </a:rPr>
              <a:t>TEMPO</a:t>
            </a:r>
            <a:r>
              <a:rPr lang="it-IT" b="1" dirty="0">
                <a:solidFill>
                  <a:schemeClr val="tx1"/>
                </a:solidFill>
              </a:rPr>
              <a:t> : </a:t>
            </a:r>
            <a:endParaRPr lang="it-IT" dirty="0">
              <a:solidFill>
                <a:schemeClr val="tx1"/>
              </a:solidFill>
            </a:endParaRPr>
          </a:p>
          <a:p>
            <a:pPr marL="0" indent="0">
              <a:buNone/>
            </a:pPr>
            <a:r>
              <a:rPr lang="it-IT" dirty="0">
                <a:solidFill>
                  <a:schemeClr val="tx1"/>
                </a:solidFill>
              </a:rPr>
              <a:t>Codice comprensibile e accompagnato , ove necessario, da commenti</a:t>
            </a:r>
          </a:p>
          <a:p>
            <a:pPr lvl="1"/>
            <a:r>
              <a:rPr lang="it-IT" dirty="0">
                <a:solidFill>
                  <a:schemeClr val="tx1"/>
                </a:solidFill>
              </a:rPr>
              <a:t>Facilita Testing e Future modifiche</a:t>
            </a:r>
          </a:p>
          <a:p>
            <a:pPr marL="914400" lvl="2" indent="0">
              <a:buNone/>
            </a:pPr>
            <a:r>
              <a:rPr lang="it-IT" dirty="0">
                <a:solidFill>
                  <a:schemeClr val="tx1"/>
                </a:solidFill>
              </a:rPr>
              <a:t>MA</a:t>
            </a:r>
          </a:p>
          <a:p>
            <a:pPr lvl="1"/>
            <a:r>
              <a:rPr lang="it-IT" dirty="0">
                <a:solidFill>
                  <a:schemeClr val="tx1"/>
                </a:solidFill>
              </a:rPr>
              <a:t>Incrementa tempo di sviluppo del progetto</a:t>
            </a:r>
          </a:p>
          <a:p>
            <a:pPr lvl="2"/>
            <a:endParaRPr lang="it-IT" dirty="0">
              <a:solidFill>
                <a:schemeClr val="tx1"/>
              </a:solidFill>
            </a:endParaRPr>
          </a:p>
          <a:p>
            <a:pPr marL="0" indent="0">
              <a:buNone/>
            </a:pPr>
            <a:r>
              <a:rPr lang="it-IT" b="1" u="sng" dirty="0">
                <a:solidFill>
                  <a:schemeClr val="tx1"/>
                </a:solidFill>
              </a:rPr>
              <a:t>PRESTAZIONI</a:t>
            </a:r>
            <a:r>
              <a:rPr lang="it-IT" b="1" dirty="0">
                <a:solidFill>
                  <a:schemeClr val="tx1"/>
                </a:solidFill>
              </a:rPr>
              <a:t> vs </a:t>
            </a:r>
            <a:r>
              <a:rPr lang="it-IT" b="1" u="sng" dirty="0">
                <a:solidFill>
                  <a:schemeClr val="tx1"/>
                </a:solidFill>
              </a:rPr>
              <a:t>COSTI</a:t>
            </a:r>
            <a:r>
              <a:rPr lang="it-IT" b="1" dirty="0">
                <a:solidFill>
                  <a:schemeClr val="tx1"/>
                </a:solidFill>
              </a:rPr>
              <a:t> : </a:t>
            </a:r>
            <a:endParaRPr lang="it-IT" dirty="0">
              <a:solidFill>
                <a:schemeClr val="tx1"/>
              </a:solidFill>
            </a:endParaRPr>
          </a:p>
          <a:p>
            <a:pPr marL="0" indent="0">
              <a:buNone/>
            </a:pPr>
            <a:r>
              <a:rPr lang="it-IT" dirty="0">
                <a:solidFill>
                  <a:schemeClr val="tx1"/>
                </a:solidFill>
              </a:rPr>
              <a:t>Progetto sprovvisto di budget, con utilizzo di template open source ( Bootstrap)</a:t>
            </a:r>
          </a:p>
          <a:p>
            <a:pPr lvl="1"/>
            <a:r>
              <a:rPr lang="it-IT" dirty="0">
                <a:solidFill>
                  <a:schemeClr val="tx1"/>
                </a:solidFill>
              </a:rPr>
              <a:t>Costi nulli </a:t>
            </a:r>
          </a:p>
          <a:p>
            <a:pPr lvl="1"/>
            <a:r>
              <a:rPr lang="it-IT" dirty="0">
                <a:solidFill>
                  <a:schemeClr val="tx1"/>
                </a:solidFill>
              </a:rPr>
              <a:t>Prestazioni accettabili</a:t>
            </a:r>
          </a:p>
          <a:p>
            <a:pPr marL="0" indent="0">
              <a:buNone/>
            </a:pPr>
            <a:r>
              <a:rPr lang="it-IT" dirty="0">
                <a:solidFill>
                  <a:schemeClr val="tx1"/>
                </a:solidFill>
              </a:rPr>
              <a:t> </a:t>
            </a:r>
          </a:p>
          <a:p>
            <a:pPr marL="0" indent="0">
              <a:buNone/>
            </a:pPr>
            <a:r>
              <a:rPr lang="it-IT" b="1" u="sng" dirty="0">
                <a:solidFill>
                  <a:schemeClr val="tx1"/>
                </a:solidFill>
              </a:rPr>
              <a:t>INTERFACCIA</a:t>
            </a:r>
            <a:r>
              <a:rPr lang="it-IT" b="1" dirty="0">
                <a:solidFill>
                  <a:schemeClr val="tx1"/>
                </a:solidFill>
              </a:rPr>
              <a:t> vs </a:t>
            </a:r>
            <a:r>
              <a:rPr lang="it-IT" b="1" u="sng" dirty="0">
                <a:solidFill>
                  <a:schemeClr val="tx1"/>
                </a:solidFill>
              </a:rPr>
              <a:t>USABILITÀ</a:t>
            </a:r>
            <a:r>
              <a:rPr lang="it-IT" b="1" dirty="0">
                <a:solidFill>
                  <a:schemeClr val="tx1"/>
                </a:solidFill>
              </a:rPr>
              <a:t> : </a:t>
            </a:r>
            <a:endParaRPr lang="it-IT" dirty="0">
              <a:solidFill>
                <a:schemeClr val="tx1"/>
              </a:solidFill>
            </a:endParaRPr>
          </a:p>
          <a:p>
            <a:pPr marL="0" indent="0">
              <a:buNone/>
            </a:pPr>
            <a:r>
              <a:rPr lang="it-IT" dirty="0">
                <a:solidFill>
                  <a:schemeClr val="tx1"/>
                </a:solidFill>
              </a:rPr>
              <a:t>UI semplice, chiara e concisa</a:t>
            </a:r>
          </a:p>
          <a:p>
            <a:pPr marL="0" indent="0">
              <a:buNone/>
            </a:pPr>
            <a:r>
              <a:rPr lang="it-IT" dirty="0">
                <a:solidFill>
                  <a:schemeClr val="tx1"/>
                </a:solidFill>
              </a:rPr>
              <a:t> </a:t>
            </a:r>
          </a:p>
          <a:p>
            <a:pPr marL="0" indent="0">
              <a:buNone/>
            </a:pPr>
            <a:r>
              <a:rPr lang="it-IT" b="1" u="sng" dirty="0">
                <a:solidFill>
                  <a:schemeClr val="tx1"/>
                </a:solidFill>
              </a:rPr>
              <a:t>SICUREZZA</a:t>
            </a:r>
            <a:r>
              <a:rPr lang="it-IT" b="1" dirty="0">
                <a:solidFill>
                  <a:schemeClr val="tx1"/>
                </a:solidFill>
              </a:rPr>
              <a:t> vs </a:t>
            </a:r>
            <a:r>
              <a:rPr lang="it-IT" b="1" u="sng" dirty="0">
                <a:solidFill>
                  <a:schemeClr val="tx1"/>
                </a:solidFill>
              </a:rPr>
              <a:t>EFFICIENZA</a:t>
            </a:r>
            <a:r>
              <a:rPr lang="it-IT" b="1" dirty="0">
                <a:solidFill>
                  <a:schemeClr val="tx1"/>
                </a:solidFill>
              </a:rPr>
              <a:t> : </a:t>
            </a:r>
            <a:endParaRPr lang="it-IT" dirty="0">
              <a:solidFill>
                <a:schemeClr val="tx1"/>
              </a:solidFill>
            </a:endParaRPr>
          </a:p>
          <a:p>
            <a:pPr marL="0" indent="0">
              <a:buNone/>
            </a:pPr>
            <a:r>
              <a:rPr lang="it-IT" dirty="0">
                <a:solidFill>
                  <a:schemeClr val="tx1"/>
                </a:solidFill>
              </a:rPr>
              <a:t>Sistemi di sicurezza limitati a controllo username e password </a:t>
            </a:r>
          </a:p>
          <a:p>
            <a:pPr lvl="1"/>
            <a:r>
              <a:rPr lang="it-IT" dirty="0">
                <a:solidFill>
                  <a:schemeClr val="tx1"/>
                </a:solidFill>
              </a:rPr>
              <a:t>Tempi limitati di sviluppo</a:t>
            </a:r>
          </a:p>
          <a:p>
            <a:endParaRPr lang="it-IT" dirty="0">
              <a:solidFill>
                <a:schemeClr val="tx1"/>
              </a:solidFill>
            </a:endParaRPr>
          </a:p>
        </p:txBody>
      </p:sp>
      <p:pic>
        <p:nvPicPr>
          <p:cNvPr id="4" name="Immagine 3">
            <a:extLst>
              <a:ext uri="{FF2B5EF4-FFF2-40B4-BE49-F238E27FC236}">
                <a16:creationId xmlns:a16="http://schemas.microsoft.com/office/drawing/2014/main" id="{621ECFBA-98FB-4150-81A1-3131D44FF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2F7E7F2A-EE89-4121-A0EC-80D4A9EA4DD4}"/>
              </a:ext>
            </a:extLst>
          </p:cNvPr>
          <p:cNvSpPr txBox="1">
            <a:spLocks/>
          </p:cNvSpPr>
          <p:nvPr/>
        </p:nvSpPr>
        <p:spPr>
          <a:xfrm>
            <a:off x="3405595" y="0"/>
            <a:ext cx="5380809"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Object design trade-off</a:t>
            </a:r>
          </a:p>
        </p:txBody>
      </p:sp>
    </p:spTree>
    <p:extLst>
      <p:ext uri="{BB962C8B-B14F-4D97-AF65-F5344CB8AC3E}">
        <p14:creationId xmlns:p14="http://schemas.microsoft.com/office/powerpoint/2010/main" val="240311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E0F58E-1352-4BBE-B589-7D4E5598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9" name="Titolo 1">
            <a:extLst>
              <a:ext uri="{FF2B5EF4-FFF2-40B4-BE49-F238E27FC236}">
                <a16:creationId xmlns:a16="http://schemas.microsoft.com/office/drawing/2014/main" id="{F3CD9FF5-E49D-4FBF-8979-8F5E095F228B}"/>
              </a:ext>
            </a:extLst>
          </p:cNvPr>
          <p:cNvSpPr txBox="1">
            <a:spLocks/>
          </p:cNvSpPr>
          <p:nvPr/>
        </p:nvSpPr>
        <p:spPr>
          <a:xfrm>
            <a:off x="4806950" y="11974"/>
            <a:ext cx="2578100"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PaCKAGES</a:t>
            </a:r>
            <a:endParaRPr lang="it-IT" sz="3200" dirty="0"/>
          </a:p>
        </p:txBody>
      </p:sp>
      <p:pic>
        <p:nvPicPr>
          <p:cNvPr id="10" name="Immagine 9">
            <a:extLst>
              <a:ext uri="{FF2B5EF4-FFF2-40B4-BE49-F238E27FC236}">
                <a16:creationId xmlns:a16="http://schemas.microsoft.com/office/drawing/2014/main" id="{ADA810BD-9348-4191-B8EE-235A3B0FD285}"/>
              </a:ext>
            </a:extLst>
          </p:cNvPr>
          <p:cNvPicPr>
            <a:picLocks noChangeAspect="1"/>
          </p:cNvPicPr>
          <p:nvPr/>
        </p:nvPicPr>
        <p:blipFill>
          <a:blip r:embed="rId3"/>
          <a:stretch>
            <a:fillRect/>
          </a:stretch>
        </p:blipFill>
        <p:spPr>
          <a:xfrm>
            <a:off x="1666875" y="864394"/>
            <a:ext cx="8858250" cy="5129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40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F4EB70-84D6-4AC8-9597-255FC0F6E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D8D77720-0461-4022-BB7A-CE0C543B383A}"/>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(1/2)</a:t>
            </a:r>
          </a:p>
        </p:txBody>
      </p:sp>
      <p:pic>
        <p:nvPicPr>
          <p:cNvPr id="11" name="Immagine 10">
            <a:extLst>
              <a:ext uri="{FF2B5EF4-FFF2-40B4-BE49-F238E27FC236}">
                <a16:creationId xmlns:a16="http://schemas.microsoft.com/office/drawing/2014/main" id="{F410F9E1-CE8D-4E70-9C26-51EC405C1597}"/>
              </a:ext>
            </a:extLst>
          </p:cNvPr>
          <p:cNvPicPr>
            <a:picLocks noChangeAspect="1"/>
          </p:cNvPicPr>
          <p:nvPr/>
        </p:nvPicPr>
        <p:blipFill>
          <a:blip r:embed="rId3"/>
          <a:stretch>
            <a:fillRect/>
          </a:stretch>
        </p:blipFill>
        <p:spPr>
          <a:xfrm>
            <a:off x="2088140" y="1157263"/>
            <a:ext cx="8015720" cy="45434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4751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8CB426E6-3DE8-4914-9355-F021D200229B}"/>
              </a:ext>
            </a:extLst>
          </p:cNvPr>
          <p:cNvGraphicFramePr>
            <a:graphicFrameLocks noGrp="1"/>
          </p:cNvGraphicFramePr>
          <p:nvPr>
            <p:ph idx="1"/>
            <p:extLst>
              <p:ext uri="{D42A27DB-BD31-4B8C-83A1-F6EECF244321}">
                <p14:modId xmlns:p14="http://schemas.microsoft.com/office/powerpoint/2010/main" val="1016849997"/>
              </p:ext>
            </p:extLst>
          </p:nvPr>
        </p:nvGraphicFramePr>
        <p:xfrm>
          <a:off x="2687392" y="1049783"/>
          <a:ext cx="6817216" cy="5148543"/>
        </p:xfrm>
        <a:graphic>
          <a:graphicData uri="http://schemas.openxmlformats.org/drawingml/2006/table">
            <a:tbl>
              <a:tblPr firstRow="1" firstCol="1">
                <a:tableStyleId>{5C22544A-7EE6-4342-B048-85BDC9FD1C3A}</a:tableStyleId>
              </a:tblPr>
              <a:tblGrid>
                <a:gridCol w="3408608">
                  <a:extLst>
                    <a:ext uri="{9D8B030D-6E8A-4147-A177-3AD203B41FA5}">
                      <a16:colId xmlns:a16="http://schemas.microsoft.com/office/drawing/2014/main" val="2171898080"/>
                    </a:ext>
                  </a:extLst>
                </a:gridCol>
                <a:gridCol w="3408608">
                  <a:extLst>
                    <a:ext uri="{9D8B030D-6E8A-4147-A177-3AD203B41FA5}">
                      <a16:colId xmlns:a16="http://schemas.microsoft.com/office/drawing/2014/main" val="2088899782"/>
                    </a:ext>
                  </a:extLst>
                </a:gridCol>
              </a:tblGrid>
              <a:tr h="276161">
                <a:tc>
                  <a:txBody>
                    <a:bodyPr/>
                    <a:lstStyle/>
                    <a:p>
                      <a:pPr algn="ctr">
                        <a:lnSpc>
                          <a:spcPct val="107000"/>
                        </a:lnSpc>
                        <a:spcAft>
                          <a:spcPts val="0"/>
                        </a:spcAft>
                      </a:pPr>
                      <a:r>
                        <a:rPr lang="it-IT" sz="1100" dirty="0">
                          <a:effectLst/>
                        </a:rPr>
                        <a:t>Classe: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1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911966152"/>
                  </a:ext>
                </a:extLst>
              </a:tr>
              <a:tr h="711763">
                <a:tc>
                  <a:txBody>
                    <a:bodyPr/>
                    <a:lstStyle/>
                    <a:p>
                      <a:pPr algn="ctr">
                        <a:lnSpc>
                          <a:spcPct val="107000"/>
                        </a:lnSpc>
                        <a:spcAft>
                          <a:spcPts val="0"/>
                        </a:spcAft>
                      </a:pPr>
                      <a:r>
                        <a:rPr lang="it-IT" sz="1200" dirty="0">
                          <a:effectLst/>
                        </a:rPr>
                        <a:t>UtenteModel.java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account,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222423082"/>
                  </a:ext>
                </a:extLst>
              </a:tr>
              <a:tr h="891999">
                <a:tc>
                  <a:txBody>
                    <a:bodyPr/>
                    <a:lstStyle/>
                    <a:p>
                      <a:pPr algn="ctr">
                        <a:lnSpc>
                          <a:spcPct val="107000"/>
                        </a:lnSpc>
                        <a:spcAft>
                          <a:spcPts val="0"/>
                        </a:spcAft>
                      </a:pPr>
                      <a:r>
                        <a:rPr lang="it-IT" sz="1200" dirty="0">
                          <a:effectLst/>
                        </a:rPr>
                        <a:t>GiocoModel.java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a:t>
                      </a:r>
                      <a:endParaRPr lang="it-IT" sz="1100" dirty="0">
                        <a:effectLst/>
                      </a:endParaRPr>
                    </a:p>
                    <a:p>
                      <a:pPr algn="ctr">
                        <a:lnSpc>
                          <a:spcPct val="107000"/>
                        </a:lnSpc>
                        <a:spcAft>
                          <a:spcPts val="0"/>
                        </a:spcAft>
                      </a:pPr>
                      <a:r>
                        <a:rPr lang="it-IT" sz="1200" dirty="0">
                          <a:effectLst/>
                        </a:rPr>
                        <a:t>le funzionalità dei giochi,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534528226"/>
                  </a:ext>
                </a:extLst>
              </a:tr>
              <a:tr h="711763">
                <a:tc>
                  <a:txBody>
                    <a:bodyPr/>
                    <a:lstStyle/>
                    <a:p>
                      <a:pPr algn="ctr">
                        <a:lnSpc>
                          <a:spcPct val="107000"/>
                        </a:lnSpc>
                        <a:spcAft>
                          <a:spcPts val="0"/>
                        </a:spcAft>
                      </a:pPr>
                      <a:r>
                        <a:rPr lang="it-IT" sz="1200" dirty="0">
                          <a:effectLst/>
                        </a:rPr>
                        <a:t>OrdineModel.java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506173"/>
                  </a:ext>
                </a:extLst>
              </a:tr>
              <a:tr h="721324">
                <a:tc>
                  <a:txBody>
                    <a:bodyPr/>
                    <a:lstStyle/>
                    <a:p>
                      <a:pPr algn="ctr">
                        <a:lnSpc>
                          <a:spcPct val="107000"/>
                        </a:lnSpc>
                        <a:spcAft>
                          <a:spcPts val="0"/>
                        </a:spcAft>
                      </a:pPr>
                      <a:r>
                        <a:rPr lang="it-IT" sz="1200">
                          <a:effectLst/>
                        </a:rPr>
                        <a:t>ImmagineModel.java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immagini di un gioco,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273712"/>
                  </a:ext>
                </a:extLst>
              </a:tr>
              <a:tr h="891999">
                <a:tc>
                  <a:txBody>
                    <a:bodyPr/>
                    <a:lstStyle/>
                    <a:p>
                      <a:pPr algn="ctr">
                        <a:lnSpc>
                          <a:spcPct val="107000"/>
                        </a:lnSpc>
                        <a:spcAft>
                          <a:spcPts val="0"/>
                        </a:spcAft>
                      </a:pPr>
                      <a:r>
                        <a:rPr lang="it-IT" sz="1200">
                          <a:effectLst/>
                        </a:rPr>
                        <a:t>ComposizioneModel.java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composizioni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251502669"/>
                  </a:ext>
                </a:extLst>
              </a:tr>
              <a:tr h="891999">
                <a:tc>
                  <a:txBody>
                    <a:bodyPr/>
                    <a:lstStyle/>
                    <a:p>
                      <a:pPr algn="ctr">
                        <a:lnSpc>
                          <a:spcPct val="107000"/>
                        </a:lnSpc>
                        <a:spcAft>
                          <a:spcPts val="0"/>
                        </a:spcAft>
                      </a:pPr>
                      <a:r>
                        <a:rPr lang="it-IT" sz="1200">
                          <a:effectLst/>
                        </a:rPr>
                        <a:t>CartaModel.java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carte utilizzate per i pagamenti,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2329289932"/>
                  </a:ext>
                </a:extLst>
              </a:tr>
            </a:tbl>
          </a:graphicData>
        </a:graphic>
      </p:graphicFrame>
      <p:pic>
        <p:nvPicPr>
          <p:cNvPr id="5" name="Immagine 4">
            <a:extLst>
              <a:ext uri="{FF2B5EF4-FFF2-40B4-BE49-F238E27FC236}">
                <a16:creationId xmlns:a16="http://schemas.microsoft.com/office/drawing/2014/main" id="{6832E0E9-DC01-4D9C-8CE2-54069285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4EC81FAE-8E27-4BDC-9F89-A5841127EA0E}"/>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(2/2)</a:t>
            </a:r>
          </a:p>
        </p:txBody>
      </p:sp>
    </p:spTree>
    <p:extLst>
      <p:ext uri="{BB962C8B-B14F-4D97-AF65-F5344CB8AC3E}">
        <p14:creationId xmlns:p14="http://schemas.microsoft.com/office/powerpoint/2010/main" val="247697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5E6B1B-CBA0-4AE2-A451-BCBBB7976251}"/>
              </a:ext>
            </a:extLst>
          </p:cNvPr>
          <p:cNvSpPr>
            <a:spLocks noGrp="1"/>
          </p:cNvSpPr>
          <p:nvPr>
            <p:ph idx="1"/>
          </p:nvPr>
        </p:nvSpPr>
        <p:spPr>
          <a:xfrm>
            <a:off x="1458524" y="2132390"/>
            <a:ext cx="8534400" cy="4036181"/>
          </a:xfrm>
        </p:spPr>
        <p:txBody>
          <a:bodyPr>
            <a:normAutofit fontScale="85000" lnSpcReduction="10000"/>
          </a:bodyPr>
          <a:lstStyle/>
          <a:p>
            <a:pPr marL="0" indent="0">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addOrdine</a:t>
            </a:r>
            <a:r>
              <a:rPr lang="it-IT" b="1" dirty="0">
                <a:solidFill>
                  <a:schemeClr val="tx1"/>
                </a:solidFill>
              </a:rPr>
              <a:t>(ordine: Ordine) </a:t>
            </a:r>
          </a:p>
          <a:p>
            <a:pPr marL="0" indent="0">
              <a:buNone/>
            </a:pPr>
            <a:r>
              <a:rPr lang="it-IT" dirty="0">
                <a:solidFill>
                  <a:schemeClr val="tx1"/>
                </a:solidFill>
              </a:rPr>
              <a:t>	</a:t>
            </a:r>
            <a:r>
              <a:rPr lang="it-IT" i="1" dirty="0" err="1">
                <a:solidFill>
                  <a:schemeClr val="tx1"/>
                </a:solidFill>
              </a:rPr>
              <a:t>pre</a:t>
            </a:r>
            <a:r>
              <a:rPr lang="it-IT" dirty="0">
                <a:solidFill>
                  <a:schemeClr val="tx1"/>
                </a:solidFill>
              </a:rPr>
              <a:t>: ordine !=null AND ordine non è presente nel database.</a:t>
            </a:r>
          </a:p>
          <a:p>
            <a:pPr marL="0" indent="0">
              <a:buNone/>
            </a:pPr>
            <a:r>
              <a:rPr lang="it-IT" dirty="0">
                <a:solidFill>
                  <a:schemeClr val="tx1"/>
                </a:solidFill>
              </a:rPr>
              <a:t>	</a:t>
            </a:r>
            <a:r>
              <a:rPr lang="it-IT" i="1" dirty="0">
                <a:solidFill>
                  <a:schemeClr val="tx1"/>
                </a:solidFill>
              </a:rPr>
              <a:t>post</a:t>
            </a:r>
            <a:r>
              <a:rPr lang="it-IT" dirty="0">
                <a:solidFill>
                  <a:schemeClr val="tx1"/>
                </a:solidFill>
              </a:rPr>
              <a:t>: ordine è un nuovo Ordine salvato nel database.</a:t>
            </a:r>
          </a:p>
          <a:p>
            <a:pPr marL="0" indent="0">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getOrder</a:t>
            </a:r>
            <a:r>
              <a:rPr lang="it-IT" b="1" dirty="0">
                <a:solidFill>
                  <a:schemeClr val="tx1"/>
                </a:solidFill>
              </a:rPr>
              <a:t> (</a:t>
            </a:r>
            <a:r>
              <a:rPr lang="it-IT" b="1" dirty="0" err="1">
                <a:solidFill>
                  <a:schemeClr val="tx1"/>
                </a:solidFill>
              </a:rPr>
              <a:t>idOrdine</a:t>
            </a:r>
            <a:r>
              <a:rPr lang="it-IT" b="1" dirty="0">
                <a:solidFill>
                  <a:schemeClr val="tx1"/>
                </a:solidFill>
              </a:rPr>
              <a:t> :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viene restituito l’ordine che ha l’id uguale all’intero passato come 			  parametro.</a:t>
            </a:r>
          </a:p>
          <a:p>
            <a:pPr marL="0" indent="0">
              <a:lnSpc>
                <a:spcPct val="107000"/>
              </a:lnSpc>
              <a:spcAft>
                <a:spcPts val="0"/>
              </a:spcAft>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deleteOrdine</a:t>
            </a:r>
            <a:r>
              <a:rPr lang="it-IT" b="1" dirty="0">
                <a:solidFill>
                  <a:schemeClr val="tx1"/>
                </a:solidFill>
              </a:rPr>
              <a:t> (</a:t>
            </a:r>
            <a:r>
              <a:rPr lang="it-IT" b="1" dirty="0" err="1">
                <a:solidFill>
                  <a:schemeClr val="tx1"/>
                </a:solidFill>
              </a:rPr>
              <a:t>idOrdine</a:t>
            </a:r>
            <a:r>
              <a:rPr lang="it-IT" b="1" dirty="0">
                <a:solidFill>
                  <a:schemeClr val="tx1"/>
                </a:solidFill>
              </a:rPr>
              <a:t>: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L’ ordine con id =”</a:t>
            </a:r>
            <a:r>
              <a:rPr lang="it-IT" dirty="0" err="1">
                <a:solidFill>
                  <a:schemeClr val="tx1"/>
                </a:solidFill>
              </a:rPr>
              <a:t>idOrdine</a:t>
            </a:r>
            <a:r>
              <a:rPr lang="it-IT" dirty="0">
                <a:solidFill>
                  <a:schemeClr val="tx1"/>
                </a:solidFill>
              </a:rPr>
              <a:t>” è stato eliminato dal database.</a:t>
            </a:r>
          </a:p>
          <a:p>
            <a:pPr marL="0" indent="0">
              <a:buNone/>
            </a:pPr>
            <a:endParaRPr lang="it-IT" dirty="0">
              <a:solidFill>
                <a:schemeClr val="tx1"/>
              </a:solidFill>
            </a:endParaRPr>
          </a:p>
          <a:p>
            <a:pPr marL="0" indent="0">
              <a:buNone/>
            </a:pPr>
            <a:endParaRPr lang="it-IT" dirty="0">
              <a:solidFill>
                <a:schemeClr val="tx1"/>
              </a:solidFill>
            </a:endParaRPr>
          </a:p>
        </p:txBody>
      </p:sp>
      <p:sp>
        <p:nvSpPr>
          <p:cNvPr id="4" name="Titolo 1">
            <a:extLst>
              <a:ext uri="{FF2B5EF4-FFF2-40B4-BE49-F238E27FC236}">
                <a16:creationId xmlns:a16="http://schemas.microsoft.com/office/drawing/2014/main" id="{AB4990E8-9B08-4C15-9B38-5A699A53D5E3}"/>
              </a:ext>
            </a:extLst>
          </p:cNvPr>
          <p:cNvSpPr txBox="1">
            <a:spLocks/>
          </p:cNvSpPr>
          <p:nvPr/>
        </p:nvSpPr>
        <p:spPr>
          <a:xfrm>
            <a:off x="3818756" y="0"/>
            <a:ext cx="3813935" cy="862149"/>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CLASS INTERFACES</a:t>
            </a:r>
            <a:endParaRPr lang="it-IT" sz="3200" dirty="0"/>
          </a:p>
        </p:txBody>
      </p:sp>
      <p:sp>
        <p:nvSpPr>
          <p:cNvPr id="5" name="CasellaDiTesto 4">
            <a:extLst>
              <a:ext uri="{FF2B5EF4-FFF2-40B4-BE49-F238E27FC236}">
                <a16:creationId xmlns:a16="http://schemas.microsoft.com/office/drawing/2014/main" id="{7CB62A78-10AF-42B5-8C6B-A7D84A38A2F9}"/>
              </a:ext>
            </a:extLst>
          </p:cNvPr>
          <p:cNvSpPr txBox="1"/>
          <p:nvPr/>
        </p:nvSpPr>
        <p:spPr>
          <a:xfrm>
            <a:off x="279400" y="1066800"/>
            <a:ext cx="2714205" cy="369332"/>
          </a:xfrm>
          <a:prstGeom prst="rect">
            <a:avLst/>
          </a:prstGeom>
          <a:noFill/>
        </p:spPr>
        <p:txBody>
          <a:bodyPr wrap="none" rtlCol="0">
            <a:spAutoFit/>
          </a:bodyPr>
          <a:lstStyle/>
          <a:p>
            <a:r>
              <a:rPr lang="it-IT" dirty="0" err="1"/>
              <a:t>OrdineModel</a:t>
            </a:r>
            <a:r>
              <a:rPr lang="it-IT" dirty="0"/>
              <a:t> (esempi)</a:t>
            </a:r>
          </a:p>
        </p:txBody>
      </p:sp>
    </p:spTree>
    <p:extLst>
      <p:ext uri="{BB962C8B-B14F-4D97-AF65-F5344CB8AC3E}">
        <p14:creationId xmlns:p14="http://schemas.microsoft.com/office/powerpoint/2010/main" val="225398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C759C326-4824-4A4E-93EC-F47378A2110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732088" y="1178292"/>
            <a:ext cx="7598286" cy="5303360"/>
          </a:xfrm>
          <a:prstGeom prst="rect">
            <a:avLst/>
          </a:prstGeom>
          <a:noFill/>
          <a:ln>
            <a:noFill/>
          </a:ln>
        </p:spPr>
      </p:pic>
      <p:pic>
        <p:nvPicPr>
          <p:cNvPr id="5" name="Immagine 4">
            <a:extLst>
              <a:ext uri="{FF2B5EF4-FFF2-40B4-BE49-F238E27FC236}">
                <a16:creationId xmlns:a16="http://schemas.microsoft.com/office/drawing/2014/main" id="{90984C02-3C85-4AE6-9112-95C91901F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8B155BCD-4A16-4F82-8C05-3929B8EB8EEF}"/>
              </a:ext>
            </a:extLst>
          </p:cNvPr>
          <p:cNvSpPr txBox="1">
            <a:spLocks/>
          </p:cNvSpPr>
          <p:nvPr/>
        </p:nvSpPr>
        <p:spPr>
          <a:xfrm>
            <a:off x="3999621" y="-9203"/>
            <a:ext cx="4192758" cy="771101"/>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PACKAGE DIAGRAM</a:t>
            </a:r>
            <a:endParaRPr lang="it-IT" sz="3200" dirty="0"/>
          </a:p>
        </p:txBody>
      </p:sp>
      <p:sp>
        <p:nvSpPr>
          <p:cNvPr id="8" name="Titolo 1">
            <a:extLst>
              <a:ext uri="{FF2B5EF4-FFF2-40B4-BE49-F238E27FC236}">
                <a16:creationId xmlns:a16="http://schemas.microsoft.com/office/drawing/2014/main" id="{FE449B2D-F501-44EA-B18C-8D81BD2A839D}"/>
              </a:ext>
            </a:extLst>
          </p:cNvPr>
          <p:cNvSpPr txBox="1">
            <a:spLocks/>
          </p:cNvSpPr>
          <p:nvPr/>
        </p:nvSpPr>
        <p:spPr>
          <a:xfrm>
            <a:off x="277643" y="2984500"/>
            <a:ext cx="2320414" cy="889000"/>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Gestore ordini</a:t>
            </a:r>
            <a:endParaRPr lang="it-IT" dirty="0"/>
          </a:p>
        </p:txBody>
      </p:sp>
      <p:sp>
        <p:nvSpPr>
          <p:cNvPr id="9" name="Segno di moltiplicazione 8">
            <a:extLst>
              <a:ext uri="{FF2B5EF4-FFF2-40B4-BE49-F238E27FC236}">
                <a16:creationId xmlns:a16="http://schemas.microsoft.com/office/drawing/2014/main" id="{4E8FD071-A296-4FF7-B9C4-88DEE1573B10}"/>
              </a:ext>
            </a:extLst>
          </p:cNvPr>
          <p:cNvSpPr/>
          <p:nvPr/>
        </p:nvSpPr>
        <p:spPr>
          <a:xfrm>
            <a:off x="1437850" y="444500"/>
            <a:ext cx="10348686" cy="64443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b="1">
              <a:ln w="13462">
                <a:solidFill>
                  <a:srgbClr val="FF0000"/>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168796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AE505-F0BB-47C7-9AB3-EA4550414E3C}"/>
              </a:ext>
            </a:extLst>
          </p:cNvPr>
          <p:cNvSpPr>
            <a:spLocks noGrp="1"/>
          </p:cNvSpPr>
          <p:nvPr>
            <p:ph type="title"/>
          </p:nvPr>
        </p:nvSpPr>
        <p:spPr>
          <a:xfrm>
            <a:off x="3434454" y="-1"/>
            <a:ext cx="5323092" cy="747174"/>
          </a:xfrm>
        </p:spPr>
        <p:txBody>
          <a:bodyPr>
            <a:normAutofit/>
          </a:bodyPr>
          <a:lstStyle/>
          <a:p>
            <a:r>
              <a:rPr lang="it-IT" sz="3200" dirty="0"/>
              <a:t>Funzionalità da testare</a:t>
            </a:r>
          </a:p>
        </p:txBody>
      </p:sp>
      <p:sp>
        <p:nvSpPr>
          <p:cNvPr id="3" name="Segnaposto contenuto 2">
            <a:extLst>
              <a:ext uri="{FF2B5EF4-FFF2-40B4-BE49-F238E27FC236}">
                <a16:creationId xmlns:a16="http://schemas.microsoft.com/office/drawing/2014/main" id="{3B079DB2-114C-4E82-AD24-83665525948D}"/>
              </a:ext>
            </a:extLst>
          </p:cNvPr>
          <p:cNvSpPr>
            <a:spLocks noGrp="1"/>
          </p:cNvSpPr>
          <p:nvPr>
            <p:ph idx="1"/>
          </p:nvPr>
        </p:nvSpPr>
        <p:spPr>
          <a:xfrm>
            <a:off x="779461" y="889001"/>
            <a:ext cx="13202325" cy="5592652"/>
          </a:xfrm>
        </p:spPr>
        <p:txBody>
          <a:bodyPr>
            <a:normAutofit fontScale="77500" lnSpcReduction="20000"/>
          </a:bodyPr>
          <a:lstStyle/>
          <a:p>
            <a:pPr marL="0" indent="0">
              <a:buNone/>
            </a:pPr>
            <a:r>
              <a:rPr lang="it-IT" dirty="0">
                <a:solidFill>
                  <a:schemeClr val="tx1"/>
                </a:solidFill>
              </a:rPr>
              <a:t> </a:t>
            </a:r>
          </a:p>
          <a:p>
            <a:pPr marL="0" indent="0">
              <a:buNone/>
            </a:pPr>
            <a:r>
              <a:rPr lang="it-IT" b="1" u="sng" dirty="0">
                <a:solidFill>
                  <a:schemeClr val="tx1"/>
                </a:solidFill>
              </a:rPr>
              <a:t>GESTIONE UTENTI</a:t>
            </a:r>
          </a:p>
          <a:p>
            <a:pPr lvl="1"/>
            <a:r>
              <a:rPr lang="it-IT" dirty="0">
                <a:solidFill>
                  <a:schemeClr val="tx1"/>
                </a:solidFill>
              </a:rPr>
              <a:t>Modifica dati personali</a:t>
            </a:r>
          </a:p>
          <a:p>
            <a:pPr lvl="1"/>
            <a:r>
              <a:rPr lang="it-IT" dirty="0">
                <a:solidFill>
                  <a:schemeClr val="tx1"/>
                </a:solidFill>
              </a:rPr>
              <a:t>Registrazione</a:t>
            </a:r>
          </a:p>
          <a:p>
            <a:pPr lvl="1"/>
            <a:r>
              <a:rPr lang="it-IT" dirty="0">
                <a:solidFill>
                  <a:schemeClr val="tx1"/>
                </a:solidFill>
              </a:rPr>
              <a:t>Login</a:t>
            </a:r>
          </a:p>
          <a:p>
            <a:pPr marL="0" indent="0">
              <a:buNone/>
            </a:pPr>
            <a:r>
              <a:rPr lang="it-IT" dirty="0">
                <a:solidFill>
                  <a:schemeClr val="tx1"/>
                </a:solidFill>
              </a:rPr>
              <a:t> </a:t>
            </a:r>
          </a:p>
          <a:p>
            <a:pPr marL="0" indent="0">
              <a:buNone/>
            </a:pPr>
            <a:r>
              <a:rPr lang="it-IT" b="1" u="sng" dirty="0">
                <a:solidFill>
                  <a:schemeClr val="tx1"/>
                </a:solidFill>
              </a:rPr>
              <a:t>GESTIONE CATALOGO</a:t>
            </a:r>
          </a:p>
          <a:p>
            <a:pPr lvl="1"/>
            <a:r>
              <a:rPr lang="it-IT" dirty="0">
                <a:solidFill>
                  <a:schemeClr val="tx1"/>
                </a:solidFill>
              </a:rPr>
              <a:t>Inserimento di un gioco;</a:t>
            </a:r>
          </a:p>
          <a:p>
            <a:pPr lvl="1"/>
            <a:r>
              <a:rPr lang="it-IT" dirty="0">
                <a:solidFill>
                  <a:schemeClr val="tx1"/>
                </a:solidFill>
              </a:rPr>
              <a:t>Modifica di un gioco;</a:t>
            </a:r>
          </a:p>
          <a:p>
            <a:pPr lvl="1"/>
            <a:r>
              <a:rPr lang="it-IT" dirty="0">
                <a:solidFill>
                  <a:schemeClr val="tx1"/>
                </a:solidFill>
              </a:rPr>
              <a:t>Ricercare un gioco;</a:t>
            </a:r>
          </a:p>
          <a:p>
            <a:pPr marL="0" indent="0">
              <a:buNone/>
            </a:pPr>
            <a:r>
              <a:rPr lang="it-IT" dirty="0">
                <a:solidFill>
                  <a:schemeClr val="tx1"/>
                </a:solidFill>
              </a:rPr>
              <a:t> </a:t>
            </a:r>
          </a:p>
          <a:p>
            <a:pPr marL="0" indent="0">
              <a:buNone/>
            </a:pPr>
            <a:r>
              <a:rPr lang="it-IT" b="1" u="sng" dirty="0">
                <a:solidFill>
                  <a:schemeClr val="tx1"/>
                </a:solidFill>
              </a:rPr>
              <a:t>GESTIONE ORDINI</a:t>
            </a:r>
          </a:p>
          <a:p>
            <a:pPr lvl="1"/>
            <a:r>
              <a:rPr lang="it-IT" dirty="0">
                <a:solidFill>
                  <a:schemeClr val="tx1"/>
                </a:solidFill>
              </a:rPr>
              <a:t>Inserire tracking id in un ordine.</a:t>
            </a:r>
          </a:p>
          <a:p>
            <a:pPr lvl="1"/>
            <a:r>
              <a:rPr lang="it-IT" dirty="0">
                <a:solidFill>
                  <a:schemeClr val="tx1"/>
                </a:solidFill>
              </a:rPr>
              <a:t>Ricercare un ordine.</a:t>
            </a:r>
          </a:p>
          <a:p>
            <a:pPr lvl="1"/>
            <a:r>
              <a:rPr lang="it-IT" dirty="0">
                <a:solidFill>
                  <a:schemeClr val="tx1"/>
                </a:solidFill>
              </a:rPr>
              <a:t>Effettuare un ordine;</a:t>
            </a:r>
          </a:p>
          <a:p>
            <a:pPr marL="0" indent="0">
              <a:buNone/>
            </a:pPr>
            <a:r>
              <a:rPr lang="it-IT" dirty="0">
                <a:solidFill>
                  <a:schemeClr val="tx1"/>
                </a:solidFill>
              </a:rPr>
              <a:t> </a:t>
            </a:r>
          </a:p>
          <a:p>
            <a:pPr marL="0" indent="0">
              <a:buNone/>
            </a:pPr>
            <a:r>
              <a:rPr lang="it-IT" b="1" u="sng" dirty="0">
                <a:solidFill>
                  <a:schemeClr val="tx1"/>
                </a:solidFill>
              </a:rPr>
              <a:t>GESTIONE CARRELLO</a:t>
            </a:r>
          </a:p>
          <a:p>
            <a:pPr lvl="1"/>
            <a:r>
              <a:rPr lang="it-IT" dirty="0">
                <a:solidFill>
                  <a:schemeClr val="tx1"/>
                </a:solidFill>
              </a:rPr>
              <a:t>Modificare la quantità di un prodotto nel carrello.</a:t>
            </a:r>
          </a:p>
          <a:p>
            <a:endParaRPr lang="it-IT" dirty="0">
              <a:solidFill>
                <a:schemeClr val="tx1"/>
              </a:solidFill>
            </a:endParaRPr>
          </a:p>
        </p:txBody>
      </p:sp>
      <p:pic>
        <p:nvPicPr>
          <p:cNvPr id="4" name="Immagine 3">
            <a:extLst>
              <a:ext uri="{FF2B5EF4-FFF2-40B4-BE49-F238E27FC236}">
                <a16:creationId xmlns:a16="http://schemas.microsoft.com/office/drawing/2014/main" id="{5F87A135-D2D5-42AC-89A1-015FBF746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4D2F8AE3-FBDC-4EEB-A5DF-05A3B87684CB}"/>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334969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CDF34E-B7E8-489D-8ED0-ABC718586726}"/>
              </a:ext>
            </a:extLst>
          </p:cNvPr>
          <p:cNvSpPr>
            <a:spLocks noGrp="1"/>
          </p:cNvSpPr>
          <p:nvPr>
            <p:ph idx="1"/>
          </p:nvPr>
        </p:nvSpPr>
        <p:spPr>
          <a:xfrm>
            <a:off x="553583" y="1375349"/>
            <a:ext cx="8534400" cy="4822977"/>
          </a:xfrm>
        </p:spPr>
        <p:txBody>
          <a:bodyPr/>
          <a:lstStyle/>
          <a:p>
            <a:r>
              <a:rPr lang="it-IT" dirty="0">
                <a:solidFill>
                  <a:schemeClr val="tx1"/>
                </a:solidFill>
              </a:rPr>
              <a:t>Dati di input del test saranno suddivisi in classi di equivalenza</a:t>
            </a:r>
          </a:p>
          <a:p>
            <a:pPr marL="0" indent="0">
              <a:buNone/>
            </a:pPr>
            <a:endParaRPr lang="it-IT" dirty="0">
              <a:solidFill>
                <a:schemeClr val="tx1"/>
              </a:solidFill>
            </a:endParaRPr>
          </a:p>
          <a:p>
            <a:r>
              <a:rPr lang="it-IT" dirty="0">
                <a:solidFill>
                  <a:schemeClr val="tx1"/>
                </a:solidFill>
              </a:rPr>
              <a:t>Test SUPERATO se</a:t>
            </a:r>
          </a:p>
          <a:p>
            <a:pPr marL="0" indent="0">
              <a:buNone/>
            </a:pPr>
            <a:r>
              <a:rPr lang="it-IT" dirty="0">
                <a:solidFill>
                  <a:schemeClr val="tx1"/>
                </a:solidFill>
              </a:rPr>
              <a:t>	output risultante uguale a quello atteso </a:t>
            </a:r>
          </a:p>
          <a:p>
            <a:pPr marL="0" indent="0">
              <a:buNone/>
            </a:pPr>
            <a:r>
              <a:rPr lang="it-IT" dirty="0">
                <a:solidFill>
                  <a:schemeClr val="tx1"/>
                </a:solidFill>
              </a:rPr>
              <a:t>												</a:t>
            </a:r>
          </a:p>
        </p:txBody>
      </p:sp>
      <p:pic>
        <p:nvPicPr>
          <p:cNvPr id="4" name="Immagine 3">
            <a:extLst>
              <a:ext uri="{FF2B5EF4-FFF2-40B4-BE49-F238E27FC236}">
                <a16:creationId xmlns:a16="http://schemas.microsoft.com/office/drawing/2014/main" id="{DF90A437-9EB3-4EDC-9653-DF5EAE75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E08DE35C-1A73-41F6-BD95-9CBFA82B785B}"/>
              </a:ext>
            </a:extLst>
          </p:cNvPr>
          <p:cNvSpPr txBox="1">
            <a:spLocks/>
          </p:cNvSpPr>
          <p:nvPr/>
        </p:nvSpPr>
        <p:spPr>
          <a:xfrm>
            <a:off x="3838008" y="0"/>
            <a:ext cx="4515983" cy="11642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500" dirty="0"/>
              <a:t>Criteri pass/</a:t>
            </a:r>
            <a:r>
              <a:rPr lang="it-IT" sz="3500" dirty="0" err="1"/>
              <a:t>failed</a:t>
            </a:r>
            <a:endParaRPr lang="it-IT" sz="3500" dirty="0"/>
          </a:p>
        </p:txBody>
      </p:sp>
      <p:sp>
        <p:nvSpPr>
          <p:cNvPr id="10" name="CasellaDiTesto 9">
            <a:extLst>
              <a:ext uri="{FF2B5EF4-FFF2-40B4-BE49-F238E27FC236}">
                <a16:creationId xmlns:a16="http://schemas.microsoft.com/office/drawing/2014/main" id="{961CD6BD-A8BF-45E8-9B09-AFE545981319}"/>
              </a:ext>
            </a:extLst>
          </p:cNvPr>
          <p:cNvSpPr txBox="1"/>
          <p:nvPr/>
        </p:nvSpPr>
        <p:spPr>
          <a:xfrm>
            <a:off x="6312835" y="4997997"/>
            <a:ext cx="2264229" cy="1200329"/>
          </a:xfrm>
          <a:prstGeom prst="rect">
            <a:avLst/>
          </a:prstGeom>
          <a:noFill/>
        </p:spPr>
        <p:txBody>
          <a:bodyPr wrap="square" rtlCol="0">
            <a:spAutoFit/>
          </a:bodyPr>
          <a:lstStyle/>
          <a:p>
            <a:r>
              <a:rPr lang="it-IT" dirty="0"/>
              <a:t>specificato dal membro del team che si occuperà di tale test case.</a:t>
            </a:r>
          </a:p>
        </p:txBody>
      </p:sp>
      <p:cxnSp>
        <p:nvCxnSpPr>
          <p:cNvPr id="12" name="Connettore 2 11">
            <a:extLst>
              <a:ext uri="{FF2B5EF4-FFF2-40B4-BE49-F238E27FC236}">
                <a16:creationId xmlns:a16="http://schemas.microsoft.com/office/drawing/2014/main" id="{853FE61A-5F34-4199-9036-0E945E8A3212}"/>
              </a:ext>
            </a:extLst>
          </p:cNvPr>
          <p:cNvCxnSpPr>
            <a:cxnSpLocks/>
          </p:cNvCxnSpPr>
          <p:nvPr/>
        </p:nvCxnSpPr>
        <p:spPr>
          <a:xfrm>
            <a:off x="5515429" y="4441371"/>
            <a:ext cx="797406" cy="7692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7516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E28B2AE-1050-4736-BCA7-ADCC28E8B93B}"/>
              </a:ext>
            </a:extLst>
          </p:cNvPr>
          <p:cNvSpPr>
            <a:spLocks noGrp="1"/>
          </p:cNvSpPr>
          <p:nvPr>
            <p:ph idx="1"/>
          </p:nvPr>
        </p:nvSpPr>
        <p:spPr>
          <a:xfrm>
            <a:off x="335869" y="1320800"/>
            <a:ext cx="8534400" cy="4736495"/>
          </a:xfrm>
        </p:spPr>
        <p:txBody>
          <a:bodyPr>
            <a:normAutofit fontScale="92500" lnSpcReduction="10000"/>
          </a:bodyPr>
          <a:lstStyle/>
          <a:p>
            <a:pPr marL="0" indent="0">
              <a:buNone/>
            </a:pPr>
            <a:r>
              <a:rPr lang="it-IT" dirty="0">
                <a:solidFill>
                  <a:schemeClr val="tx1"/>
                </a:solidFill>
              </a:rPr>
              <a:t>FASE 1 : </a:t>
            </a:r>
            <a:r>
              <a:rPr lang="it-IT" u="sng" dirty="0">
                <a:solidFill>
                  <a:schemeClr val="tx1"/>
                </a:solidFill>
              </a:rPr>
              <a:t>Testing di UNITÀ</a:t>
            </a:r>
            <a:endParaRPr lang="it-IT" dirty="0">
              <a:solidFill>
                <a:schemeClr val="tx1"/>
              </a:solidFill>
            </a:endParaRPr>
          </a:p>
          <a:p>
            <a:pPr lvl="1"/>
            <a:r>
              <a:rPr lang="it-IT" dirty="0">
                <a:solidFill>
                  <a:schemeClr val="tx1"/>
                </a:solidFill>
              </a:rPr>
              <a:t>Correttezza di ciascuna unità</a:t>
            </a:r>
          </a:p>
          <a:p>
            <a:pPr lvl="1"/>
            <a:r>
              <a:rPr lang="it-IT" dirty="0">
                <a:solidFill>
                  <a:schemeClr val="tx1"/>
                </a:solidFill>
              </a:rPr>
              <a:t>Tecnica del </a:t>
            </a:r>
            <a:r>
              <a:rPr lang="it-IT" b="1" dirty="0" err="1">
                <a:solidFill>
                  <a:schemeClr val="tx1"/>
                </a:solidFill>
              </a:rPr>
              <a:t>Category</a:t>
            </a:r>
            <a:r>
              <a:rPr lang="it-IT" b="1" dirty="0">
                <a:solidFill>
                  <a:schemeClr val="tx1"/>
                </a:solidFill>
              </a:rPr>
              <a:t> </a:t>
            </a:r>
            <a:r>
              <a:rPr lang="it-IT" b="1" dirty="0" err="1">
                <a:solidFill>
                  <a:schemeClr val="tx1"/>
                </a:solidFill>
              </a:rPr>
              <a:t>Partition</a:t>
            </a:r>
            <a:endParaRPr lang="it-IT" b="1" dirty="0">
              <a:solidFill>
                <a:schemeClr val="tx1"/>
              </a:solidFill>
            </a:endParaRPr>
          </a:p>
          <a:p>
            <a:pPr lvl="1"/>
            <a:r>
              <a:rPr lang="it-IT" dirty="0">
                <a:solidFill>
                  <a:schemeClr val="tx1"/>
                </a:solidFill>
              </a:rPr>
              <a:t>Utilizzo del framework </a:t>
            </a:r>
            <a:r>
              <a:rPr lang="it-IT" b="1" dirty="0" err="1">
                <a:solidFill>
                  <a:schemeClr val="tx1"/>
                </a:solidFill>
              </a:rPr>
              <a:t>JUnit</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FASE 2 : </a:t>
            </a:r>
            <a:r>
              <a:rPr lang="it-IT" u="sng" dirty="0">
                <a:solidFill>
                  <a:schemeClr val="tx1"/>
                </a:solidFill>
              </a:rPr>
              <a:t>Testing di INTEGRAZIONE</a:t>
            </a:r>
            <a:endParaRPr lang="it-IT" dirty="0">
              <a:solidFill>
                <a:schemeClr val="tx1"/>
              </a:solidFill>
            </a:endParaRPr>
          </a:p>
          <a:p>
            <a:pPr lvl="1"/>
            <a:r>
              <a:rPr lang="it-IT" dirty="0">
                <a:solidFill>
                  <a:schemeClr val="tx1"/>
                </a:solidFill>
              </a:rPr>
              <a:t>Correttezza delle interfacce delle unità</a:t>
            </a:r>
          </a:p>
          <a:p>
            <a:pPr marL="0" indent="0">
              <a:buNone/>
            </a:pPr>
            <a:endParaRPr lang="it-IT" dirty="0">
              <a:solidFill>
                <a:schemeClr val="tx1"/>
              </a:solidFill>
            </a:endParaRPr>
          </a:p>
          <a:p>
            <a:pPr marL="0" indent="0">
              <a:buNone/>
            </a:pPr>
            <a:r>
              <a:rPr lang="it-IT" dirty="0">
                <a:solidFill>
                  <a:schemeClr val="tx1"/>
                </a:solidFill>
              </a:rPr>
              <a:t>FASE 3 : </a:t>
            </a:r>
            <a:r>
              <a:rPr lang="it-IT" u="sng" dirty="0">
                <a:solidFill>
                  <a:schemeClr val="tx1"/>
                </a:solidFill>
              </a:rPr>
              <a:t>Testing di SISTEMA</a:t>
            </a:r>
          </a:p>
          <a:p>
            <a:pPr lvl="1"/>
            <a:r>
              <a:rPr lang="it-IT" dirty="0">
                <a:solidFill>
                  <a:schemeClr val="tx1"/>
                </a:solidFill>
              </a:rPr>
              <a:t>Correttezza dell’intero sistema</a:t>
            </a:r>
          </a:p>
          <a:p>
            <a:pPr lvl="1"/>
            <a:r>
              <a:rPr lang="it-IT" dirty="0">
                <a:solidFill>
                  <a:schemeClr val="tx1"/>
                </a:solidFill>
              </a:rPr>
              <a:t>Verifica dei requisiti del committente</a:t>
            </a:r>
          </a:p>
          <a:p>
            <a:pPr lvl="1"/>
            <a:r>
              <a:rPr lang="it-IT" dirty="0">
                <a:solidFill>
                  <a:schemeClr val="tx1"/>
                </a:solidFill>
              </a:rPr>
              <a:t>Utilizzo del framework </a:t>
            </a:r>
            <a:r>
              <a:rPr lang="it-IT" b="1" dirty="0" err="1">
                <a:solidFill>
                  <a:schemeClr val="tx1"/>
                </a:solidFill>
              </a:rPr>
              <a:t>Selenium</a:t>
            </a:r>
            <a:endParaRPr lang="it-IT" b="1" dirty="0">
              <a:solidFill>
                <a:schemeClr val="tx1"/>
              </a:solidFill>
            </a:endParaRPr>
          </a:p>
          <a:p>
            <a:endParaRPr lang="it-IT" dirty="0"/>
          </a:p>
        </p:txBody>
      </p:sp>
      <p:pic>
        <p:nvPicPr>
          <p:cNvPr id="4" name="Immagine 3">
            <a:extLst>
              <a:ext uri="{FF2B5EF4-FFF2-40B4-BE49-F238E27FC236}">
                <a16:creationId xmlns:a16="http://schemas.microsoft.com/office/drawing/2014/main" id="{460C2179-3AFD-4B50-A61C-DBF2F88C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B6838189-8380-497C-B93D-4B2D67A64315}"/>
              </a:ext>
            </a:extLst>
          </p:cNvPr>
          <p:cNvSpPr txBox="1">
            <a:spLocks/>
          </p:cNvSpPr>
          <p:nvPr/>
        </p:nvSpPr>
        <p:spPr>
          <a:xfrm>
            <a:off x="3578281" y="0"/>
            <a:ext cx="5035437" cy="8007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APPROCCIO AL TESTING</a:t>
            </a:r>
          </a:p>
        </p:txBody>
      </p:sp>
      <p:pic>
        <p:nvPicPr>
          <p:cNvPr id="9" name="Immagine 8">
            <a:extLst>
              <a:ext uri="{FF2B5EF4-FFF2-40B4-BE49-F238E27FC236}">
                <a16:creationId xmlns:a16="http://schemas.microsoft.com/office/drawing/2014/main" id="{00269607-1774-4E7D-A0CC-E42DD891B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69" y="800705"/>
            <a:ext cx="1905000" cy="1905000"/>
          </a:xfrm>
          <a:prstGeom prst="rect">
            <a:avLst/>
          </a:prstGeom>
          <a:ln>
            <a:noFill/>
          </a:ln>
          <a:effectLst>
            <a:outerShdw blurRad="292100" dist="139700" dir="2700000" algn="tl" rotWithShape="0">
              <a:srgbClr val="333333">
                <a:alpha val="65000"/>
              </a:srgbClr>
            </a:outerShdw>
          </a:effectLst>
        </p:spPr>
      </p:pic>
      <p:pic>
        <p:nvPicPr>
          <p:cNvPr id="13" name="Immagine 12" descr="Immagine che contiene testo, segnale&#10;&#10;Descrizione generata automaticamente">
            <a:extLst>
              <a:ext uri="{FF2B5EF4-FFF2-40B4-BE49-F238E27FC236}">
                <a16:creationId xmlns:a16="http://schemas.microsoft.com/office/drawing/2014/main" id="{AFACF1FB-A29F-4482-A12B-31E87E802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769" y="4152296"/>
            <a:ext cx="1905000" cy="190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698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12EFF45-E1D8-433D-AEFE-C31DF971A94B}"/>
              </a:ext>
            </a:extLst>
          </p:cNvPr>
          <p:cNvPicPr>
            <a:picLocks noChangeAspect="1"/>
          </p:cNvPicPr>
          <p:nvPr/>
        </p:nvPicPr>
        <p:blipFill>
          <a:blip r:embed="rId2"/>
          <a:stretch>
            <a:fillRect/>
          </a:stretch>
        </p:blipFill>
        <p:spPr>
          <a:xfrm>
            <a:off x="374722" y="1768530"/>
            <a:ext cx="7248525" cy="4591050"/>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3452E7D3-427B-4E9A-84F5-F5201B8CB061}"/>
              </a:ext>
            </a:extLst>
          </p:cNvPr>
          <p:cNvSpPr txBox="1">
            <a:spLocks/>
          </p:cNvSpPr>
          <p:nvPr/>
        </p:nvSpPr>
        <p:spPr>
          <a:xfrm>
            <a:off x="3954549" y="0"/>
            <a:ext cx="4290854" cy="75363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(1/2)</a:t>
            </a:r>
          </a:p>
        </p:txBody>
      </p:sp>
      <p:pic>
        <p:nvPicPr>
          <p:cNvPr id="6" name="Immagine 5">
            <a:extLst>
              <a:ext uri="{FF2B5EF4-FFF2-40B4-BE49-F238E27FC236}">
                <a16:creationId xmlns:a16="http://schemas.microsoft.com/office/drawing/2014/main" id="{32BDB378-4AAE-4E2D-89D6-C406CEB2DD21}"/>
              </a:ext>
            </a:extLst>
          </p:cNvPr>
          <p:cNvPicPr>
            <a:picLocks noChangeAspect="1"/>
          </p:cNvPicPr>
          <p:nvPr/>
        </p:nvPicPr>
        <p:blipFill>
          <a:blip r:embed="rId3"/>
          <a:stretch>
            <a:fillRect/>
          </a:stretch>
        </p:blipFill>
        <p:spPr>
          <a:xfrm>
            <a:off x="8245403" y="1768530"/>
            <a:ext cx="3571875" cy="4591050"/>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64BA3F51-BDB5-4AED-8CC3-B05A5FE80E31}"/>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bmk="">
                <a:latin typeface="+mn-lt"/>
                <a:ea typeface="Times New Roman" panose="02020603050405020304" pitchFamily="18" charset="0"/>
                <a:cs typeface="Calibri" panose="020F0502020204030204" pitchFamily="34" charset="0"/>
              </a:rPr>
              <a:t>Ordine (Bean)</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6ECE1A3B-95E9-481D-BE1B-8431BA793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573" y="5668102"/>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60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D346C-2DE4-4E23-89AF-2EEE7A309CFA}"/>
              </a:ext>
            </a:extLst>
          </p:cNvPr>
          <p:cNvSpPr>
            <a:spLocks noGrp="1"/>
          </p:cNvSpPr>
          <p:nvPr>
            <p:ph type="title"/>
          </p:nvPr>
        </p:nvSpPr>
        <p:spPr>
          <a:xfrm>
            <a:off x="3385647" y="130143"/>
            <a:ext cx="5420706" cy="732006"/>
          </a:xfrm>
        </p:spPr>
        <p:txBody>
          <a:bodyPr>
            <a:normAutofit/>
          </a:bodyPr>
          <a:lstStyle/>
          <a:p>
            <a:r>
              <a:rPr lang="it-IT" sz="3200" dirty="0" err="1"/>
              <a:t>reqUISITI</a:t>
            </a:r>
            <a:r>
              <a:rPr lang="it-IT" sz="3200" dirty="0"/>
              <a:t> FUNZIONALI (1/3)</a:t>
            </a:r>
          </a:p>
        </p:txBody>
      </p:sp>
      <p:sp>
        <p:nvSpPr>
          <p:cNvPr id="3" name="Segnaposto contenuto 2">
            <a:extLst>
              <a:ext uri="{FF2B5EF4-FFF2-40B4-BE49-F238E27FC236}">
                <a16:creationId xmlns:a16="http://schemas.microsoft.com/office/drawing/2014/main" id="{858FCDBC-A840-4790-BB29-2FF971DF759C}"/>
              </a:ext>
            </a:extLst>
          </p:cNvPr>
          <p:cNvSpPr>
            <a:spLocks noGrp="1"/>
          </p:cNvSpPr>
          <p:nvPr>
            <p:ph idx="1"/>
          </p:nvPr>
        </p:nvSpPr>
        <p:spPr>
          <a:xfrm>
            <a:off x="814841" y="1349829"/>
            <a:ext cx="10332130" cy="5378028"/>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Visitatore</a:t>
            </a:r>
            <a:r>
              <a:rPr lang="it-IT" dirty="0">
                <a:solidFill>
                  <a:schemeClr val="tx1"/>
                </a:solidFill>
              </a:rPr>
              <a:t> deve avere la possibilità di:</a:t>
            </a:r>
          </a:p>
          <a:p>
            <a:pPr marL="0" lvl="0" indent="0">
              <a:buNone/>
            </a:pPr>
            <a:endParaRPr lang="it-IT" sz="1600" dirty="0">
              <a:solidFill>
                <a:schemeClr val="tx1"/>
              </a:solidFill>
            </a:endParaRPr>
          </a:p>
          <a:p>
            <a:pPr marL="0" lvl="0" indent="0">
              <a:buNone/>
            </a:pPr>
            <a:r>
              <a:rPr lang="it-IT" sz="1600" dirty="0">
                <a:solidFill>
                  <a:schemeClr val="tx1"/>
                </a:solidFill>
              </a:rPr>
              <a:t>RF_1. </a:t>
            </a:r>
            <a:r>
              <a:rPr lang="it-IT" dirty="0">
                <a:solidFill>
                  <a:schemeClr val="tx1"/>
                </a:solidFill>
              </a:rPr>
              <a:t>Registrarsi sul sito web</a:t>
            </a:r>
          </a:p>
          <a:p>
            <a:pPr marL="0" lvl="0" indent="0">
              <a:buNone/>
            </a:pPr>
            <a:r>
              <a:rPr lang="it-IT" sz="1600" dirty="0">
                <a:solidFill>
                  <a:prstClr val="black"/>
                </a:solidFill>
              </a:rPr>
              <a:t>RF</a:t>
            </a:r>
            <a:r>
              <a:rPr lang="it-IT" sz="1600" dirty="0">
                <a:solidFill>
                  <a:schemeClr val="tx1"/>
                </a:solidFill>
              </a:rPr>
              <a:t>_</a:t>
            </a:r>
            <a:r>
              <a:rPr lang="it-IT" sz="1600" dirty="0">
                <a:solidFill>
                  <a:prstClr val="black"/>
                </a:solidFill>
              </a:rPr>
              <a:t>2. </a:t>
            </a:r>
            <a:r>
              <a:rPr lang="it-IT" dirty="0">
                <a:solidFill>
                  <a:schemeClr val="tx1"/>
                </a:solidFill>
              </a:rPr>
              <a:t>Confermare la registrazione</a:t>
            </a:r>
          </a:p>
          <a:p>
            <a:pPr marL="0" lvl="0" indent="0">
              <a:buNone/>
            </a:pPr>
            <a:r>
              <a:rPr lang="it-IT" sz="1600" dirty="0">
                <a:solidFill>
                  <a:prstClr val="black"/>
                </a:solidFill>
              </a:rPr>
              <a:t>RF_3. </a:t>
            </a:r>
            <a:r>
              <a:rPr lang="it-IT" dirty="0">
                <a:solidFill>
                  <a:schemeClr val="tx1"/>
                </a:solidFill>
              </a:rPr>
              <a:t>Effettuare il login</a:t>
            </a:r>
          </a:p>
          <a:p>
            <a:pPr marL="0" lvl="0" indent="0">
              <a:buNone/>
            </a:pPr>
            <a:r>
              <a:rPr lang="it-IT" sz="1600" dirty="0">
                <a:solidFill>
                  <a:prstClr val="black"/>
                </a:solidFill>
              </a:rPr>
              <a:t>RF_4. </a:t>
            </a:r>
            <a:r>
              <a:rPr lang="it-IT" dirty="0">
                <a:solidFill>
                  <a:schemeClr val="tx1"/>
                </a:solidFill>
              </a:rPr>
              <a:t>Accedere al carrello</a:t>
            </a:r>
          </a:p>
          <a:p>
            <a:pPr marL="0" lvl="0" indent="0">
              <a:buNone/>
            </a:pPr>
            <a:r>
              <a:rPr lang="it-IT" sz="1600" dirty="0">
                <a:solidFill>
                  <a:prstClr val="black"/>
                </a:solidFill>
              </a:rPr>
              <a:t>RF_5. </a:t>
            </a:r>
            <a:r>
              <a:rPr lang="it-IT" dirty="0">
                <a:solidFill>
                  <a:schemeClr val="tx1"/>
                </a:solidFill>
              </a:rPr>
              <a:t>Aggiungere prodotti nel carrello</a:t>
            </a:r>
          </a:p>
          <a:p>
            <a:pPr marL="0" lvl="0" indent="0">
              <a:buNone/>
            </a:pPr>
            <a:r>
              <a:rPr lang="it-IT" sz="1600" dirty="0">
                <a:solidFill>
                  <a:prstClr val="black"/>
                </a:solidFill>
              </a:rPr>
              <a:t>RF_6. </a:t>
            </a:r>
            <a:r>
              <a:rPr lang="it-IT" dirty="0">
                <a:solidFill>
                  <a:schemeClr val="tx1"/>
                </a:solidFill>
              </a:rPr>
              <a:t>Eliminare prodotti nel carrello</a:t>
            </a:r>
          </a:p>
          <a:p>
            <a:pPr marL="0" lvl="0" indent="0">
              <a:buNone/>
            </a:pPr>
            <a:r>
              <a:rPr lang="it-IT" sz="1600" dirty="0">
                <a:solidFill>
                  <a:prstClr val="black"/>
                </a:solidFill>
              </a:rPr>
              <a:t>RF_7. </a:t>
            </a:r>
            <a:r>
              <a:rPr lang="it-IT" dirty="0">
                <a:solidFill>
                  <a:schemeClr val="tx1"/>
                </a:solidFill>
              </a:rPr>
              <a:t>Modificare la quantità di un prodotto nel carrello</a:t>
            </a:r>
          </a:p>
          <a:p>
            <a:pPr marL="0" lvl="0" indent="0">
              <a:buNone/>
            </a:pPr>
            <a:r>
              <a:rPr lang="it-IT" sz="1600" dirty="0">
                <a:solidFill>
                  <a:prstClr val="black"/>
                </a:solidFill>
              </a:rPr>
              <a:t>RF_8. </a:t>
            </a:r>
            <a:r>
              <a:rPr lang="it-IT" dirty="0">
                <a:solidFill>
                  <a:schemeClr val="tx1"/>
                </a:solidFill>
              </a:rPr>
              <a:t>Visualizzare il catalogo</a:t>
            </a:r>
          </a:p>
          <a:p>
            <a:pPr marL="0" lvl="0" indent="0">
              <a:buNone/>
            </a:pPr>
            <a:r>
              <a:rPr lang="it-IT" sz="1600" dirty="0">
                <a:solidFill>
                  <a:prstClr val="black"/>
                </a:solidFill>
              </a:rPr>
              <a:t>RF_9. </a:t>
            </a:r>
            <a:r>
              <a:rPr lang="it-IT" dirty="0">
                <a:solidFill>
                  <a:schemeClr val="tx1"/>
                </a:solidFill>
              </a:rPr>
              <a:t>Visualizzare i giochi per piattaforma </a:t>
            </a:r>
          </a:p>
          <a:p>
            <a:pPr marL="0" lvl="0" indent="0">
              <a:buNone/>
            </a:pPr>
            <a:r>
              <a:rPr lang="it-IT" sz="1600" dirty="0">
                <a:solidFill>
                  <a:prstClr val="black"/>
                </a:solidFill>
              </a:rPr>
              <a:t>RF_10. </a:t>
            </a:r>
            <a:r>
              <a:rPr lang="it-IT" dirty="0">
                <a:solidFill>
                  <a:schemeClr val="tx1"/>
                </a:solidFill>
              </a:rPr>
              <a:t>Visualizzare i giochi per genere</a:t>
            </a:r>
          </a:p>
          <a:p>
            <a:pPr marL="0" lvl="0" indent="0">
              <a:buNone/>
            </a:pPr>
            <a:r>
              <a:rPr lang="it-IT" sz="1600" dirty="0">
                <a:solidFill>
                  <a:prstClr val="black"/>
                </a:solidFill>
              </a:rPr>
              <a:t>RF_11. </a:t>
            </a:r>
            <a:r>
              <a:rPr lang="it-IT" dirty="0">
                <a:solidFill>
                  <a:schemeClr val="tx1"/>
                </a:solidFill>
              </a:rPr>
              <a:t>Ricercare un gioco in base ad una parole chiave</a:t>
            </a:r>
          </a:p>
          <a:p>
            <a:pPr marL="0" indent="0">
              <a:buNone/>
            </a:pPr>
            <a:r>
              <a:rPr lang="it-IT" dirty="0">
                <a:solidFill>
                  <a:schemeClr val="tx1"/>
                </a:solidFill>
              </a:rPr>
              <a:t> </a:t>
            </a:r>
          </a:p>
          <a:p>
            <a:endParaRPr lang="it-IT" dirty="0">
              <a:solidFill>
                <a:schemeClr val="tx1"/>
              </a:solidFill>
            </a:endParaRPr>
          </a:p>
        </p:txBody>
      </p:sp>
      <p:pic>
        <p:nvPicPr>
          <p:cNvPr id="4" name="Immagine 3">
            <a:extLst>
              <a:ext uri="{FF2B5EF4-FFF2-40B4-BE49-F238E27FC236}">
                <a16:creationId xmlns:a16="http://schemas.microsoft.com/office/drawing/2014/main" id="{78D793B1-379D-4ED2-A2A0-3E8D12E77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902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A6EB548-A87A-4218-B064-677B858E96DB}"/>
              </a:ext>
            </a:extLst>
          </p:cNvPr>
          <p:cNvSpPr txBox="1">
            <a:spLocks/>
          </p:cNvSpPr>
          <p:nvPr/>
        </p:nvSpPr>
        <p:spPr>
          <a:xfrm>
            <a:off x="3950573" y="640"/>
            <a:ext cx="4290854" cy="760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(2/2)</a:t>
            </a:r>
          </a:p>
        </p:txBody>
      </p:sp>
      <p:pic>
        <p:nvPicPr>
          <p:cNvPr id="5" name="Immagine 4">
            <a:extLst>
              <a:ext uri="{FF2B5EF4-FFF2-40B4-BE49-F238E27FC236}">
                <a16:creationId xmlns:a16="http://schemas.microsoft.com/office/drawing/2014/main" id="{DD6DC59B-615F-49E5-A35E-DE9983398F71}"/>
              </a:ext>
            </a:extLst>
          </p:cNvPr>
          <p:cNvPicPr>
            <a:picLocks noChangeAspect="1"/>
          </p:cNvPicPr>
          <p:nvPr/>
        </p:nvPicPr>
        <p:blipFill>
          <a:blip r:embed="rId2"/>
          <a:stretch>
            <a:fillRect/>
          </a:stretch>
        </p:blipFill>
        <p:spPr>
          <a:xfrm>
            <a:off x="224379" y="1803512"/>
            <a:ext cx="6860790" cy="444254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918ACD27-2B58-401D-9859-9CC5385BE10B}"/>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err="1" bmk="">
                <a:latin typeface="+mn-lt"/>
                <a:ea typeface="Times New Roman" panose="02020603050405020304" pitchFamily="18" charset="0"/>
                <a:cs typeface="Calibri" panose="020F0502020204030204" pitchFamily="34" charset="0"/>
              </a:rPr>
              <a:t>OrdineModel</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27E57362-D4B9-4BC3-AA91-121DF9E6CD8B}"/>
              </a:ext>
            </a:extLst>
          </p:cNvPr>
          <p:cNvPicPr>
            <a:picLocks noChangeAspect="1"/>
          </p:cNvPicPr>
          <p:nvPr/>
        </p:nvPicPr>
        <p:blipFill>
          <a:blip r:embed="rId3"/>
          <a:stretch>
            <a:fillRect/>
          </a:stretch>
        </p:blipFill>
        <p:spPr>
          <a:xfrm>
            <a:off x="7847531" y="1916054"/>
            <a:ext cx="3950983" cy="4203392"/>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CE414C53-0F7A-4E29-B071-601631EC1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550536"/>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2495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egnaposto contenuto 6">
            <a:extLst>
              <a:ext uri="{FF2B5EF4-FFF2-40B4-BE49-F238E27FC236}">
                <a16:creationId xmlns:a16="http://schemas.microsoft.com/office/drawing/2014/main" id="{42F5AE3C-0F1C-4AA1-BADD-E18A7E978BA2}"/>
              </a:ext>
            </a:extLst>
          </p:cNvPr>
          <p:cNvGraphicFramePr>
            <a:graphicFrameLocks noGrp="1"/>
          </p:cNvGraphicFramePr>
          <p:nvPr>
            <p:ph idx="1"/>
            <p:extLst>
              <p:ext uri="{D42A27DB-BD31-4B8C-83A1-F6EECF244321}">
                <p14:modId xmlns:p14="http://schemas.microsoft.com/office/powerpoint/2010/main" val="1374128366"/>
              </p:ext>
            </p:extLst>
          </p:nvPr>
        </p:nvGraphicFramePr>
        <p:xfrm>
          <a:off x="928914" y="2047278"/>
          <a:ext cx="10277844" cy="2090809"/>
        </p:xfrm>
        <a:graphic>
          <a:graphicData uri="http://schemas.openxmlformats.org/drawingml/2006/table">
            <a:tbl>
              <a:tblPr firstRow="1" firstCol="1" bandRow="1">
                <a:tableStyleId>{5C22544A-7EE6-4342-B048-85BDC9FD1C3A}</a:tableStyleId>
              </a:tblPr>
              <a:tblGrid>
                <a:gridCol w="5138922">
                  <a:extLst>
                    <a:ext uri="{9D8B030D-6E8A-4147-A177-3AD203B41FA5}">
                      <a16:colId xmlns:a16="http://schemas.microsoft.com/office/drawing/2014/main" val="203715851"/>
                    </a:ext>
                  </a:extLst>
                </a:gridCol>
                <a:gridCol w="5138922">
                  <a:extLst>
                    <a:ext uri="{9D8B030D-6E8A-4147-A177-3AD203B41FA5}">
                      <a16:colId xmlns:a16="http://schemas.microsoft.com/office/drawing/2014/main" val="2601438563"/>
                    </a:ext>
                  </a:extLst>
                </a:gridCol>
              </a:tblGrid>
              <a:tr h="559876">
                <a:tc gridSpan="2">
                  <a:txBody>
                    <a:bodyPr/>
                    <a:lstStyle/>
                    <a:p>
                      <a:pPr>
                        <a:lnSpc>
                          <a:spcPct val="107000"/>
                        </a:lnSpc>
                        <a:spcAft>
                          <a:spcPts val="0"/>
                        </a:spcAft>
                        <a:tabLst>
                          <a:tab pos="1169670" algn="l"/>
                        </a:tabLst>
                      </a:pPr>
                      <a:r>
                        <a:rPr lang="it-IT" sz="1600" dirty="0">
                          <a:effectLst/>
                        </a:rPr>
                        <a:t>Parametro: Tracking id</a:t>
                      </a:r>
                      <a:endParaRPr lang="it-IT" sz="1400" dirty="0">
                        <a:effectLst/>
                      </a:endParaRPr>
                    </a:p>
                    <a:p>
                      <a:r>
                        <a:rPr lang="it-IT" sz="1600" dirty="0">
                          <a:effectLst/>
                        </a:rPr>
                        <a:t>Formato : </a:t>
                      </a:r>
                      <a:r>
                        <a:rPr lang="it-IT" sz="1400" dirty="0">
                          <a:effectLst/>
                        </a:rPr>
                        <a:t>^([A-Z]){3}([0-9]){2}([A-Z]){2}$</a:t>
                      </a:r>
                      <a:endParaRPr lang="it-IT" sz="1400" dirty="0">
                        <a:effectLst/>
                        <a:latin typeface="Calibri" panose="020F0502020204030204" pitchFamily="34" charset="0"/>
                        <a:cs typeface="Arial" panose="020B0604020202020204" pitchFamily="34" charset="0"/>
                      </a:endParaRPr>
                    </a:p>
                  </a:txBody>
                  <a:tcPr marL="129201" marR="129201" marT="64601" marB="64601" anchor="ctr"/>
                </a:tc>
                <a:tc hMerge="1">
                  <a:txBody>
                    <a:bodyPr/>
                    <a:lstStyle/>
                    <a:p>
                      <a:endParaRPr lang="it-IT"/>
                    </a:p>
                  </a:txBody>
                  <a:tcPr/>
                </a:tc>
                <a:extLst>
                  <a:ext uri="{0D108BD9-81ED-4DB2-BD59-A6C34878D82A}">
                    <a16:rowId xmlns:a16="http://schemas.microsoft.com/office/drawing/2014/main" val="2413334279"/>
                  </a:ext>
                </a:extLst>
              </a:tr>
              <a:tr h="538174">
                <a:tc>
                  <a:txBody>
                    <a:bodyPr/>
                    <a:lstStyle/>
                    <a:p>
                      <a:pPr>
                        <a:lnSpc>
                          <a:spcPct val="107000"/>
                        </a:lnSpc>
                        <a:spcAft>
                          <a:spcPts val="0"/>
                        </a:spcAft>
                      </a:pPr>
                      <a:r>
                        <a:rPr lang="it-IT" sz="1600" dirty="0">
                          <a:effectLst/>
                        </a:rPr>
                        <a:t>Lunghezza[LT]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&lt;7 or &gt;7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=7  [</a:t>
                      </a:r>
                      <a:r>
                        <a:rPr lang="it-IT" sz="1600" dirty="0" err="1">
                          <a:effectLst/>
                        </a:rPr>
                        <a:t>property</a:t>
                      </a:r>
                      <a:r>
                        <a:rPr lang="it-IT" sz="1600" dirty="0">
                          <a:effectLst/>
                        </a:rPr>
                        <a:t> LT_OK]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3111835071"/>
                  </a:ext>
                </a:extLst>
              </a:tr>
              <a:tr h="918671">
                <a:tc>
                  <a:txBody>
                    <a:bodyPr/>
                    <a:lstStyle/>
                    <a:p>
                      <a:pPr>
                        <a:lnSpc>
                          <a:spcPct val="107000"/>
                        </a:lnSpc>
                        <a:spcAft>
                          <a:spcPts val="0"/>
                        </a:spcAft>
                      </a:pPr>
                      <a:r>
                        <a:rPr lang="it-IT" sz="1600" dirty="0">
                          <a:effectLst/>
                        </a:rPr>
                        <a:t>Formato[FT]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LT_OK]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Rispetta il formato [</a:t>
                      </a:r>
                      <a:r>
                        <a:rPr lang="it-IT" sz="1600" dirty="0" err="1">
                          <a:effectLst/>
                        </a:rPr>
                        <a:t>if</a:t>
                      </a:r>
                      <a:r>
                        <a:rPr lang="it-IT" sz="1600" dirty="0">
                          <a:effectLst/>
                        </a:rPr>
                        <a:t> LT_OK] [</a:t>
                      </a:r>
                      <a:r>
                        <a:rPr lang="it-IT" sz="1600" dirty="0" err="1">
                          <a:effectLst/>
                        </a:rPr>
                        <a:t>property</a:t>
                      </a:r>
                      <a:r>
                        <a:rPr lang="it-IT" sz="1600" dirty="0">
                          <a:effectLst/>
                        </a:rPr>
                        <a:t> FT_OK]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2566243836"/>
                  </a:ext>
                </a:extLst>
              </a:tr>
            </a:tbl>
          </a:graphicData>
        </a:graphic>
      </p:graphicFrame>
      <p:graphicFrame>
        <p:nvGraphicFramePr>
          <p:cNvPr id="8" name="Tabella 7">
            <a:extLst>
              <a:ext uri="{FF2B5EF4-FFF2-40B4-BE49-F238E27FC236}">
                <a16:creationId xmlns:a16="http://schemas.microsoft.com/office/drawing/2014/main" id="{5508FFAB-4B88-4522-92FD-9CC947DBEE0B}"/>
              </a:ext>
            </a:extLst>
          </p:cNvPr>
          <p:cNvGraphicFramePr>
            <a:graphicFrameLocks noGrp="1"/>
          </p:cNvGraphicFramePr>
          <p:nvPr>
            <p:extLst>
              <p:ext uri="{D42A27DB-BD31-4B8C-83A1-F6EECF244321}">
                <p14:modId xmlns:p14="http://schemas.microsoft.com/office/powerpoint/2010/main" val="256250772"/>
              </p:ext>
            </p:extLst>
          </p:nvPr>
        </p:nvGraphicFramePr>
        <p:xfrm>
          <a:off x="928914" y="4689093"/>
          <a:ext cx="10277843" cy="1174678"/>
        </p:xfrm>
        <a:graphic>
          <a:graphicData uri="http://schemas.openxmlformats.org/drawingml/2006/table">
            <a:tbl>
              <a:tblPr firstRow="1" firstCol="1" bandRow="1">
                <a:tableStyleId>{5C22544A-7EE6-4342-B048-85BDC9FD1C3A}</a:tableStyleId>
              </a:tblPr>
              <a:tblGrid>
                <a:gridCol w="3425592">
                  <a:extLst>
                    <a:ext uri="{9D8B030D-6E8A-4147-A177-3AD203B41FA5}">
                      <a16:colId xmlns:a16="http://schemas.microsoft.com/office/drawing/2014/main" val="2141272691"/>
                    </a:ext>
                  </a:extLst>
                </a:gridCol>
                <a:gridCol w="3425592">
                  <a:extLst>
                    <a:ext uri="{9D8B030D-6E8A-4147-A177-3AD203B41FA5}">
                      <a16:colId xmlns:a16="http://schemas.microsoft.com/office/drawing/2014/main" val="3086107921"/>
                    </a:ext>
                  </a:extLst>
                </a:gridCol>
                <a:gridCol w="3426659">
                  <a:extLst>
                    <a:ext uri="{9D8B030D-6E8A-4147-A177-3AD203B41FA5}">
                      <a16:colId xmlns:a16="http://schemas.microsoft.com/office/drawing/2014/main" val="2463774444"/>
                    </a:ext>
                  </a:extLst>
                </a:gridCol>
              </a:tblGrid>
              <a:tr h="395260">
                <a:tc>
                  <a:txBody>
                    <a:bodyPr/>
                    <a:lstStyle/>
                    <a:p>
                      <a:pPr algn="ctr">
                        <a:lnSpc>
                          <a:spcPct val="107000"/>
                        </a:lnSpc>
                        <a:spcAft>
                          <a:spcPts val="0"/>
                        </a:spcAft>
                      </a:pPr>
                      <a:r>
                        <a:rPr lang="it-IT" sz="1600" dirty="0">
                          <a:effectLst/>
                        </a:rPr>
                        <a:t>Codice</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Combinazione</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Esito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714479209"/>
                  </a:ext>
                </a:extLst>
              </a:tr>
              <a:tr h="259806">
                <a:tc>
                  <a:txBody>
                    <a:bodyPr/>
                    <a:lstStyle/>
                    <a:p>
                      <a:pPr algn="ctr">
                        <a:lnSpc>
                          <a:spcPct val="107000"/>
                        </a:lnSpc>
                        <a:spcAft>
                          <a:spcPts val="0"/>
                        </a:spcAft>
                      </a:pPr>
                      <a:r>
                        <a:rPr lang="it-IT" sz="1600" dirty="0">
                          <a:effectLst/>
                        </a:rPr>
                        <a:t>TC_3.2_1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874600929"/>
                  </a:ext>
                </a:extLst>
              </a:tr>
              <a:tr h="259806">
                <a:tc>
                  <a:txBody>
                    <a:bodyPr/>
                    <a:lstStyle/>
                    <a:p>
                      <a:pPr algn="ctr">
                        <a:lnSpc>
                          <a:spcPct val="107000"/>
                        </a:lnSpc>
                        <a:spcAft>
                          <a:spcPts val="0"/>
                        </a:spcAft>
                      </a:pPr>
                      <a:r>
                        <a:rPr lang="it-IT" sz="1600">
                          <a:effectLst/>
                        </a:rPr>
                        <a:t>TC_3.2_2</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686755469"/>
                  </a:ext>
                </a:extLst>
              </a:tr>
              <a:tr h="259806">
                <a:tc>
                  <a:txBody>
                    <a:bodyPr/>
                    <a:lstStyle/>
                    <a:p>
                      <a:pPr algn="ctr">
                        <a:lnSpc>
                          <a:spcPct val="107000"/>
                        </a:lnSpc>
                        <a:spcAft>
                          <a:spcPts val="0"/>
                        </a:spcAft>
                      </a:pPr>
                      <a:r>
                        <a:rPr lang="it-IT" sz="1600">
                          <a:effectLst/>
                        </a:rPr>
                        <a:t>TC_3.2_3</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LT2,FT2</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Corretto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491484138"/>
                  </a:ext>
                </a:extLst>
              </a:tr>
            </a:tbl>
          </a:graphicData>
        </a:graphic>
      </p:graphicFrame>
      <p:sp>
        <p:nvSpPr>
          <p:cNvPr id="9" name="Rectangle 2">
            <a:extLst>
              <a:ext uri="{FF2B5EF4-FFF2-40B4-BE49-F238E27FC236}">
                <a16:creationId xmlns:a16="http://schemas.microsoft.com/office/drawing/2014/main" id="{999F1393-5AE4-4340-992C-19BC5006E63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F07EF56-C79B-41DA-BAC7-381FD6C4B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D0C41238-CAA9-4C9D-BBA9-5006102FB016}"/>
              </a:ext>
            </a:extLst>
          </p:cNvPr>
          <p:cNvSpPr txBox="1">
            <a:spLocks/>
          </p:cNvSpPr>
          <p:nvPr/>
        </p:nvSpPr>
        <p:spPr>
          <a:xfrm>
            <a:off x="4239545" y="0"/>
            <a:ext cx="3656580" cy="70539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(1/2)</a:t>
            </a:r>
          </a:p>
        </p:txBody>
      </p:sp>
    </p:spTree>
    <p:extLst>
      <p:ext uri="{BB962C8B-B14F-4D97-AF65-F5344CB8AC3E}">
        <p14:creationId xmlns:p14="http://schemas.microsoft.com/office/powerpoint/2010/main" val="2133317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DE08B988-A41B-47C6-AF61-907B6476CB88}"/>
              </a:ext>
            </a:extLst>
          </p:cNvPr>
          <p:cNvGraphicFramePr>
            <a:graphicFrameLocks noGrp="1"/>
          </p:cNvGraphicFramePr>
          <p:nvPr>
            <p:ph idx="1"/>
            <p:extLst>
              <p:ext uri="{D42A27DB-BD31-4B8C-83A1-F6EECF244321}">
                <p14:modId xmlns:p14="http://schemas.microsoft.com/office/powerpoint/2010/main" val="3251788703"/>
              </p:ext>
            </p:extLst>
          </p:nvPr>
        </p:nvGraphicFramePr>
        <p:xfrm>
          <a:off x="841829" y="2137575"/>
          <a:ext cx="10769600" cy="2037322"/>
        </p:xfrm>
        <a:graphic>
          <a:graphicData uri="http://schemas.openxmlformats.org/drawingml/2006/table">
            <a:tbl>
              <a:tblPr firstRow="1" firstCol="1" bandRow="1">
                <a:tableStyleId>{5C22544A-7EE6-4342-B048-85BDC9FD1C3A}</a:tableStyleId>
              </a:tblPr>
              <a:tblGrid>
                <a:gridCol w="5384800">
                  <a:extLst>
                    <a:ext uri="{9D8B030D-6E8A-4147-A177-3AD203B41FA5}">
                      <a16:colId xmlns:a16="http://schemas.microsoft.com/office/drawing/2014/main" val="3812568340"/>
                    </a:ext>
                  </a:extLst>
                </a:gridCol>
                <a:gridCol w="5384800">
                  <a:extLst>
                    <a:ext uri="{9D8B030D-6E8A-4147-A177-3AD203B41FA5}">
                      <a16:colId xmlns:a16="http://schemas.microsoft.com/office/drawing/2014/main" val="2409929730"/>
                    </a:ext>
                  </a:extLst>
                </a:gridCol>
              </a:tblGrid>
              <a:tr h="626336">
                <a:tc gridSpan="2">
                  <a:txBody>
                    <a:bodyPr/>
                    <a:lstStyle/>
                    <a:p>
                      <a:pPr>
                        <a:lnSpc>
                          <a:spcPct val="107000"/>
                        </a:lnSpc>
                        <a:spcAft>
                          <a:spcPts val="0"/>
                        </a:spcAft>
                        <a:tabLst>
                          <a:tab pos="1169670" algn="l"/>
                        </a:tabLst>
                      </a:pPr>
                      <a:r>
                        <a:rPr lang="it-IT" sz="1600" dirty="0">
                          <a:effectLst/>
                        </a:rPr>
                        <a:t>Parametro: Ordine</a:t>
                      </a:r>
                    </a:p>
                    <a:p>
                      <a:pPr>
                        <a:lnSpc>
                          <a:spcPct val="107000"/>
                        </a:lnSpc>
                        <a:spcAft>
                          <a:spcPts val="0"/>
                        </a:spcAft>
                        <a:tabLst>
                          <a:tab pos="1169670" algn="l"/>
                        </a:tabLst>
                      </a:pPr>
                      <a:r>
                        <a:rPr lang="it-IT" sz="1600" dirty="0">
                          <a:effectLst/>
                        </a:rPr>
                        <a:t>Formato : ^([0-9]){0,6}$  </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874602150"/>
                  </a:ext>
                </a:extLst>
              </a:tr>
              <a:tr h="705493">
                <a:tc>
                  <a:txBody>
                    <a:bodyPr/>
                    <a:lstStyle/>
                    <a:p>
                      <a:pPr>
                        <a:lnSpc>
                          <a:spcPct val="107000"/>
                        </a:lnSpc>
                        <a:spcAft>
                          <a:spcPts val="0"/>
                        </a:spcAft>
                      </a:pPr>
                      <a:r>
                        <a:rPr lang="it-IT" sz="1600" dirty="0">
                          <a:effectLst/>
                        </a:rPr>
                        <a:t>Lunghezza[LO]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&gt;6   [</a:t>
                      </a:r>
                      <a:r>
                        <a:rPr lang="it-IT" sz="1600" dirty="0" err="1">
                          <a:effectLst/>
                        </a:rPr>
                        <a:t>error</a:t>
                      </a:r>
                      <a:r>
                        <a:rPr lang="it-IT" sz="1600" dirty="0">
                          <a:effectLst/>
                        </a:rPr>
                        <a:t>]</a:t>
                      </a:r>
                    </a:p>
                    <a:p>
                      <a:pPr>
                        <a:lnSpc>
                          <a:spcPct val="107000"/>
                        </a:lnSpc>
                        <a:spcAft>
                          <a:spcPts val="0"/>
                        </a:spcAft>
                      </a:pPr>
                      <a:r>
                        <a:rPr lang="it-IT" sz="1600" dirty="0">
                          <a:effectLst/>
                        </a:rPr>
                        <a:t>2. &lt;=6  [</a:t>
                      </a:r>
                      <a:r>
                        <a:rPr lang="it-IT" sz="1600" dirty="0" err="1">
                          <a:effectLst/>
                        </a:rPr>
                        <a:t>property</a:t>
                      </a:r>
                      <a:r>
                        <a:rPr lang="it-IT" sz="1600" dirty="0">
                          <a:effectLst/>
                        </a:rPr>
                        <a:t> LO_OK]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8628496"/>
                  </a:ext>
                </a:extLst>
              </a:tr>
              <a:tr h="705493">
                <a:tc>
                  <a:txBody>
                    <a:bodyPr/>
                    <a:lstStyle/>
                    <a:p>
                      <a:pPr>
                        <a:lnSpc>
                          <a:spcPct val="107000"/>
                        </a:lnSpc>
                        <a:spcAft>
                          <a:spcPts val="0"/>
                        </a:spcAft>
                      </a:pPr>
                      <a:r>
                        <a:rPr lang="it-IT" sz="1600" dirty="0">
                          <a:effectLst/>
                        </a:rPr>
                        <a:t>Formato[FO]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LO_OK] [</a:t>
                      </a:r>
                      <a:r>
                        <a:rPr lang="it-IT" sz="1600" dirty="0" err="1">
                          <a:effectLst/>
                        </a:rPr>
                        <a:t>error</a:t>
                      </a:r>
                      <a:r>
                        <a:rPr lang="it-IT" sz="1600" dirty="0">
                          <a:effectLst/>
                        </a:rPr>
                        <a:t>]</a:t>
                      </a:r>
                    </a:p>
                    <a:p>
                      <a:pPr>
                        <a:lnSpc>
                          <a:spcPct val="107000"/>
                        </a:lnSpc>
                        <a:spcAft>
                          <a:spcPts val="0"/>
                        </a:spcAft>
                      </a:pPr>
                      <a:r>
                        <a:rPr lang="it-IT" sz="1600" dirty="0">
                          <a:effectLst/>
                        </a:rPr>
                        <a:t>2. Rispetta il formato [</a:t>
                      </a:r>
                      <a:r>
                        <a:rPr lang="it-IT" sz="1600" dirty="0" err="1">
                          <a:effectLst/>
                        </a:rPr>
                        <a:t>if</a:t>
                      </a:r>
                      <a:r>
                        <a:rPr lang="it-IT" sz="1600" dirty="0">
                          <a:effectLst/>
                        </a:rPr>
                        <a:t> LO_OK] [</a:t>
                      </a:r>
                      <a:r>
                        <a:rPr lang="it-IT" sz="1600" dirty="0" err="1">
                          <a:effectLst/>
                        </a:rPr>
                        <a:t>property</a:t>
                      </a:r>
                      <a:r>
                        <a:rPr lang="it-IT" sz="1600" dirty="0">
                          <a:effectLst/>
                        </a:rPr>
                        <a:t> FO_OK]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0669604"/>
                  </a:ext>
                </a:extLst>
              </a:tr>
            </a:tbl>
          </a:graphicData>
        </a:graphic>
      </p:graphicFrame>
      <p:graphicFrame>
        <p:nvGraphicFramePr>
          <p:cNvPr id="5" name="Tabella 4">
            <a:extLst>
              <a:ext uri="{FF2B5EF4-FFF2-40B4-BE49-F238E27FC236}">
                <a16:creationId xmlns:a16="http://schemas.microsoft.com/office/drawing/2014/main" id="{98279025-4513-4028-B531-F30A4E247966}"/>
              </a:ext>
            </a:extLst>
          </p:cNvPr>
          <p:cNvGraphicFramePr>
            <a:graphicFrameLocks noGrp="1"/>
          </p:cNvGraphicFramePr>
          <p:nvPr>
            <p:extLst>
              <p:ext uri="{D42A27DB-BD31-4B8C-83A1-F6EECF244321}">
                <p14:modId xmlns:p14="http://schemas.microsoft.com/office/powerpoint/2010/main" val="699798423"/>
              </p:ext>
            </p:extLst>
          </p:nvPr>
        </p:nvGraphicFramePr>
        <p:xfrm>
          <a:off x="841829" y="4508314"/>
          <a:ext cx="10769600" cy="1185407"/>
        </p:xfrm>
        <a:graphic>
          <a:graphicData uri="http://schemas.openxmlformats.org/drawingml/2006/table">
            <a:tbl>
              <a:tblPr firstRow="1" firstCol="1" bandRow="1">
                <a:tableStyleId>{5C22544A-7EE6-4342-B048-85BDC9FD1C3A}</a:tableStyleId>
              </a:tblPr>
              <a:tblGrid>
                <a:gridCol w="3589494">
                  <a:extLst>
                    <a:ext uri="{9D8B030D-6E8A-4147-A177-3AD203B41FA5}">
                      <a16:colId xmlns:a16="http://schemas.microsoft.com/office/drawing/2014/main" val="1126005352"/>
                    </a:ext>
                  </a:extLst>
                </a:gridCol>
                <a:gridCol w="3589494">
                  <a:extLst>
                    <a:ext uri="{9D8B030D-6E8A-4147-A177-3AD203B41FA5}">
                      <a16:colId xmlns:a16="http://schemas.microsoft.com/office/drawing/2014/main" val="3236015884"/>
                    </a:ext>
                  </a:extLst>
                </a:gridCol>
                <a:gridCol w="3590612">
                  <a:extLst>
                    <a:ext uri="{9D8B030D-6E8A-4147-A177-3AD203B41FA5}">
                      <a16:colId xmlns:a16="http://schemas.microsoft.com/office/drawing/2014/main" val="3880369452"/>
                    </a:ext>
                  </a:extLst>
                </a:gridCol>
              </a:tblGrid>
              <a:tr h="398870">
                <a:tc>
                  <a:txBody>
                    <a:bodyPr/>
                    <a:lstStyle/>
                    <a:p>
                      <a:pPr algn="ctr">
                        <a:lnSpc>
                          <a:spcPct val="107000"/>
                        </a:lnSpc>
                        <a:spcAft>
                          <a:spcPts val="0"/>
                        </a:spcAft>
                      </a:pPr>
                      <a:r>
                        <a:rPr lang="it-IT" sz="1600" dirty="0">
                          <a:effectLst/>
                        </a:rPr>
                        <a:t>Codice</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Combinazione</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Esito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6856045"/>
                  </a:ext>
                </a:extLst>
              </a:tr>
              <a:tr h="262179">
                <a:tc>
                  <a:txBody>
                    <a:bodyPr/>
                    <a:lstStyle/>
                    <a:p>
                      <a:pPr algn="ctr">
                        <a:lnSpc>
                          <a:spcPct val="107000"/>
                        </a:lnSpc>
                        <a:spcAft>
                          <a:spcPts val="0"/>
                        </a:spcAft>
                      </a:pPr>
                      <a:r>
                        <a:rPr lang="it-IT" sz="1600" dirty="0">
                          <a:effectLst/>
                        </a:rPr>
                        <a:t>TC_3.3_1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Errato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9799293"/>
                  </a:ext>
                </a:extLst>
              </a:tr>
              <a:tr h="262179">
                <a:tc>
                  <a:txBody>
                    <a:bodyPr/>
                    <a:lstStyle/>
                    <a:p>
                      <a:pPr algn="ctr">
                        <a:lnSpc>
                          <a:spcPct val="107000"/>
                        </a:lnSpc>
                        <a:spcAft>
                          <a:spcPts val="0"/>
                        </a:spcAft>
                      </a:pPr>
                      <a:r>
                        <a:rPr lang="it-IT" sz="1600" dirty="0">
                          <a:effectLst/>
                        </a:rPr>
                        <a:t>TC_3.3_2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Errato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4287303"/>
                  </a:ext>
                </a:extLst>
              </a:tr>
              <a:tr h="262179">
                <a:tc>
                  <a:txBody>
                    <a:bodyPr/>
                    <a:lstStyle/>
                    <a:p>
                      <a:pPr algn="ctr">
                        <a:lnSpc>
                          <a:spcPct val="107000"/>
                        </a:lnSpc>
                        <a:spcAft>
                          <a:spcPts val="0"/>
                        </a:spcAft>
                      </a:pPr>
                      <a:r>
                        <a:rPr lang="it-IT" sz="1600">
                          <a:effectLst/>
                        </a:rPr>
                        <a:t>TC_3.3_3</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Corretto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2951779"/>
                  </a:ext>
                </a:extLst>
              </a:tr>
            </a:tbl>
          </a:graphicData>
        </a:graphic>
      </p:graphicFrame>
      <p:pic>
        <p:nvPicPr>
          <p:cNvPr id="7" name="Immagine 6">
            <a:extLst>
              <a:ext uri="{FF2B5EF4-FFF2-40B4-BE49-F238E27FC236}">
                <a16:creationId xmlns:a16="http://schemas.microsoft.com/office/drawing/2014/main" id="{F7C7E8F9-CA99-432A-B8D6-B892604E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E31DB949-DE06-4742-A26E-B6F0609D4D70}"/>
              </a:ext>
            </a:extLst>
          </p:cNvPr>
          <p:cNvSpPr txBox="1">
            <a:spLocks/>
          </p:cNvSpPr>
          <p:nvPr/>
        </p:nvSpPr>
        <p:spPr>
          <a:xfrm>
            <a:off x="4267710" y="6531"/>
            <a:ext cx="3656580" cy="65967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(2/2)</a:t>
            </a:r>
          </a:p>
        </p:txBody>
      </p:sp>
      <p:sp>
        <p:nvSpPr>
          <p:cNvPr id="9" name="Rectangle 2">
            <a:extLst>
              <a:ext uri="{FF2B5EF4-FFF2-40B4-BE49-F238E27FC236}">
                <a16:creationId xmlns:a16="http://schemas.microsoft.com/office/drawing/2014/main" id="{FCE2C35A-B80C-4CA0-A008-44A7D9D12430}"/>
              </a:ext>
            </a:extLst>
          </p:cNvPr>
          <p:cNvSpPr>
            <a:spLocks noChangeArrowheads="1"/>
          </p:cNvSpPr>
          <p:nvPr/>
        </p:nvSpPr>
        <p:spPr bwMode="auto">
          <a:xfrm>
            <a:off x="128814" y="1164279"/>
            <a:ext cx="4660900"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Ricercare un ordine (Gestore Ordini)</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52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1A235274-3501-41CC-A4BF-56333E0BE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DED3AC7E-BB53-47E5-A966-7E5C7030F7E5}"/>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(1/3)</a:t>
            </a:r>
          </a:p>
        </p:txBody>
      </p:sp>
      <p:sp>
        <p:nvSpPr>
          <p:cNvPr id="8" name="Rectangle 2">
            <a:extLst>
              <a:ext uri="{FF2B5EF4-FFF2-40B4-BE49-F238E27FC236}">
                <a16:creationId xmlns:a16="http://schemas.microsoft.com/office/drawing/2014/main" id="{1DB21F3F-11B6-48F8-A640-9C6BDEA4A1DB}"/>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4" name="Immagine 13">
            <a:extLst>
              <a:ext uri="{FF2B5EF4-FFF2-40B4-BE49-F238E27FC236}">
                <a16:creationId xmlns:a16="http://schemas.microsoft.com/office/drawing/2014/main" id="{A5E7F9CA-C1BD-4EF1-BE05-3CCB0790845A}"/>
              </a:ext>
            </a:extLst>
          </p:cNvPr>
          <p:cNvPicPr>
            <a:picLocks noChangeAspect="1"/>
          </p:cNvPicPr>
          <p:nvPr/>
        </p:nvPicPr>
        <p:blipFill>
          <a:blip r:embed="rId3"/>
          <a:stretch>
            <a:fillRect/>
          </a:stretch>
        </p:blipFill>
        <p:spPr>
          <a:xfrm>
            <a:off x="2437378" y="1798375"/>
            <a:ext cx="7317241" cy="43999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0505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0F1AA30-052C-4B16-ADA9-B9C99AA7C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8C593FE0-1D86-485B-9E7F-CB28C585DDD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9" name="Immagine 8">
            <a:extLst>
              <a:ext uri="{FF2B5EF4-FFF2-40B4-BE49-F238E27FC236}">
                <a16:creationId xmlns:a16="http://schemas.microsoft.com/office/drawing/2014/main" id="{9A5CEF6D-ED86-4E04-B58C-BB6CD53579A9}"/>
              </a:ext>
            </a:extLst>
          </p:cNvPr>
          <p:cNvPicPr>
            <a:picLocks noChangeAspect="1"/>
          </p:cNvPicPr>
          <p:nvPr/>
        </p:nvPicPr>
        <p:blipFill>
          <a:blip r:embed="rId3"/>
          <a:stretch>
            <a:fillRect/>
          </a:stretch>
        </p:blipFill>
        <p:spPr>
          <a:xfrm>
            <a:off x="2437378" y="1798374"/>
            <a:ext cx="7317241" cy="4399952"/>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116B2E8F-0F6D-4542-84B8-05BD2A1DF7BD}"/>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(2/3)</a:t>
            </a:r>
          </a:p>
        </p:txBody>
      </p:sp>
    </p:spTree>
    <p:extLst>
      <p:ext uri="{BB962C8B-B14F-4D97-AF65-F5344CB8AC3E}">
        <p14:creationId xmlns:p14="http://schemas.microsoft.com/office/powerpoint/2010/main" val="2046163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22CA4F-868D-4159-869F-D65356D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CEB77BBB-29E5-4B9D-8DC0-82E94AAF1316}"/>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0" name="Immagine 9">
            <a:extLst>
              <a:ext uri="{FF2B5EF4-FFF2-40B4-BE49-F238E27FC236}">
                <a16:creationId xmlns:a16="http://schemas.microsoft.com/office/drawing/2014/main" id="{39573715-0212-41E1-8B35-3AB07A98729B}"/>
              </a:ext>
            </a:extLst>
          </p:cNvPr>
          <p:cNvPicPr>
            <a:picLocks noChangeAspect="1"/>
          </p:cNvPicPr>
          <p:nvPr/>
        </p:nvPicPr>
        <p:blipFill>
          <a:blip r:embed="rId3"/>
          <a:stretch>
            <a:fillRect/>
          </a:stretch>
        </p:blipFill>
        <p:spPr>
          <a:xfrm>
            <a:off x="2437378" y="1798373"/>
            <a:ext cx="7317241" cy="4399953"/>
          </a:xfrm>
          <a:prstGeom prst="rect">
            <a:avLst/>
          </a:prstGeom>
          <a:ln>
            <a:noFill/>
          </a:ln>
          <a:effectLst>
            <a:outerShdw blurRad="292100" dist="139700" dir="2700000" algn="tl" rotWithShape="0">
              <a:srgbClr val="333333">
                <a:alpha val="65000"/>
              </a:srgbClr>
            </a:outerShdw>
          </a:effectLst>
        </p:spPr>
      </p:pic>
      <p:sp>
        <p:nvSpPr>
          <p:cNvPr id="12" name="Titolo 1">
            <a:extLst>
              <a:ext uri="{FF2B5EF4-FFF2-40B4-BE49-F238E27FC236}">
                <a16:creationId xmlns:a16="http://schemas.microsoft.com/office/drawing/2014/main" id="{2E4F876D-62EA-409E-AE6B-F2DBC60AF2FC}"/>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(3/3)</a:t>
            </a:r>
          </a:p>
        </p:txBody>
      </p:sp>
    </p:spTree>
    <p:extLst>
      <p:ext uri="{BB962C8B-B14F-4D97-AF65-F5344CB8AC3E}">
        <p14:creationId xmlns:p14="http://schemas.microsoft.com/office/powerpoint/2010/main" val="4111562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762E7-951F-4C99-8351-D0D6E88AC4FF}"/>
              </a:ext>
            </a:extLst>
          </p:cNvPr>
          <p:cNvSpPr>
            <a:spLocks noGrp="1"/>
          </p:cNvSpPr>
          <p:nvPr>
            <p:ph type="title"/>
          </p:nvPr>
        </p:nvSpPr>
        <p:spPr>
          <a:xfrm>
            <a:off x="4413216" y="14748"/>
            <a:ext cx="3365568" cy="644926"/>
          </a:xfrm>
        </p:spPr>
        <p:txBody>
          <a:bodyPr>
            <a:normAutofit fontScale="90000"/>
          </a:bodyPr>
          <a:lstStyle/>
          <a:p>
            <a:r>
              <a:rPr lang="it-IT" dirty="0"/>
              <a:t>Test Execution</a:t>
            </a:r>
          </a:p>
        </p:txBody>
      </p:sp>
      <p:pic>
        <p:nvPicPr>
          <p:cNvPr id="5" name="Immagine 4">
            <a:extLst>
              <a:ext uri="{FF2B5EF4-FFF2-40B4-BE49-F238E27FC236}">
                <a16:creationId xmlns:a16="http://schemas.microsoft.com/office/drawing/2014/main" id="{D13F01B0-9A00-4B22-9506-4305EE0E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Rectangle 2">
            <a:extLst>
              <a:ext uri="{FF2B5EF4-FFF2-40B4-BE49-F238E27FC236}">
                <a16:creationId xmlns:a16="http://schemas.microsoft.com/office/drawing/2014/main" id="{4C2ACB3B-4746-49A2-BF74-1FE599AD4AE2}"/>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graphicFrame>
        <p:nvGraphicFramePr>
          <p:cNvPr id="9" name="Tabella 8">
            <a:extLst>
              <a:ext uri="{FF2B5EF4-FFF2-40B4-BE49-F238E27FC236}">
                <a16:creationId xmlns:a16="http://schemas.microsoft.com/office/drawing/2014/main" id="{6078DFCF-E326-416D-899D-2097AECA311F}"/>
              </a:ext>
            </a:extLst>
          </p:cNvPr>
          <p:cNvGraphicFramePr>
            <a:graphicFrameLocks noGrp="1"/>
          </p:cNvGraphicFramePr>
          <p:nvPr>
            <p:extLst>
              <p:ext uri="{D42A27DB-BD31-4B8C-83A1-F6EECF244321}">
                <p14:modId xmlns:p14="http://schemas.microsoft.com/office/powerpoint/2010/main" val="3949942406"/>
              </p:ext>
            </p:extLst>
          </p:nvPr>
        </p:nvGraphicFramePr>
        <p:xfrm>
          <a:off x="2028093" y="2142308"/>
          <a:ext cx="8135814" cy="4056018"/>
        </p:xfrm>
        <a:graphic>
          <a:graphicData uri="http://schemas.openxmlformats.org/drawingml/2006/table">
            <a:tbl>
              <a:tblPr firstCol="1" bandRow="1">
                <a:tableStyleId>{5C22544A-7EE6-4342-B048-85BDC9FD1C3A}</a:tableStyleId>
              </a:tblPr>
              <a:tblGrid>
                <a:gridCol w="4067907">
                  <a:extLst>
                    <a:ext uri="{9D8B030D-6E8A-4147-A177-3AD203B41FA5}">
                      <a16:colId xmlns:a16="http://schemas.microsoft.com/office/drawing/2014/main" val="687163910"/>
                    </a:ext>
                  </a:extLst>
                </a:gridCol>
                <a:gridCol w="4067907">
                  <a:extLst>
                    <a:ext uri="{9D8B030D-6E8A-4147-A177-3AD203B41FA5}">
                      <a16:colId xmlns:a16="http://schemas.microsoft.com/office/drawing/2014/main" val="3993227338"/>
                    </a:ext>
                  </a:extLst>
                </a:gridCol>
              </a:tblGrid>
              <a:tr h="366619">
                <a:tc>
                  <a:txBody>
                    <a:bodyPr/>
                    <a:lstStyle/>
                    <a:p>
                      <a:pPr>
                        <a:lnSpc>
                          <a:spcPct val="107000"/>
                        </a:lnSpc>
                        <a:spcAft>
                          <a:spcPts val="0"/>
                        </a:spcAft>
                      </a:pPr>
                      <a:r>
                        <a:rPr lang="it-IT" sz="1300">
                          <a:effectLst/>
                        </a:rPr>
                        <a:t>Nome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23363810"/>
                  </a:ext>
                </a:extLst>
              </a:tr>
              <a:tr h="414998">
                <a:tc>
                  <a:txBody>
                    <a:bodyPr/>
                    <a:lstStyle/>
                    <a:p>
                      <a:pPr>
                        <a:lnSpc>
                          <a:spcPct val="107000"/>
                        </a:lnSpc>
                        <a:spcAft>
                          <a:spcPts val="0"/>
                        </a:spcAft>
                      </a:pPr>
                      <a:r>
                        <a:rPr lang="it-IT" sz="1300">
                          <a:effectLst/>
                        </a:rPr>
                        <a:t>Data e ora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13/02/2019 , 21:29</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52440530"/>
                  </a:ext>
                </a:extLst>
              </a:tr>
              <a:tr h="431628">
                <a:tc>
                  <a:txBody>
                    <a:bodyPr/>
                    <a:lstStyle/>
                    <a:p>
                      <a:pPr>
                        <a:lnSpc>
                          <a:spcPct val="107000"/>
                        </a:lnSpc>
                        <a:spcAft>
                          <a:spcPts val="0"/>
                        </a:spcAft>
                      </a:pPr>
                      <a:r>
                        <a:rPr lang="it-IT" sz="1300">
                          <a:effectLst/>
                        </a:rPr>
                        <a:t>Tester</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Domenico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8585418"/>
                  </a:ext>
                </a:extLst>
              </a:tr>
              <a:tr h="416510">
                <a:tc gridSpan="2">
                  <a:txBody>
                    <a:bodyPr/>
                    <a:lstStyle/>
                    <a:p>
                      <a:pPr algn="ctr">
                        <a:lnSpc>
                          <a:spcPct val="107000"/>
                        </a:lnSpc>
                        <a:spcAft>
                          <a:spcPts val="0"/>
                        </a:spcAft>
                      </a:pPr>
                      <a:r>
                        <a:rPr lang="it-IT" sz="1300">
                          <a:effectLst/>
                        </a:rPr>
                        <a:t>Output atteso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054069742"/>
                  </a:ext>
                </a:extLst>
              </a:tr>
              <a:tr h="454079">
                <a:tc gridSpan="2">
                  <a:txBody>
                    <a:bodyPr/>
                    <a:lstStyle/>
                    <a:p>
                      <a:pPr>
                        <a:lnSpc>
                          <a:spcPct val="107000"/>
                        </a:lnSpc>
                        <a:spcAft>
                          <a:spcPts val="0"/>
                        </a:spcAft>
                      </a:pPr>
                      <a:r>
                        <a:rPr lang="it-IT" sz="1200" b="0" dirty="0">
                          <a:solidFill>
                            <a:schemeClr val="tx1"/>
                          </a:solidFill>
                          <a:effectLst/>
                        </a:rPr>
                        <a:t>La modifica del Tracking id non è andata a buon fine perché  </a:t>
                      </a:r>
                      <a:r>
                        <a:rPr lang="it-IT" sz="1200" b="0" dirty="0" err="1">
                          <a:solidFill>
                            <a:schemeClr val="tx1"/>
                          </a:solidFill>
                          <a:effectLst/>
                        </a:rPr>
                        <a:t>TrackingID</a:t>
                      </a:r>
                      <a:r>
                        <a:rPr lang="it-IT" sz="1200" b="0" dirty="0">
                          <a:solidFill>
                            <a:schemeClr val="tx1"/>
                          </a:solidFill>
                          <a:effectLst/>
                        </a:rPr>
                        <a:t> non rispetta la lunghezza.</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05761710"/>
                  </a:ext>
                </a:extLst>
              </a:tr>
              <a:tr h="384005">
                <a:tc gridSpan="2">
                  <a:txBody>
                    <a:bodyPr/>
                    <a:lstStyle/>
                    <a:p>
                      <a:pPr algn="ctr">
                        <a:lnSpc>
                          <a:spcPct val="107000"/>
                        </a:lnSpc>
                        <a:spcAft>
                          <a:spcPts val="0"/>
                        </a:spcAft>
                      </a:pPr>
                      <a:r>
                        <a:rPr lang="it-IT" sz="1300" dirty="0">
                          <a:effectLst/>
                        </a:rPr>
                        <a:t>Output del sistema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923776561"/>
                  </a:ext>
                </a:extLst>
              </a:tr>
              <a:tr h="314461">
                <a:tc gridSpan="2">
                  <a:txBody>
                    <a:bodyPr/>
                    <a:lstStyle/>
                    <a:p>
                      <a:pPr>
                        <a:lnSpc>
                          <a:spcPct val="107000"/>
                        </a:lnSpc>
                        <a:spcAft>
                          <a:spcPts val="0"/>
                        </a:spcAft>
                      </a:pPr>
                      <a:r>
                        <a:rPr lang="it-IT" sz="1200" b="0" dirty="0">
                          <a:solidFill>
                            <a:schemeClr val="tx1"/>
                          </a:solidFill>
                          <a:effectLst/>
                        </a:rPr>
                        <a:t>Il tracking ID deve essere del formato AAA11BB</a:t>
                      </a:r>
                      <a:r>
                        <a:rPr lang="it-IT" sz="1100" b="0" dirty="0">
                          <a:solidFill>
                            <a:schemeClr val="tx1"/>
                          </a:solidFill>
                          <a:effectLst/>
                        </a:rPr>
                        <a:t>.</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171181362"/>
                  </a:ext>
                </a:extLst>
              </a:tr>
              <a:tr h="440699">
                <a:tc>
                  <a:txBody>
                    <a:bodyPr/>
                    <a:lstStyle/>
                    <a:p>
                      <a:pPr>
                        <a:lnSpc>
                          <a:spcPct val="107000"/>
                        </a:lnSpc>
                        <a:spcAft>
                          <a:spcPts val="0"/>
                        </a:spcAft>
                      </a:pPr>
                      <a:r>
                        <a:rPr lang="it-IT" sz="13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Corretto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8493948"/>
                  </a:ext>
                </a:extLst>
              </a:tr>
              <a:tr h="413486">
                <a:tc>
                  <a:txBody>
                    <a:bodyPr/>
                    <a:lstStyle/>
                    <a:p>
                      <a:pPr>
                        <a:lnSpc>
                          <a:spcPct val="107000"/>
                        </a:lnSpc>
                        <a:spcAft>
                          <a:spcPts val="0"/>
                        </a:spcAft>
                      </a:pPr>
                      <a:r>
                        <a:rPr lang="it-IT" sz="1300">
                          <a:effectLst/>
                        </a:rPr>
                        <a:t>Numero Prove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9913578"/>
                  </a:ext>
                </a:extLst>
              </a:tr>
              <a:tr h="419533">
                <a:tc>
                  <a:txBody>
                    <a:bodyPr/>
                    <a:lstStyle/>
                    <a:p>
                      <a:pPr>
                        <a:lnSpc>
                          <a:spcPct val="107000"/>
                        </a:lnSpc>
                        <a:spcAft>
                          <a:spcPts val="0"/>
                        </a:spcAft>
                      </a:pPr>
                      <a:r>
                        <a:rPr lang="it-IT" sz="1300">
                          <a:effectLst/>
                        </a:rPr>
                        <a:t>Categoria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LT</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0368963"/>
                  </a:ext>
                </a:extLst>
              </a:tr>
            </a:tbl>
          </a:graphicData>
        </a:graphic>
      </p:graphicFrame>
    </p:spTree>
    <p:extLst>
      <p:ext uri="{BB962C8B-B14F-4D97-AF65-F5344CB8AC3E}">
        <p14:creationId xmlns:p14="http://schemas.microsoft.com/office/powerpoint/2010/main" val="2877322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C1C0-4B7C-4C6B-83FB-8093EED40D90}"/>
              </a:ext>
            </a:extLst>
          </p:cNvPr>
          <p:cNvSpPr>
            <a:spLocks noGrp="1"/>
          </p:cNvSpPr>
          <p:nvPr>
            <p:ph type="title"/>
          </p:nvPr>
        </p:nvSpPr>
        <p:spPr>
          <a:xfrm>
            <a:off x="4239128" y="0"/>
            <a:ext cx="3713743" cy="665193"/>
          </a:xfrm>
        </p:spPr>
        <p:txBody>
          <a:bodyPr>
            <a:normAutofit fontScale="90000"/>
          </a:bodyPr>
          <a:lstStyle/>
          <a:p>
            <a:r>
              <a:rPr lang="it-IT" dirty="0" err="1"/>
              <a:t>Selenium</a:t>
            </a:r>
            <a:r>
              <a:rPr lang="it-IT" dirty="0"/>
              <a:t> TESTING</a:t>
            </a:r>
          </a:p>
        </p:txBody>
      </p:sp>
      <p:pic>
        <p:nvPicPr>
          <p:cNvPr id="4" name="Segnaposto contenuto 3">
            <a:extLst>
              <a:ext uri="{FF2B5EF4-FFF2-40B4-BE49-F238E27FC236}">
                <a16:creationId xmlns:a16="http://schemas.microsoft.com/office/drawing/2014/main" id="{9D7643F5-7073-4A68-9DBD-7961DCC522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63334" y="1497696"/>
            <a:ext cx="7660380" cy="4601402"/>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49E1DB82-FEA3-4D56-A4FD-578C0542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F9A99F4C-B96A-45E6-A4E5-FD46FB7168BD}"/>
              </a:ext>
            </a:extLst>
          </p:cNvPr>
          <p:cNvSpPr>
            <a:spLocks noChangeArrowheads="1"/>
          </p:cNvSpPr>
          <p:nvPr/>
        </p:nvSpPr>
        <p:spPr bwMode="auto">
          <a:xfrm>
            <a:off x="115751" y="1027434"/>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descr="Immagine che contiene testo, segnale&#10;&#10;Descrizione generata automaticamente">
            <a:extLst>
              <a:ext uri="{FF2B5EF4-FFF2-40B4-BE49-F238E27FC236}">
                <a16:creationId xmlns:a16="http://schemas.microsoft.com/office/drawing/2014/main" id="{BF48A8D9-4970-4442-A5E3-1AD0AEAD7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8665" y="5525589"/>
            <a:ext cx="573509" cy="573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6819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CB243A6-F9DD-4262-B257-56665CB9D887}"/>
              </a:ext>
            </a:extLst>
          </p:cNvPr>
          <p:cNvSpPr txBox="1">
            <a:spLocks/>
          </p:cNvSpPr>
          <p:nvPr/>
        </p:nvSpPr>
        <p:spPr>
          <a:xfrm>
            <a:off x="4691731" y="0"/>
            <a:ext cx="2808536" cy="776205"/>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a:t>
            </a:r>
            <a:r>
              <a:rPr lang="it-IT" sz="3200" dirty="0" err="1"/>
              <a:t>iNCIDENT</a:t>
            </a:r>
            <a:endParaRPr lang="it-IT" sz="3200" dirty="0"/>
          </a:p>
        </p:txBody>
      </p:sp>
      <p:sp>
        <p:nvSpPr>
          <p:cNvPr id="5" name="Rectangle 2">
            <a:extLst>
              <a:ext uri="{FF2B5EF4-FFF2-40B4-BE49-F238E27FC236}">
                <a16:creationId xmlns:a16="http://schemas.microsoft.com/office/drawing/2014/main" id="{F19109EA-8B83-439A-B23D-8A3ED392EA23}"/>
              </a:ext>
            </a:extLst>
          </p:cNvPr>
          <p:cNvSpPr>
            <a:spLocks noChangeArrowheads="1"/>
          </p:cNvSpPr>
          <p:nvPr/>
        </p:nvSpPr>
        <p:spPr bwMode="auto">
          <a:xfrm>
            <a:off x="181066" y="1247533"/>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B8CFEA1E-3C21-4D88-BAFF-6A04BDDBC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graphicFrame>
        <p:nvGraphicFramePr>
          <p:cNvPr id="8" name="Tabella 7">
            <a:extLst>
              <a:ext uri="{FF2B5EF4-FFF2-40B4-BE49-F238E27FC236}">
                <a16:creationId xmlns:a16="http://schemas.microsoft.com/office/drawing/2014/main" id="{27FABB65-3C10-4332-A888-C1CE401030B8}"/>
              </a:ext>
            </a:extLst>
          </p:cNvPr>
          <p:cNvGraphicFramePr>
            <a:graphicFrameLocks noGrp="1"/>
          </p:cNvGraphicFramePr>
          <p:nvPr>
            <p:extLst>
              <p:ext uri="{D42A27DB-BD31-4B8C-83A1-F6EECF244321}">
                <p14:modId xmlns:p14="http://schemas.microsoft.com/office/powerpoint/2010/main" val="215368704"/>
              </p:ext>
            </p:extLst>
          </p:nvPr>
        </p:nvGraphicFramePr>
        <p:xfrm>
          <a:off x="2029181" y="2168403"/>
          <a:ext cx="8133637" cy="3624944"/>
        </p:xfrm>
        <a:graphic>
          <a:graphicData uri="http://schemas.openxmlformats.org/drawingml/2006/table">
            <a:tbl>
              <a:tblPr firstCol="1" bandRow="1">
                <a:tableStyleId>{5C22544A-7EE6-4342-B048-85BDC9FD1C3A}</a:tableStyleId>
              </a:tblPr>
              <a:tblGrid>
                <a:gridCol w="2271640">
                  <a:extLst>
                    <a:ext uri="{9D8B030D-6E8A-4147-A177-3AD203B41FA5}">
                      <a16:colId xmlns:a16="http://schemas.microsoft.com/office/drawing/2014/main" val="3189777002"/>
                    </a:ext>
                  </a:extLst>
                </a:gridCol>
                <a:gridCol w="5861997">
                  <a:extLst>
                    <a:ext uri="{9D8B030D-6E8A-4147-A177-3AD203B41FA5}">
                      <a16:colId xmlns:a16="http://schemas.microsoft.com/office/drawing/2014/main" val="2770120543"/>
                    </a:ext>
                  </a:extLst>
                </a:gridCol>
              </a:tblGrid>
              <a:tr h="335636">
                <a:tc>
                  <a:txBody>
                    <a:bodyPr/>
                    <a:lstStyle/>
                    <a:p>
                      <a:pPr algn="ctr">
                        <a:lnSpc>
                          <a:spcPct val="107000"/>
                        </a:lnSpc>
                        <a:spcAft>
                          <a:spcPts val="0"/>
                        </a:spcAft>
                      </a:pPr>
                      <a:r>
                        <a:rPr lang="it-IT" sz="1200">
                          <a:effectLst/>
                        </a:rPr>
                        <a:t>ID</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7560533"/>
                  </a:ext>
                </a:extLst>
              </a:tr>
              <a:tr h="1810348">
                <a:tc>
                  <a:txBody>
                    <a:bodyPr/>
                    <a:lstStyle/>
                    <a:p>
                      <a:pPr algn="ctr">
                        <a:lnSpc>
                          <a:spcPct val="107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Il valore attuale del messaggio di errore è ‘Il tracking ID deve essere del formato AAA11BB</a:t>
                      </a:r>
                      <a:r>
                        <a:rPr lang="it-IT" sz="1400" dirty="0">
                          <a:effectLst/>
                        </a:rPr>
                        <a:t> </a:t>
                      </a:r>
                      <a:r>
                        <a:rPr lang="it-IT" sz="1200" dirty="0">
                          <a:effectLst/>
                        </a:rPr>
                        <a:t>' che risulta essere leggermente diverso da quello atteso ' La modifica del Tracking id non è andata a buon fine perché  </a:t>
                      </a:r>
                      <a:r>
                        <a:rPr lang="it-IT" sz="1200" dirty="0" err="1">
                          <a:effectLst/>
                        </a:rPr>
                        <a:t>TrackingID</a:t>
                      </a:r>
                      <a:r>
                        <a:rPr lang="it-IT" sz="1200" dirty="0">
                          <a:effectLst/>
                        </a:rPr>
                        <a:t> non rispetta la lunghezza.’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7379207"/>
                  </a:ext>
                </a:extLst>
              </a:tr>
              <a:tr h="523607">
                <a:tc>
                  <a:txBody>
                    <a:bodyPr/>
                    <a:lstStyle/>
                    <a:p>
                      <a:pPr algn="ctr">
                        <a:lnSpc>
                          <a:spcPct val="107000"/>
                        </a:lnSpc>
                        <a:spcAft>
                          <a:spcPts val="0"/>
                        </a:spcAft>
                      </a:pPr>
                      <a:r>
                        <a:rPr lang="it-IT" sz="1200">
                          <a:effectLst/>
                        </a:rPr>
                        <a:t>Come riprodurlo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AA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78562600"/>
                  </a:ext>
                </a:extLst>
              </a:tr>
              <a:tr h="482270">
                <a:tc>
                  <a:txBody>
                    <a:bodyPr/>
                    <a:lstStyle/>
                    <a:p>
                      <a:pPr algn="ctr">
                        <a:lnSpc>
                          <a:spcPct val="107000"/>
                        </a:lnSpc>
                        <a:spcAft>
                          <a:spcPts val="0"/>
                        </a:spcAft>
                      </a:pPr>
                      <a:r>
                        <a:rPr lang="it-IT" sz="1200">
                          <a:effectLst/>
                        </a:rPr>
                        <a:t>Priorità</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Bassa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8262947"/>
                  </a:ext>
                </a:extLst>
              </a:tr>
              <a:tr h="473083">
                <a:tc>
                  <a:txBody>
                    <a:bodyPr/>
                    <a:lstStyle/>
                    <a:p>
                      <a:pPr algn="ctr">
                        <a:lnSpc>
                          <a:spcPct val="107000"/>
                        </a:lnSpc>
                        <a:spcAft>
                          <a:spcPts val="0"/>
                        </a:spcAft>
                      </a:pPr>
                      <a:r>
                        <a:rPr lang="it-IT" sz="1200">
                          <a:effectLst/>
                        </a:rPr>
                        <a:t>Stato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Rilevato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12374001"/>
                  </a:ext>
                </a:extLst>
              </a:tr>
            </a:tbl>
          </a:graphicData>
        </a:graphic>
      </p:graphicFrame>
    </p:spTree>
    <p:extLst>
      <p:ext uri="{BB962C8B-B14F-4D97-AF65-F5344CB8AC3E}">
        <p14:creationId xmlns:p14="http://schemas.microsoft.com/office/powerpoint/2010/main" val="1736149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EB6D53-55E0-4F30-80EB-735E619A35A8}"/>
              </a:ext>
            </a:extLst>
          </p:cNvPr>
          <p:cNvSpPr>
            <a:spLocks noGrp="1"/>
          </p:cNvSpPr>
          <p:nvPr>
            <p:ph type="title"/>
          </p:nvPr>
        </p:nvSpPr>
        <p:spPr>
          <a:xfrm>
            <a:off x="4141396" y="93661"/>
            <a:ext cx="3640021" cy="670467"/>
          </a:xfrm>
        </p:spPr>
        <p:txBody>
          <a:bodyPr>
            <a:normAutofit/>
          </a:bodyPr>
          <a:lstStyle/>
          <a:p>
            <a:r>
              <a:rPr lang="it-IT" sz="3200" dirty="0"/>
              <a:t>Risultato finale</a:t>
            </a:r>
          </a:p>
        </p:txBody>
      </p:sp>
      <p:pic>
        <p:nvPicPr>
          <p:cNvPr id="4" name="Immagine 3">
            <a:extLst>
              <a:ext uri="{FF2B5EF4-FFF2-40B4-BE49-F238E27FC236}">
                <a16:creationId xmlns:a16="http://schemas.microsoft.com/office/drawing/2014/main" id="{81B5925D-07B5-4758-8AC4-C8AC5C646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22" y="988226"/>
            <a:ext cx="3640021" cy="5193224"/>
          </a:xfrm>
          <a:prstGeom prst="rect">
            <a:avLst/>
          </a:prstGeom>
          <a:ln>
            <a:noFill/>
          </a:ln>
          <a:effectLst>
            <a:outerShdw blurRad="292100" dist="139700" dir="2700000" algn="tl" rotWithShape="0">
              <a:srgbClr val="333333">
                <a:alpha val="65000"/>
              </a:srgbClr>
            </a:outerShdw>
          </a:effectLst>
        </p:spPr>
      </p:pic>
      <p:sp>
        <p:nvSpPr>
          <p:cNvPr id="5" name="CasellaDiTesto 4">
            <a:extLst>
              <a:ext uri="{FF2B5EF4-FFF2-40B4-BE49-F238E27FC236}">
                <a16:creationId xmlns:a16="http://schemas.microsoft.com/office/drawing/2014/main" id="{4691C286-81BD-436E-998F-2FC6836CC527}"/>
              </a:ext>
            </a:extLst>
          </p:cNvPr>
          <p:cNvSpPr txBox="1"/>
          <p:nvPr/>
        </p:nvSpPr>
        <p:spPr>
          <a:xfrm>
            <a:off x="1572627" y="6174679"/>
            <a:ext cx="2189409" cy="369332"/>
          </a:xfrm>
          <a:prstGeom prst="rect">
            <a:avLst/>
          </a:prstGeom>
          <a:noFill/>
        </p:spPr>
        <p:txBody>
          <a:bodyPr wrap="square" rtlCol="0">
            <a:spAutoFit/>
          </a:bodyPr>
          <a:lstStyle/>
          <a:p>
            <a:r>
              <a:rPr lang="it-IT" b="1" dirty="0" err="1"/>
              <a:t>Ipad</a:t>
            </a:r>
            <a:r>
              <a:rPr lang="it-IT" b="1" dirty="0"/>
              <a:t> : 768x1024</a:t>
            </a:r>
          </a:p>
        </p:txBody>
      </p:sp>
      <p:pic>
        <p:nvPicPr>
          <p:cNvPr id="6" name="Immagine 5">
            <a:extLst>
              <a:ext uri="{FF2B5EF4-FFF2-40B4-BE49-F238E27FC236}">
                <a16:creationId xmlns:a16="http://schemas.microsoft.com/office/drawing/2014/main" id="{3E350165-1A32-4043-8EDF-C8FD4BBEC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417" y="988226"/>
            <a:ext cx="2442315" cy="5193225"/>
          </a:xfrm>
          <a:prstGeom prst="rect">
            <a:avLst/>
          </a:prstGeom>
          <a:ln>
            <a:noFill/>
          </a:ln>
          <a:effectLst>
            <a:outerShdw blurRad="292100" dist="139700" dir="2700000" algn="tl" rotWithShape="0">
              <a:srgbClr val="333333">
                <a:alpha val="65000"/>
              </a:srgbClr>
            </a:outerShdw>
          </a:effectLst>
        </p:spPr>
      </p:pic>
      <p:sp>
        <p:nvSpPr>
          <p:cNvPr id="7" name="CasellaDiTesto 6">
            <a:extLst>
              <a:ext uri="{FF2B5EF4-FFF2-40B4-BE49-F238E27FC236}">
                <a16:creationId xmlns:a16="http://schemas.microsoft.com/office/drawing/2014/main" id="{87B4A80F-2221-445A-8288-28249C859776}"/>
              </a:ext>
            </a:extLst>
          </p:cNvPr>
          <p:cNvSpPr txBox="1"/>
          <p:nvPr/>
        </p:nvSpPr>
        <p:spPr>
          <a:xfrm>
            <a:off x="7781416" y="6181451"/>
            <a:ext cx="2442315" cy="369332"/>
          </a:xfrm>
          <a:prstGeom prst="rect">
            <a:avLst/>
          </a:prstGeom>
          <a:noFill/>
        </p:spPr>
        <p:txBody>
          <a:bodyPr wrap="square" rtlCol="0">
            <a:spAutoFit/>
          </a:bodyPr>
          <a:lstStyle/>
          <a:p>
            <a:r>
              <a:rPr lang="it-IT" b="1" dirty="0" err="1"/>
              <a:t>Iphone</a:t>
            </a:r>
            <a:r>
              <a:rPr lang="it-IT" b="1" dirty="0"/>
              <a:t> 5s : 320x568</a:t>
            </a:r>
          </a:p>
        </p:txBody>
      </p:sp>
    </p:spTree>
    <p:extLst>
      <p:ext uri="{BB962C8B-B14F-4D97-AF65-F5344CB8AC3E}">
        <p14:creationId xmlns:p14="http://schemas.microsoft.com/office/powerpoint/2010/main" val="122098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AF4AD5-3CC6-4C09-842F-0F144512E26F}"/>
              </a:ext>
            </a:extLst>
          </p:cNvPr>
          <p:cNvSpPr>
            <a:spLocks noGrp="1"/>
          </p:cNvSpPr>
          <p:nvPr>
            <p:ph idx="1"/>
          </p:nvPr>
        </p:nvSpPr>
        <p:spPr>
          <a:xfrm>
            <a:off x="1018040" y="1562100"/>
            <a:ext cx="8534400" cy="4775200"/>
          </a:xfrm>
        </p:spPr>
        <p:txBody>
          <a:bodyPr>
            <a:normAutofit lnSpcReduction="10000"/>
          </a:bodyPr>
          <a:lstStyle/>
          <a:p>
            <a:pPr marL="0" indent="0">
              <a:buNone/>
            </a:pPr>
            <a:r>
              <a:rPr lang="it-IT" sz="1900" dirty="0">
                <a:solidFill>
                  <a:schemeClr val="tx1"/>
                </a:solidFill>
              </a:rPr>
              <a:t>L’ </a:t>
            </a:r>
            <a:r>
              <a:rPr lang="it-IT" sz="1900" b="1" u="sng" dirty="0">
                <a:solidFill>
                  <a:schemeClr val="tx1"/>
                </a:solidFill>
              </a:rPr>
              <a:t>utente registrato </a:t>
            </a:r>
            <a:r>
              <a:rPr lang="it-IT" sz="1900" dirty="0">
                <a:solidFill>
                  <a:schemeClr val="tx1"/>
                </a:solidFill>
              </a:rPr>
              <a:t>deve avere la possibilità di:</a:t>
            </a:r>
          </a:p>
          <a:p>
            <a:pPr marL="0" indent="0">
              <a:buNone/>
            </a:pPr>
            <a:endParaRPr lang="it-IT" sz="1900" dirty="0">
              <a:solidFill>
                <a:schemeClr val="tx1"/>
              </a:solidFill>
            </a:endParaRPr>
          </a:p>
          <a:p>
            <a:pPr marL="0" lvl="0" indent="0">
              <a:buNone/>
            </a:pPr>
            <a:r>
              <a:rPr lang="it-IT" sz="1500" dirty="0">
                <a:solidFill>
                  <a:schemeClr val="tx1"/>
                </a:solidFill>
              </a:rPr>
              <a:t>RF_12. </a:t>
            </a:r>
            <a:r>
              <a:rPr lang="it-IT" sz="1900" dirty="0">
                <a:solidFill>
                  <a:schemeClr val="tx1"/>
                </a:solidFill>
              </a:rPr>
              <a:t>Effettuare il </a:t>
            </a:r>
            <a:r>
              <a:rPr lang="it-IT" sz="1900" dirty="0" err="1">
                <a:solidFill>
                  <a:schemeClr val="tx1"/>
                </a:solidFill>
              </a:rPr>
              <a:t>logout</a:t>
            </a:r>
            <a:endParaRPr lang="it-IT" sz="1900" dirty="0">
              <a:solidFill>
                <a:schemeClr val="tx1"/>
              </a:solidFill>
            </a:endParaRPr>
          </a:p>
          <a:p>
            <a:pPr marL="0" indent="0">
              <a:buNone/>
            </a:pPr>
            <a:endParaRPr lang="it-IT" sz="1500" dirty="0">
              <a:solidFill>
                <a:schemeClr val="tx1"/>
              </a:solidFill>
            </a:endParaRPr>
          </a:p>
          <a:p>
            <a:pPr marL="0" indent="0">
              <a:buNone/>
            </a:pPr>
            <a:r>
              <a:rPr lang="it-IT" sz="1900" dirty="0">
                <a:solidFill>
                  <a:schemeClr val="tx1"/>
                </a:solidFill>
              </a:rPr>
              <a:t>Il </a:t>
            </a:r>
            <a:r>
              <a:rPr lang="it-IT" sz="1900" b="1" u="sng" dirty="0">
                <a:solidFill>
                  <a:schemeClr val="tx1"/>
                </a:solidFill>
              </a:rPr>
              <a:t>cliente</a:t>
            </a:r>
            <a:r>
              <a:rPr lang="it-IT" sz="1900" dirty="0">
                <a:solidFill>
                  <a:schemeClr val="tx1"/>
                </a:solidFill>
              </a:rPr>
              <a:t> deve avere la possibilità di :</a:t>
            </a:r>
          </a:p>
          <a:p>
            <a:pPr marL="0" indent="0">
              <a:buNone/>
            </a:pPr>
            <a:endParaRPr lang="it-IT" sz="1900" dirty="0">
              <a:solidFill>
                <a:schemeClr val="tx1"/>
              </a:solidFill>
            </a:endParaRPr>
          </a:p>
          <a:p>
            <a:pPr marL="0" lvl="0" indent="0">
              <a:buNone/>
            </a:pPr>
            <a:r>
              <a:rPr lang="it-IT" sz="1500" dirty="0">
                <a:solidFill>
                  <a:schemeClr val="tx1"/>
                </a:solidFill>
              </a:rPr>
              <a:t>RF_13. </a:t>
            </a:r>
            <a:r>
              <a:rPr lang="it-IT" sz="1900" dirty="0">
                <a:solidFill>
                  <a:schemeClr val="tx1"/>
                </a:solidFill>
              </a:rPr>
              <a:t>Accedere alla propria area personale</a:t>
            </a:r>
          </a:p>
          <a:p>
            <a:pPr marL="0" lvl="0" indent="0">
              <a:buNone/>
            </a:pPr>
            <a:r>
              <a:rPr lang="it-IT" sz="1500" dirty="0">
                <a:solidFill>
                  <a:schemeClr val="tx1"/>
                </a:solidFill>
              </a:rPr>
              <a:t>RF_14. </a:t>
            </a:r>
            <a:r>
              <a:rPr lang="it-IT" sz="1900" dirty="0">
                <a:solidFill>
                  <a:schemeClr val="tx1"/>
                </a:solidFill>
              </a:rPr>
              <a:t>Modificare i dati personali</a:t>
            </a:r>
          </a:p>
          <a:p>
            <a:pPr marL="0" lvl="0" indent="0">
              <a:buNone/>
            </a:pPr>
            <a:r>
              <a:rPr lang="it-IT" sz="1500" dirty="0">
                <a:solidFill>
                  <a:schemeClr val="tx1"/>
                </a:solidFill>
              </a:rPr>
              <a:t>RF_15. </a:t>
            </a:r>
            <a:r>
              <a:rPr lang="it-IT" sz="1900" dirty="0">
                <a:solidFill>
                  <a:schemeClr val="tx1"/>
                </a:solidFill>
              </a:rPr>
              <a:t>Effettuare ordine</a:t>
            </a:r>
          </a:p>
          <a:p>
            <a:pPr marL="0" lvl="0" indent="0">
              <a:buNone/>
            </a:pPr>
            <a:r>
              <a:rPr lang="it-IT" sz="1500" dirty="0">
                <a:solidFill>
                  <a:schemeClr val="tx1"/>
                </a:solidFill>
              </a:rPr>
              <a:t>RF_16. </a:t>
            </a:r>
            <a:r>
              <a:rPr lang="it-IT" sz="1900" dirty="0">
                <a:solidFill>
                  <a:schemeClr val="tx1"/>
                </a:solidFill>
              </a:rPr>
              <a:t>Annullare un ordine</a:t>
            </a:r>
          </a:p>
          <a:p>
            <a:pPr marL="0" lvl="0" indent="0">
              <a:buNone/>
            </a:pPr>
            <a:r>
              <a:rPr lang="it-IT" sz="1500" dirty="0">
                <a:solidFill>
                  <a:schemeClr val="tx1"/>
                </a:solidFill>
              </a:rPr>
              <a:t>RF_17. </a:t>
            </a:r>
            <a:r>
              <a:rPr lang="it-IT" sz="1900" dirty="0">
                <a:solidFill>
                  <a:schemeClr val="tx1"/>
                </a:solidFill>
              </a:rPr>
              <a:t>Ricercare un ordine in base al nome del gioco acquistato</a:t>
            </a:r>
          </a:p>
          <a:p>
            <a:pPr marL="0" lvl="0" indent="0">
              <a:buNone/>
            </a:pPr>
            <a:r>
              <a:rPr lang="it-IT" sz="1500" dirty="0">
                <a:solidFill>
                  <a:schemeClr val="tx1"/>
                </a:solidFill>
              </a:rPr>
              <a:t>RF_18. </a:t>
            </a:r>
            <a:r>
              <a:rPr lang="it-IT" sz="1900" dirty="0">
                <a:solidFill>
                  <a:schemeClr val="tx1"/>
                </a:solidFill>
              </a:rPr>
              <a:t>Accedere alla lista degli ordini effettuati</a:t>
            </a:r>
          </a:p>
          <a:p>
            <a:pPr marL="0" indent="0">
              <a:buNone/>
            </a:pPr>
            <a:endParaRPr lang="it-IT" dirty="0">
              <a:solidFill>
                <a:schemeClr val="tx1"/>
              </a:solidFill>
            </a:endParaRPr>
          </a:p>
          <a:p>
            <a:endParaRPr lang="it-IT" dirty="0"/>
          </a:p>
        </p:txBody>
      </p:sp>
      <p:sp>
        <p:nvSpPr>
          <p:cNvPr id="4" name="Titolo 1">
            <a:extLst>
              <a:ext uri="{FF2B5EF4-FFF2-40B4-BE49-F238E27FC236}">
                <a16:creationId xmlns:a16="http://schemas.microsoft.com/office/drawing/2014/main" id="{91F1E8CB-C09F-4E2A-822C-685F5F36B055}"/>
              </a:ext>
            </a:extLst>
          </p:cNvPr>
          <p:cNvSpPr txBox="1">
            <a:spLocks/>
          </p:cNvSpPr>
          <p:nvPr/>
        </p:nvSpPr>
        <p:spPr>
          <a:xfrm>
            <a:off x="3487273" y="102690"/>
            <a:ext cx="5217454" cy="5666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reqUISITI</a:t>
            </a:r>
            <a:r>
              <a:rPr lang="it-IT" sz="3200" dirty="0"/>
              <a:t> FUNZIONALI (2/3)</a:t>
            </a:r>
          </a:p>
        </p:txBody>
      </p:sp>
      <p:pic>
        <p:nvPicPr>
          <p:cNvPr id="5" name="Immagine 4">
            <a:extLst>
              <a:ext uri="{FF2B5EF4-FFF2-40B4-BE49-F238E27FC236}">
                <a16:creationId xmlns:a16="http://schemas.microsoft.com/office/drawing/2014/main" id="{780687EF-529D-4373-971C-B5E3CF68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475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7B00C08-AFEA-4D40-9638-CADC8407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643" y="1984101"/>
            <a:ext cx="8938713" cy="2889798"/>
          </a:xfrm>
          <a:prstGeom prst="rect">
            <a:avLst/>
          </a:prstGeom>
          <a:ln>
            <a:noFill/>
          </a:ln>
          <a:effectLst>
            <a:outerShdw blurRad="292100" dist="139700" dir="2700000" algn="tl" rotWithShape="0">
              <a:srgbClr val="333333">
                <a:alpha val="65000"/>
              </a:srgbClr>
            </a:outerShdw>
          </a:effectLst>
        </p:spPr>
      </p:pic>
      <p:sp>
        <p:nvSpPr>
          <p:cNvPr id="6" name="CasellaDiTesto 5">
            <a:extLst>
              <a:ext uri="{FF2B5EF4-FFF2-40B4-BE49-F238E27FC236}">
                <a16:creationId xmlns:a16="http://schemas.microsoft.com/office/drawing/2014/main" id="{F263F17F-572A-4734-8F5E-941AFBB79BC6}"/>
              </a:ext>
            </a:extLst>
          </p:cNvPr>
          <p:cNvSpPr txBox="1"/>
          <p:nvPr/>
        </p:nvSpPr>
        <p:spPr>
          <a:xfrm>
            <a:off x="4729278" y="5824025"/>
            <a:ext cx="2733441" cy="369332"/>
          </a:xfrm>
          <a:prstGeom prst="rect">
            <a:avLst/>
          </a:prstGeom>
          <a:noFill/>
        </p:spPr>
        <p:txBody>
          <a:bodyPr wrap="none" rtlCol="0">
            <a:spAutoFit/>
          </a:bodyPr>
          <a:lstStyle/>
          <a:p>
            <a:r>
              <a:rPr lang="it-IT" dirty="0"/>
              <a:t>Grazie per l’attenzione</a:t>
            </a:r>
          </a:p>
        </p:txBody>
      </p:sp>
    </p:spTree>
    <p:extLst>
      <p:ext uri="{BB962C8B-B14F-4D97-AF65-F5344CB8AC3E}">
        <p14:creationId xmlns:p14="http://schemas.microsoft.com/office/powerpoint/2010/main" val="182003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6BC2A8B-9512-42F3-91CA-BB04590C696F}"/>
              </a:ext>
            </a:extLst>
          </p:cNvPr>
          <p:cNvSpPr>
            <a:spLocks noGrp="1"/>
          </p:cNvSpPr>
          <p:nvPr>
            <p:ph idx="1"/>
          </p:nvPr>
        </p:nvSpPr>
        <p:spPr>
          <a:xfrm>
            <a:off x="870619" y="1663700"/>
            <a:ext cx="8534400" cy="4838700"/>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gestore del catalogo</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RF_19. </a:t>
            </a:r>
            <a:r>
              <a:rPr lang="it-IT" dirty="0">
                <a:solidFill>
                  <a:schemeClr val="tx1"/>
                </a:solidFill>
              </a:rPr>
              <a:t>Modificare informazioni di un prodotto</a:t>
            </a:r>
          </a:p>
          <a:p>
            <a:pPr marL="0" lvl="0" indent="0">
              <a:buNone/>
            </a:pPr>
            <a:r>
              <a:rPr lang="it-IT" sz="1600" dirty="0">
                <a:solidFill>
                  <a:schemeClr val="tx1"/>
                </a:solidFill>
              </a:rPr>
              <a:t>RF_20. </a:t>
            </a:r>
            <a:r>
              <a:rPr lang="it-IT" dirty="0">
                <a:solidFill>
                  <a:schemeClr val="tx1"/>
                </a:solidFill>
              </a:rPr>
              <a:t>Accedere alla pagina di gestione del catalogo</a:t>
            </a:r>
          </a:p>
          <a:p>
            <a:pPr marL="0" lvl="0" indent="0">
              <a:buNone/>
            </a:pPr>
            <a:r>
              <a:rPr lang="it-IT" sz="1600" dirty="0">
                <a:solidFill>
                  <a:schemeClr val="tx1"/>
                </a:solidFill>
              </a:rPr>
              <a:t>RF_21. </a:t>
            </a:r>
            <a:r>
              <a:rPr lang="it-IT" dirty="0">
                <a:solidFill>
                  <a:schemeClr val="tx1"/>
                </a:solidFill>
              </a:rPr>
              <a:t>Inserire un gioco nel catalogo</a:t>
            </a:r>
          </a:p>
          <a:p>
            <a:pPr marL="0" lvl="0" indent="0">
              <a:buNone/>
            </a:pPr>
            <a:r>
              <a:rPr lang="it-IT" sz="1600" dirty="0">
                <a:solidFill>
                  <a:schemeClr val="tx1"/>
                </a:solidFill>
              </a:rPr>
              <a:t>RF_22. </a:t>
            </a:r>
            <a:r>
              <a:rPr lang="it-IT" dirty="0">
                <a:solidFill>
                  <a:schemeClr val="tx1"/>
                </a:solidFill>
              </a:rPr>
              <a:t>Eliminare un gioco dal catalogo</a:t>
            </a:r>
          </a:p>
          <a:p>
            <a:pPr marL="0" indent="0">
              <a:buNone/>
            </a:pPr>
            <a:endParaRPr lang="it-IT" sz="1600" dirty="0">
              <a:solidFill>
                <a:schemeClr val="tx1"/>
              </a:solidFill>
            </a:endParaRPr>
          </a:p>
          <a:p>
            <a:pPr marL="0" indent="0">
              <a:buNone/>
            </a:pPr>
            <a:r>
              <a:rPr lang="it-IT" dirty="0">
                <a:solidFill>
                  <a:schemeClr val="tx1"/>
                </a:solidFill>
              </a:rPr>
              <a:t>Il </a:t>
            </a:r>
            <a:r>
              <a:rPr lang="it-IT" b="1" u="sng" dirty="0">
                <a:solidFill>
                  <a:schemeClr val="tx1"/>
                </a:solidFill>
              </a:rPr>
              <a:t>gestore degli ordini</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RF_23. </a:t>
            </a:r>
            <a:r>
              <a:rPr lang="it-IT" dirty="0">
                <a:solidFill>
                  <a:schemeClr val="tx1"/>
                </a:solidFill>
              </a:rPr>
              <a:t>Visualizzare la lista degli ordini</a:t>
            </a:r>
          </a:p>
          <a:p>
            <a:pPr marL="0" lvl="0" indent="0">
              <a:buNone/>
            </a:pPr>
            <a:r>
              <a:rPr lang="it-IT" sz="1600" dirty="0">
                <a:solidFill>
                  <a:schemeClr val="tx1"/>
                </a:solidFill>
              </a:rPr>
              <a:t>RF_24. </a:t>
            </a:r>
            <a:r>
              <a:rPr lang="it-IT" dirty="0">
                <a:solidFill>
                  <a:schemeClr val="tx1"/>
                </a:solidFill>
              </a:rPr>
              <a:t>Ricercare un ordine effettuato da un utente</a:t>
            </a:r>
          </a:p>
          <a:p>
            <a:pPr marL="0" lvl="0" indent="0">
              <a:buNone/>
            </a:pPr>
            <a:r>
              <a:rPr lang="it-IT" sz="1600" dirty="0">
                <a:solidFill>
                  <a:schemeClr val="tx1"/>
                </a:solidFill>
              </a:rPr>
              <a:t>RF_25. </a:t>
            </a:r>
            <a:r>
              <a:rPr lang="it-IT" dirty="0">
                <a:solidFill>
                  <a:schemeClr val="tx1"/>
                </a:solidFill>
              </a:rPr>
              <a:t>Cambiare lo stato di un ordine</a:t>
            </a:r>
          </a:p>
          <a:p>
            <a:pPr marL="0" lvl="0" indent="0">
              <a:buNone/>
            </a:pPr>
            <a:r>
              <a:rPr lang="it-IT" sz="1600" dirty="0">
                <a:solidFill>
                  <a:schemeClr val="tx1"/>
                </a:solidFill>
              </a:rPr>
              <a:t>RF_26. </a:t>
            </a:r>
            <a:r>
              <a:rPr lang="it-IT" dirty="0">
                <a:solidFill>
                  <a:schemeClr val="tx1"/>
                </a:solidFill>
              </a:rPr>
              <a:t>Inserire Tracking ID di un ordine</a:t>
            </a:r>
          </a:p>
          <a:p>
            <a:endParaRPr lang="it-IT" dirty="0"/>
          </a:p>
        </p:txBody>
      </p:sp>
      <p:sp>
        <p:nvSpPr>
          <p:cNvPr id="4" name="Titolo 1">
            <a:extLst>
              <a:ext uri="{FF2B5EF4-FFF2-40B4-BE49-F238E27FC236}">
                <a16:creationId xmlns:a16="http://schemas.microsoft.com/office/drawing/2014/main" id="{7BEEB1A9-E641-4E78-A1E8-0D0A39A52921}"/>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(3/3)</a:t>
            </a:r>
          </a:p>
        </p:txBody>
      </p:sp>
      <p:pic>
        <p:nvPicPr>
          <p:cNvPr id="5" name="Immagine 4">
            <a:extLst>
              <a:ext uri="{FF2B5EF4-FFF2-40B4-BE49-F238E27FC236}">
                <a16:creationId xmlns:a16="http://schemas.microsoft.com/office/drawing/2014/main" id="{A6766DD1-2D66-4A30-AA01-927CB9D11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62E24C-13A1-4C9D-8C44-C0614DFE5264}"/>
              </a:ext>
            </a:extLst>
          </p:cNvPr>
          <p:cNvSpPr>
            <a:spLocks noGrp="1"/>
          </p:cNvSpPr>
          <p:nvPr>
            <p:ph idx="1"/>
          </p:nvPr>
        </p:nvSpPr>
        <p:spPr>
          <a:xfrm>
            <a:off x="589506" y="1060450"/>
            <a:ext cx="9189494" cy="5187950"/>
          </a:xfrm>
        </p:spPr>
        <p:txBody>
          <a:bodyPr>
            <a:normAutofit fontScale="40000" lnSpcReduction="20000"/>
          </a:bodyPr>
          <a:lstStyle/>
          <a:p>
            <a:pPr marL="0" indent="0">
              <a:buNone/>
            </a:pPr>
            <a:r>
              <a:rPr lang="it-IT" sz="4800" dirty="0">
                <a:solidFill>
                  <a:schemeClr val="tx1"/>
                </a:solidFill>
              </a:rPr>
              <a:t> </a:t>
            </a:r>
          </a:p>
          <a:p>
            <a:pPr marL="0" indent="0">
              <a:buNone/>
            </a:pPr>
            <a:r>
              <a:rPr lang="it-IT" sz="4800" b="1" u="sng" cap="small" dirty="0">
                <a:solidFill>
                  <a:schemeClr val="tx1"/>
                </a:solidFill>
              </a:rPr>
              <a:t>SICUREZZA</a:t>
            </a:r>
          </a:p>
          <a:p>
            <a:pPr marL="0" indent="0">
              <a:buNone/>
            </a:pPr>
            <a:endParaRPr lang="it-IT" sz="4800" b="1" u="sng" cap="small" dirty="0">
              <a:solidFill>
                <a:schemeClr val="tx1"/>
              </a:solidFill>
            </a:endParaRPr>
          </a:p>
          <a:p>
            <a:pPr marL="914400" lvl="0" indent="-914400">
              <a:buFont typeface="+mj-lt"/>
              <a:buAutoNum type="arabicPeriod"/>
            </a:pPr>
            <a:r>
              <a:rPr lang="it-IT" sz="4800" dirty="0">
                <a:solidFill>
                  <a:schemeClr val="tx1"/>
                </a:solidFill>
              </a:rPr>
              <a:t>I dati sensibili degli utenti che si registrano sul sito web devono essere criptati.</a:t>
            </a:r>
          </a:p>
          <a:p>
            <a:pPr marL="914400" lvl="0" indent="-914400">
              <a:buFont typeface="+mj-lt"/>
              <a:buAutoNum type="arabicPeriod"/>
            </a:pPr>
            <a:r>
              <a:rPr lang="it-IT" sz="4800" dirty="0">
                <a:solidFill>
                  <a:schemeClr val="tx1"/>
                </a:solidFill>
              </a:rPr>
              <a:t>Evitare che intrusi sfruttino le vulnerabilità del database attraverso le SQL injection.</a:t>
            </a:r>
          </a:p>
          <a:p>
            <a:pPr marL="0" lvl="0" indent="0">
              <a:buNone/>
            </a:pPr>
            <a:endParaRPr lang="it-IT" sz="4800" dirty="0">
              <a:solidFill>
                <a:schemeClr val="tx1"/>
              </a:solidFill>
            </a:endParaRPr>
          </a:p>
          <a:p>
            <a:pPr marL="0" indent="0">
              <a:buNone/>
            </a:pPr>
            <a:r>
              <a:rPr lang="it-IT" sz="4800" b="1" u="sng" cap="small" dirty="0">
                <a:solidFill>
                  <a:schemeClr val="tx1"/>
                </a:solidFill>
              </a:rPr>
              <a:t>INTERFACCIA UTENTE</a:t>
            </a:r>
          </a:p>
          <a:p>
            <a:pPr marL="0" indent="0">
              <a:buNone/>
            </a:pPr>
            <a:endParaRPr lang="it-IT" sz="4800" dirty="0">
              <a:solidFill>
                <a:schemeClr val="tx1"/>
              </a:solidFill>
            </a:endParaRPr>
          </a:p>
          <a:p>
            <a:pPr marL="914400" indent="-914400">
              <a:buFont typeface="+mj-lt"/>
              <a:buAutoNum type="arabicPeriod"/>
            </a:pPr>
            <a:r>
              <a:rPr lang="it-IT" sz="4800" dirty="0">
                <a:solidFill>
                  <a:schemeClr val="tx1"/>
                </a:solidFill>
              </a:rPr>
              <a:t>Il sistema utilizza interfacce grafiche supportate da i dispositivi mobili.</a:t>
            </a:r>
          </a:p>
          <a:p>
            <a:pPr marL="914400" lvl="0" indent="-914400">
              <a:buFont typeface="+mj-lt"/>
              <a:buAutoNum type="arabicPeriod"/>
            </a:pPr>
            <a:r>
              <a:rPr lang="it-IT" sz="4800" dirty="0">
                <a:solidFill>
                  <a:schemeClr val="tx1"/>
                </a:solidFill>
              </a:rPr>
              <a:t>Le interfacce saranno diverse per categoria di utente. Ogni interfaccia presenterà solo le operazioni che competono una determinata categoria.</a:t>
            </a:r>
          </a:p>
          <a:p>
            <a:endParaRPr lang="it-IT" dirty="0"/>
          </a:p>
        </p:txBody>
      </p:sp>
      <p:sp>
        <p:nvSpPr>
          <p:cNvPr id="4" name="Titolo 1">
            <a:extLst>
              <a:ext uri="{FF2B5EF4-FFF2-40B4-BE49-F238E27FC236}">
                <a16:creationId xmlns:a16="http://schemas.microsoft.com/office/drawing/2014/main" id="{F795E186-6B77-464A-895F-BCBF0AC36B6C}"/>
              </a:ext>
            </a:extLst>
          </p:cNvPr>
          <p:cNvSpPr txBox="1">
            <a:spLocks/>
          </p:cNvSpPr>
          <p:nvPr/>
        </p:nvSpPr>
        <p:spPr>
          <a:xfrm>
            <a:off x="2864363" y="-93377"/>
            <a:ext cx="6463274" cy="102084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(1/2)</a:t>
            </a:r>
          </a:p>
        </p:txBody>
      </p:sp>
      <p:pic>
        <p:nvPicPr>
          <p:cNvPr id="5" name="Immagine 4">
            <a:extLst>
              <a:ext uri="{FF2B5EF4-FFF2-40B4-BE49-F238E27FC236}">
                <a16:creationId xmlns:a16="http://schemas.microsoft.com/office/drawing/2014/main" id="{1017D642-A71B-4B91-A3FE-E0DB285C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2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212055-5343-4362-BE74-1D60EC789D9F}"/>
              </a:ext>
            </a:extLst>
          </p:cNvPr>
          <p:cNvSpPr>
            <a:spLocks noGrp="1"/>
          </p:cNvSpPr>
          <p:nvPr>
            <p:ph idx="1"/>
          </p:nvPr>
        </p:nvSpPr>
        <p:spPr>
          <a:xfrm>
            <a:off x="709612" y="1016000"/>
            <a:ext cx="10009188" cy="5384800"/>
          </a:xfrm>
        </p:spPr>
        <p:txBody>
          <a:bodyPr>
            <a:normAutofit/>
          </a:bodyPr>
          <a:lstStyle/>
          <a:p>
            <a:pPr marL="0" indent="0">
              <a:buNone/>
            </a:pPr>
            <a:r>
              <a:rPr lang="it-IT" sz="1900" b="1" u="sng" cap="small" dirty="0">
                <a:solidFill>
                  <a:schemeClr val="tx1"/>
                </a:solidFill>
              </a:rPr>
              <a:t>USABILIT</a:t>
            </a:r>
            <a:r>
              <a:rPr lang="it-IT" sz="1900" b="1" u="sng" dirty="0">
                <a:solidFill>
                  <a:schemeClr val="tx1"/>
                </a:solidFill>
              </a:rPr>
              <a:t>À</a:t>
            </a:r>
            <a:endParaRPr lang="it-IT" sz="1900" b="1" u="sng" cap="small" dirty="0">
              <a:solidFill>
                <a:schemeClr val="tx1"/>
              </a:solidFill>
            </a:endParaRPr>
          </a:p>
          <a:p>
            <a:pPr marL="457200" lvl="0" indent="-457200">
              <a:buFont typeface="+mj-lt"/>
              <a:buAutoNum type="arabicPeriod"/>
            </a:pPr>
            <a:r>
              <a:rPr lang="it-IT" sz="1900" dirty="0">
                <a:solidFill>
                  <a:schemeClr val="tx1"/>
                </a:solidFill>
              </a:rPr>
              <a:t>Consente tramite un menu contestuale di accedere ad ogni altra pagina.</a:t>
            </a:r>
          </a:p>
          <a:p>
            <a:pPr marL="457200" lvl="0" indent="-457200">
              <a:buFont typeface="+mj-lt"/>
              <a:buAutoNum type="arabicPeriod"/>
            </a:pPr>
            <a:r>
              <a:rPr lang="it-IT" sz="1900" dirty="0">
                <a:solidFill>
                  <a:schemeClr val="tx1"/>
                </a:solidFill>
              </a:rPr>
              <a:t>Utilizzo di colori che permettano all’utente di individuare facilmente aree del sito web che vengono utilizzate frequentemente. Tipo: area personale, carrello.</a:t>
            </a:r>
          </a:p>
          <a:p>
            <a:pPr marL="0" indent="0">
              <a:buNone/>
            </a:pPr>
            <a:endParaRPr lang="it-IT" sz="1900" b="1" i="1" u="sng" dirty="0">
              <a:solidFill>
                <a:schemeClr val="tx1"/>
              </a:solidFill>
            </a:endParaRPr>
          </a:p>
          <a:p>
            <a:pPr marL="0" indent="0">
              <a:buNone/>
            </a:pPr>
            <a:r>
              <a:rPr lang="it-IT" sz="1900" b="1" i="1" u="sng" dirty="0">
                <a:solidFill>
                  <a:schemeClr val="tx1"/>
                </a:solidFill>
              </a:rPr>
              <a:t>PRESTAZIONI DEL SISTEMA</a:t>
            </a:r>
            <a:endParaRPr lang="it-IT" sz="1900" b="1" u="sng" dirty="0">
              <a:solidFill>
                <a:schemeClr val="tx1"/>
              </a:solidFill>
            </a:endParaRPr>
          </a:p>
          <a:p>
            <a:pPr marL="457200" lvl="0" indent="-457200">
              <a:buFont typeface="+mj-lt"/>
              <a:buAutoNum type="arabicPeriod"/>
            </a:pPr>
            <a:r>
              <a:rPr lang="it-IT" sz="1900" dirty="0">
                <a:solidFill>
                  <a:schemeClr val="tx1"/>
                </a:solidFill>
              </a:rPr>
              <a:t>Non vi sono vincoli di prestazioni visto che il sistema è di natura web‐</a:t>
            </a:r>
            <a:r>
              <a:rPr lang="it-IT" sz="1900" dirty="0" err="1">
                <a:solidFill>
                  <a:schemeClr val="tx1"/>
                </a:solidFill>
              </a:rPr>
              <a:t>oriented</a:t>
            </a:r>
            <a:r>
              <a:rPr lang="it-IT" sz="1900" dirty="0">
                <a:solidFill>
                  <a:schemeClr val="tx1"/>
                </a:solidFill>
              </a:rPr>
              <a:t>: i   tempi di risposta sono legati alla latenza del collegamento Internet.</a:t>
            </a:r>
          </a:p>
          <a:p>
            <a:pPr marL="0" indent="0">
              <a:buNone/>
            </a:pPr>
            <a:endParaRPr lang="it-IT" sz="1900" b="1" u="sng" cap="small" dirty="0">
              <a:solidFill>
                <a:schemeClr val="tx1"/>
              </a:solidFill>
            </a:endParaRPr>
          </a:p>
          <a:p>
            <a:pPr marL="0" indent="0">
              <a:buNone/>
            </a:pPr>
            <a:r>
              <a:rPr lang="it-IT" sz="1900" b="1" u="sng" cap="small" dirty="0">
                <a:solidFill>
                  <a:schemeClr val="tx1"/>
                </a:solidFill>
              </a:rPr>
              <a:t>DISPONIBILIT</a:t>
            </a:r>
            <a:r>
              <a:rPr lang="it-IT" sz="1900" b="1" u="sng" dirty="0">
                <a:solidFill>
                  <a:schemeClr val="tx1"/>
                </a:solidFill>
              </a:rPr>
              <a:t>À </a:t>
            </a:r>
            <a:endParaRPr lang="it-IT" sz="1900" dirty="0">
              <a:solidFill>
                <a:schemeClr val="tx1"/>
              </a:solidFill>
            </a:endParaRPr>
          </a:p>
          <a:p>
            <a:pPr marL="457200" lvl="0" indent="-457200">
              <a:buFont typeface="+mj-lt"/>
              <a:buAutoNum type="arabicPeriod"/>
            </a:pPr>
            <a:r>
              <a:rPr lang="it-IT" sz="1900" dirty="0">
                <a:solidFill>
                  <a:schemeClr val="tx1"/>
                </a:solidFill>
              </a:rPr>
              <a:t>È sempre possibile accedere al sistema, tranne in periodi di manutenzione.</a:t>
            </a:r>
          </a:p>
          <a:p>
            <a:endParaRPr lang="it-IT" dirty="0"/>
          </a:p>
        </p:txBody>
      </p:sp>
      <p:sp>
        <p:nvSpPr>
          <p:cNvPr id="4" name="Titolo 1">
            <a:extLst>
              <a:ext uri="{FF2B5EF4-FFF2-40B4-BE49-F238E27FC236}">
                <a16:creationId xmlns:a16="http://schemas.microsoft.com/office/drawing/2014/main" id="{8A76BAD3-5541-4C22-8DC2-9CFC062B3570}"/>
              </a:ext>
            </a:extLst>
          </p:cNvPr>
          <p:cNvSpPr txBox="1">
            <a:spLocks/>
          </p:cNvSpPr>
          <p:nvPr/>
        </p:nvSpPr>
        <p:spPr>
          <a:xfrm>
            <a:off x="2759860" y="-132566"/>
            <a:ext cx="6672280" cy="994714"/>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(2/2)</a:t>
            </a:r>
          </a:p>
        </p:txBody>
      </p:sp>
      <p:pic>
        <p:nvPicPr>
          <p:cNvPr id="5" name="Immagine 4">
            <a:extLst>
              <a:ext uri="{FF2B5EF4-FFF2-40B4-BE49-F238E27FC236}">
                <a16:creationId xmlns:a16="http://schemas.microsoft.com/office/drawing/2014/main" id="{5BB0EC6F-C532-4426-A9E8-3D183DC6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4353623"/>
      </p:ext>
    </p:extLst>
  </p:cSld>
  <p:clrMapOvr>
    <a:masterClrMapping/>
  </p:clrMapOvr>
</p:sld>
</file>

<file path=ppt/theme/theme1.xml><?xml version="1.0" encoding="utf-8"?>
<a:theme xmlns:a="http://schemas.openxmlformats.org/drawingml/2006/main" name="Sezio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973</TotalTime>
  <Words>2079</Words>
  <Application>Microsoft Office PowerPoint</Application>
  <PresentationFormat>Widescreen</PresentationFormat>
  <Paragraphs>507</Paragraphs>
  <Slides>60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60</vt:i4>
      </vt:variant>
    </vt:vector>
  </HeadingPairs>
  <TitlesOfParts>
    <vt:vector size="66" baseType="lpstr">
      <vt:lpstr>Arial</vt:lpstr>
      <vt:lpstr>Calibri</vt:lpstr>
      <vt:lpstr>Calibri Light</vt:lpstr>
      <vt:lpstr>Century Gothic</vt:lpstr>
      <vt:lpstr>Wingdings 3</vt:lpstr>
      <vt:lpstr>Sezione</vt:lpstr>
      <vt:lpstr>Presentazione standard di PowerPoint</vt:lpstr>
      <vt:lpstr>INTRODUZIONE</vt:lpstr>
      <vt:lpstr>Sistema proposto</vt:lpstr>
      <vt:lpstr>ATTORI DEL SISTEMA</vt:lpstr>
      <vt:lpstr>reqUISITI FUNZIONALI (1/3)</vt:lpstr>
      <vt:lpstr>Presentazione standard di PowerPoint</vt:lpstr>
      <vt:lpstr>Presentazione standard di PowerPoint</vt:lpstr>
      <vt:lpstr>Presentazione standard di PowerPoint</vt:lpstr>
      <vt:lpstr>Presentazione standard di PowerPoint</vt:lpstr>
      <vt:lpstr>USE CASE DIAGRAM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Design goals (1/4)</vt:lpstr>
      <vt:lpstr>Presentazione standard di PowerPoint</vt:lpstr>
      <vt:lpstr>Presentazione standard di PowerPoint</vt:lpstr>
      <vt:lpstr>Presentazione standard di PowerPoint</vt:lpstr>
      <vt:lpstr>Architettura Software Proposta</vt:lpstr>
      <vt:lpstr>Presentazione standard di PowerPoint</vt:lpstr>
      <vt:lpstr>SOTTOSISTEMI</vt:lpstr>
      <vt:lpstr>Presentazione standard di PowerPoint</vt:lpstr>
      <vt:lpstr>Servizi dei sottosistemi</vt:lpstr>
      <vt:lpstr>Mapping Hardware\Software</vt:lpstr>
      <vt:lpstr>CLASS DIAGRAM DAtaBase</vt:lpstr>
      <vt:lpstr>Presentazione standard di PowerPoint</vt:lpstr>
      <vt:lpstr>SCHEMA LOGICO (2/2)</vt:lpstr>
      <vt:lpstr>Matrice DEGLI accessi</vt:lpstr>
      <vt:lpstr>SICUREZZA</vt:lpstr>
      <vt:lpstr>FLUSSO DI CONTROLLO ESTERNO</vt:lpstr>
      <vt:lpstr>Controllo della concorrenza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Funzionalità da testare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Test Execution</vt:lpstr>
      <vt:lpstr>Selenium TESTING</vt:lpstr>
      <vt:lpstr>Presentazione standard di PowerPoint</vt:lpstr>
      <vt:lpstr>Risultato finale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Castellaneta</dc:creator>
  <cp:lastModifiedBy>Michele Castellaneta</cp:lastModifiedBy>
  <cp:revision>72</cp:revision>
  <dcterms:created xsi:type="dcterms:W3CDTF">2019-02-15T09:19:08Z</dcterms:created>
  <dcterms:modified xsi:type="dcterms:W3CDTF">2019-02-18T15:34:27Z</dcterms:modified>
</cp:coreProperties>
</file>