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4" r:id="rId30"/>
    <p:sldId id="281" r:id="rId31"/>
    <p:sldId id="289" r:id="rId32"/>
    <p:sldId id="280" r:id="rId33"/>
    <p:sldId id="283" r:id="rId34"/>
    <p:sldId id="282" r:id="rId35"/>
    <p:sldId id="284" r:id="rId36"/>
    <p:sldId id="285" r:id="rId37"/>
    <p:sldId id="286" r:id="rId38"/>
    <p:sldId id="287" r:id="rId39"/>
    <p:sldId id="288" r:id="rId40"/>
    <p:sldId id="290" r:id="rId41"/>
    <p:sldId id="291" r:id="rId42"/>
    <p:sldId id="293" r:id="rId43"/>
    <p:sldId id="294" r:id="rId44"/>
    <p:sldId id="316" r:id="rId45"/>
    <p:sldId id="296" r:id="rId46"/>
    <p:sldId id="297" r:id="rId47"/>
    <p:sldId id="298" r:id="rId48"/>
    <p:sldId id="299" r:id="rId49"/>
    <p:sldId id="318" r:id="rId50"/>
    <p:sldId id="319" r:id="rId51"/>
    <p:sldId id="300" r:id="rId52"/>
    <p:sldId id="301" r:id="rId53"/>
    <p:sldId id="302" r:id="rId54"/>
    <p:sldId id="303" r:id="rId55"/>
    <p:sldId id="304" r:id="rId56"/>
    <p:sldId id="305" r:id="rId57"/>
    <p:sldId id="306" r:id="rId58"/>
    <p:sldId id="317" r:id="rId59"/>
    <p:sldId id="307"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17/02/2019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17/02/2019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17/02/2019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17/02/2019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17/02/2019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17/02/2019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17/02/2019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17/02/2019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8036417" y="4668773"/>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4" y="783359"/>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4020332" y="152401"/>
            <a:ext cx="4151335" cy="631370"/>
          </a:xfrm>
        </p:spPr>
        <p:txBody>
          <a:bodyPr>
            <a:normAutofit/>
          </a:bodyPr>
          <a:lstStyle/>
          <a:p>
            <a:r>
              <a:rPr lang="it-IT" sz="3200"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pic>
        <p:nvPicPr>
          <p:cNvPr id="5" name="Immagine 4">
            <a:extLst>
              <a:ext uri="{FF2B5EF4-FFF2-40B4-BE49-F238E27FC236}">
                <a16:creationId xmlns:a16="http://schemas.microsoft.com/office/drawing/2014/main" id="{F01825CB-A9BC-4641-A34A-CFC5AFF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498308" y="0"/>
            <a:ext cx="3195383" cy="9013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(1/2)</a:t>
            </a:r>
          </a:p>
        </p:txBody>
      </p:sp>
      <p:pic>
        <p:nvPicPr>
          <p:cNvPr id="6" name="Immagine 5">
            <a:extLst>
              <a:ext uri="{FF2B5EF4-FFF2-40B4-BE49-F238E27FC236}">
                <a16:creationId xmlns:a16="http://schemas.microsoft.com/office/drawing/2014/main" id="{8B55FFCC-B174-41EB-9AE3-836A79C1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2280031380"/>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 pulsante cambia stato dell’ordine.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48353568-6CF6-4874-8F8A-482C0C912806}"/>
              </a:ext>
            </a:extLst>
          </p:cNvPr>
          <p:cNvSpPr txBox="1">
            <a:spLocks/>
          </p:cNvSpPr>
          <p:nvPr/>
        </p:nvSpPr>
        <p:spPr>
          <a:xfrm>
            <a:off x="4413400" y="0"/>
            <a:ext cx="3365200" cy="105809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(2/2)</a:t>
            </a:r>
          </a:p>
        </p:txBody>
      </p:sp>
      <p:pic>
        <p:nvPicPr>
          <p:cNvPr id="7" name="Immagine 6">
            <a:extLst>
              <a:ext uri="{FF2B5EF4-FFF2-40B4-BE49-F238E27FC236}">
                <a16:creationId xmlns:a16="http://schemas.microsoft.com/office/drawing/2014/main" id="{60ACE9FF-8ABE-45F7-88C8-2B36856C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pic>
        <p:nvPicPr>
          <p:cNvPr id="3073" name="Immagine 51">
            <a:extLst>
              <a:ext uri="{FF2B5EF4-FFF2-40B4-BE49-F238E27FC236}">
                <a16:creationId xmlns:a16="http://schemas.microsoft.com/office/drawing/2014/main" id="{B9C41356-9FEA-4E34-A3DC-AE980333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59" y="1711235"/>
            <a:ext cx="9878877" cy="4974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267406" y="0"/>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(1/2)</a:t>
            </a:r>
          </a:p>
        </p:txBody>
      </p:sp>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A5F3104-F923-4408-B7AE-8ACF3B81F9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555" y="2174804"/>
            <a:ext cx="10967620" cy="4265185"/>
          </a:xfrm>
          <a:prstGeom prst="rect">
            <a:avLst/>
          </a:prstGeom>
          <a:ln>
            <a:noFill/>
          </a:ln>
          <a:effectLst>
            <a:outerShdw blurRad="292100" dist="139700" dir="2700000" algn="tl" rotWithShape="0">
              <a:srgbClr val="333333">
                <a:alpha val="65000"/>
              </a:srgbClr>
            </a:outerShdw>
          </a:effectLst>
        </p:spPr>
      </p:pic>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7" name="Titolo 1">
            <a:extLst>
              <a:ext uri="{FF2B5EF4-FFF2-40B4-BE49-F238E27FC236}">
                <a16:creationId xmlns:a16="http://schemas.microsoft.com/office/drawing/2014/main" id="{3E7FECD4-45E3-4A66-9DFA-0D0608A1DF8B}"/>
              </a:ext>
            </a:extLst>
          </p:cNvPr>
          <p:cNvSpPr txBox="1">
            <a:spLocks/>
          </p:cNvSpPr>
          <p:nvPr/>
        </p:nvSpPr>
        <p:spPr>
          <a:xfrm>
            <a:off x="3267406" y="52251"/>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(2/2)</a:t>
            </a:r>
          </a:p>
        </p:txBody>
      </p:sp>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4155681" y="94475"/>
            <a:ext cx="3880638"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CLASS DIAGRAM</a:t>
            </a:r>
          </a:p>
        </p:txBody>
      </p:sp>
      <p:pic>
        <p:nvPicPr>
          <p:cNvPr id="6" name="Immagine 5">
            <a:extLst>
              <a:ext uri="{FF2B5EF4-FFF2-40B4-BE49-F238E27FC236}">
                <a16:creationId xmlns:a16="http://schemas.microsoft.com/office/drawing/2014/main" id="{A9023C8B-8F70-4E3B-A972-A4822A56E0FA}"/>
              </a:ext>
            </a:extLst>
          </p:cNvPr>
          <p:cNvPicPr>
            <a:picLocks noChangeAspect="1"/>
          </p:cNvPicPr>
          <p:nvPr/>
        </p:nvPicPr>
        <p:blipFill>
          <a:blip r:embed="rId2"/>
          <a:stretch>
            <a:fillRect/>
          </a:stretch>
        </p:blipFill>
        <p:spPr>
          <a:xfrm>
            <a:off x="672556" y="1047727"/>
            <a:ext cx="10402752" cy="5715798"/>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A0AAD36F-B067-409F-9730-A9B13EA01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STATE CHART DIAGRAM</a:t>
            </a:r>
          </a:p>
        </p:txBody>
      </p:sp>
      <p:pic>
        <p:nvPicPr>
          <p:cNvPr id="6" name="Immagine 5">
            <a:extLst>
              <a:ext uri="{FF2B5EF4-FFF2-40B4-BE49-F238E27FC236}">
                <a16:creationId xmlns:a16="http://schemas.microsoft.com/office/drawing/2014/main" id="{DA25F9F4-4676-4A15-BF27-510B3D8A85CF}"/>
              </a:ext>
            </a:extLst>
          </p:cNvPr>
          <p:cNvPicPr>
            <a:picLocks noChangeAspect="1"/>
          </p:cNvPicPr>
          <p:nvPr/>
        </p:nvPicPr>
        <p:blipFill>
          <a:blip r:embed="rId2"/>
          <a:stretch>
            <a:fillRect/>
          </a:stretch>
        </p:blipFill>
        <p:spPr>
          <a:xfrm>
            <a:off x="1074461" y="1791714"/>
            <a:ext cx="9154803" cy="4972744"/>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CB0B4D59-AB39-4A19-98F0-07915A9B9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Immagine 15">
            <a:extLst>
              <a:ext uri="{FF2B5EF4-FFF2-40B4-BE49-F238E27FC236}">
                <a16:creationId xmlns:a16="http://schemas.microsoft.com/office/drawing/2014/main" id="{CAE3E28F-3EF2-4AB4-A2D4-8B9B21B51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790" y="1047727"/>
            <a:ext cx="3955023" cy="5688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itolo 1">
            <a:extLst>
              <a:ext uri="{FF2B5EF4-FFF2-40B4-BE49-F238E27FC236}">
                <a16:creationId xmlns:a16="http://schemas.microsoft.com/office/drawing/2014/main" id="{7D583E23-FD08-4860-A0C2-5455ECEA763C}"/>
              </a:ext>
            </a:extLst>
          </p:cNvPr>
          <p:cNvSpPr txBox="1">
            <a:spLocks/>
          </p:cNvSpPr>
          <p:nvPr/>
        </p:nvSpPr>
        <p:spPr>
          <a:xfrm>
            <a:off x="3674017" y="0"/>
            <a:ext cx="4138567" cy="770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2FE1D25-AF5A-46C3-B741-CD3119404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PATH (1/2)</a:t>
            </a:r>
          </a:p>
        </p:txBody>
      </p:sp>
      <p:pic>
        <p:nvPicPr>
          <p:cNvPr id="9" name="Immagine 8">
            <a:extLst>
              <a:ext uri="{FF2B5EF4-FFF2-40B4-BE49-F238E27FC236}">
                <a16:creationId xmlns:a16="http://schemas.microsoft.com/office/drawing/2014/main" id="{5C544C2B-F68B-45CC-BE43-04B238F01AD6}"/>
              </a:ext>
            </a:extLst>
          </p:cNvPr>
          <p:cNvPicPr>
            <a:picLocks noChangeAspect="1"/>
          </p:cNvPicPr>
          <p:nvPr/>
        </p:nvPicPr>
        <p:blipFill>
          <a:blip r:embed="rId2"/>
          <a:stretch>
            <a:fillRect/>
          </a:stretch>
        </p:blipFill>
        <p:spPr>
          <a:xfrm>
            <a:off x="1189351" y="2093306"/>
            <a:ext cx="8507012" cy="4134427"/>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C905954F-F5C6-40EE-A9E2-2E846ED33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27FB45C0-E0FB-43B8-A386-71FDD6B3D390}"/>
              </a:ext>
            </a:extLst>
          </p:cNvPr>
          <p:cNvPicPr>
            <a:picLocks noChangeAspect="1"/>
          </p:cNvPicPr>
          <p:nvPr/>
        </p:nvPicPr>
        <p:blipFill>
          <a:blip r:embed="rId2"/>
          <a:stretch>
            <a:fillRect/>
          </a:stretch>
        </p:blipFill>
        <p:spPr>
          <a:xfrm>
            <a:off x="3026091" y="1807743"/>
            <a:ext cx="4848902" cy="4667901"/>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BD7FC212-EF83-4577-9DF7-27E6A1CF5670}"/>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PATH (1/2)</a:t>
            </a:r>
          </a:p>
        </p:txBody>
      </p:sp>
      <p:pic>
        <p:nvPicPr>
          <p:cNvPr id="9" name="Immagine 8">
            <a:extLst>
              <a:ext uri="{FF2B5EF4-FFF2-40B4-BE49-F238E27FC236}">
                <a16:creationId xmlns:a16="http://schemas.microsoft.com/office/drawing/2014/main" id="{9AD2F19B-E49E-4746-818D-93BB15D48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547110" y="98475"/>
            <a:ext cx="3097780" cy="711685"/>
          </a:xfrm>
        </p:spPr>
        <p:txBody>
          <a:bodyPr>
            <a:normAutofit/>
          </a:bodyPr>
          <a:lstStyle/>
          <a:p>
            <a:r>
              <a:rPr lang="it-IT" sz="3200"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pic>
        <p:nvPicPr>
          <p:cNvPr id="4" name="Immagine 3">
            <a:extLst>
              <a:ext uri="{FF2B5EF4-FFF2-40B4-BE49-F238E27FC236}">
                <a16:creationId xmlns:a16="http://schemas.microsoft.com/office/drawing/2014/main" id="{67B36620-E1A1-4A83-B8A2-E1DE027D6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471" y="704387"/>
            <a:ext cx="4659553" cy="5777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57808" y="704387"/>
            <a:ext cx="3059115"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(1/3)</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1235206" y="3364755"/>
            <a:ext cx="1754583"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pic>
        <p:nvPicPr>
          <p:cNvPr id="8" name="Immagine 7">
            <a:extLst>
              <a:ext uri="{FF2B5EF4-FFF2-40B4-BE49-F238E27FC236}">
                <a16:creationId xmlns:a16="http://schemas.microsoft.com/office/drawing/2014/main" id="{143C8CAC-4EB7-47AC-BF20-A34B8122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443445" y="733425"/>
            <a:ext cx="6885666" cy="5911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9183166" y="3460902"/>
            <a:ext cx="1407996"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endParaRPr kumimoji="0" lang="it-IT" altLang="it-IT" sz="24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55ABB3BD-3B68-411D-B693-EB880885B837}"/>
              </a:ext>
            </a:extLst>
          </p:cNvPr>
          <p:cNvSpPr txBox="1">
            <a:spLocks/>
          </p:cNvSpPr>
          <p:nvPr/>
        </p:nvSpPr>
        <p:spPr>
          <a:xfrm>
            <a:off x="8232474" y="733425"/>
            <a:ext cx="3309381"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(2/3)</a:t>
            </a:r>
          </a:p>
        </p:txBody>
      </p:sp>
      <p:pic>
        <p:nvPicPr>
          <p:cNvPr id="8" name="Immagine 7">
            <a:extLst>
              <a:ext uri="{FF2B5EF4-FFF2-40B4-BE49-F238E27FC236}">
                <a16:creationId xmlns:a16="http://schemas.microsoft.com/office/drawing/2014/main" id="{05E17F29-7E86-410B-84A9-58C8D5D8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45" y="548497"/>
            <a:ext cx="5437438" cy="5761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928378" y="2985292"/>
            <a:ext cx="2323356" cy="88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
        <p:nvSpPr>
          <p:cNvPr id="6" name="Titolo 1">
            <a:extLst>
              <a:ext uri="{FF2B5EF4-FFF2-40B4-BE49-F238E27FC236}">
                <a16:creationId xmlns:a16="http://schemas.microsoft.com/office/drawing/2014/main" id="{0B882274-8C93-487E-9FEE-BD0FF976AEF0}"/>
              </a:ext>
            </a:extLst>
          </p:cNvPr>
          <p:cNvSpPr txBox="1">
            <a:spLocks/>
          </p:cNvSpPr>
          <p:nvPr/>
        </p:nvSpPr>
        <p:spPr>
          <a:xfrm>
            <a:off x="435366" y="939679"/>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(3/3)</a:t>
            </a:r>
          </a:p>
        </p:txBody>
      </p:sp>
      <p:pic>
        <p:nvPicPr>
          <p:cNvPr id="8" name="Immagine 7">
            <a:extLst>
              <a:ext uri="{FF2B5EF4-FFF2-40B4-BE49-F238E27FC236}">
                <a16:creationId xmlns:a16="http://schemas.microsoft.com/office/drawing/2014/main" id="{78DE5AA4-4F54-44A4-A236-C32FE8707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a:xfrm>
            <a:off x="3972595" y="-15445"/>
            <a:ext cx="4246809" cy="884887"/>
          </a:xfrm>
        </p:spPr>
        <p:txBody>
          <a:bodyPr>
            <a:normAutofit/>
          </a:bodyPr>
          <a:lstStyle/>
          <a:p>
            <a:r>
              <a:rPr lang="it-IT" sz="3200" dirty="0"/>
              <a:t>Design goals (1/4)</a:t>
            </a:r>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a:xfrm>
            <a:off x="569117" y="884887"/>
            <a:ext cx="11174392" cy="5646542"/>
          </a:xfrm>
        </p:spPr>
        <p:txBody>
          <a:bodyPr>
            <a:normAutofit/>
          </a:bodyPr>
          <a:lstStyle/>
          <a:p>
            <a:pPr marL="0" indent="0">
              <a:buNone/>
            </a:pPr>
            <a:endParaRPr lang="it-IT" b="1" dirty="0">
              <a:solidFill>
                <a:schemeClr val="tx1"/>
              </a:solidFill>
            </a:endParaRPr>
          </a:p>
          <a:p>
            <a:pPr marL="0" indent="0">
              <a:buNone/>
            </a:pPr>
            <a:r>
              <a:rPr lang="it-IT" b="1" dirty="0">
                <a:solidFill>
                  <a:schemeClr val="tx1"/>
                </a:solidFill>
              </a:rPr>
              <a:t>1.2.1 DG_1:  Performance </a:t>
            </a:r>
            <a:r>
              <a:rPr lang="it-IT" b="1" dirty="0" err="1">
                <a:solidFill>
                  <a:schemeClr val="tx1"/>
                </a:solidFill>
              </a:rPr>
              <a:t>Criteria</a:t>
            </a:r>
            <a:endParaRPr lang="it-IT" b="1" dirty="0">
              <a:solidFill>
                <a:schemeClr val="tx1"/>
              </a:solidFill>
            </a:endParaRPr>
          </a:p>
          <a:p>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(rispetto alle prestazioni):</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DG_1.1 Tempo di risposta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DG_1.2 Throughput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DG_1.3 Memoria </a:t>
            </a:r>
            <a:r>
              <a:rPr lang="it-IT" dirty="0">
                <a:solidFill>
                  <a:schemeClr val="tx1"/>
                </a:solidFill>
              </a:rPr>
              <a:t>: </a:t>
            </a:r>
          </a:p>
          <a:p>
            <a:pPr marL="0" indent="0">
              <a:buNone/>
            </a:pPr>
            <a:r>
              <a:rPr lang="it-IT" dirty="0">
                <a:solidFill>
                  <a:schemeClr val="tx1"/>
                </a:solidFill>
              </a:rPr>
              <a:t>		La quantità di memoria che verrà utilizzata da </a:t>
            </a:r>
            <a:r>
              <a:rPr lang="it-IT" dirty="0" err="1">
                <a:solidFill>
                  <a:schemeClr val="tx1"/>
                </a:solidFill>
              </a:rPr>
              <a:t>GamesHub</a:t>
            </a:r>
            <a:r>
              <a:rPr lang="it-IT" dirty="0">
                <a:solidFill>
                  <a:schemeClr val="tx1"/>
                </a:solidFill>
              </a:rPr>
              <a:t> non 							  	può essere stimata precisamente. In principio, il sistema dovrà 							   	essere sottoposto alla memorizzazione di almeno: 30 giochi. </a:t>
            </a:r>
          </a:p>
          <a:p>
            <a:endParaRPr lang="it-IT" dirty="0">
              <a:solidFill>
                <a:schemeClr val="tx1"/>
              </a:solidFill>
            </a:endParaRPr>
          </a:p>
        </p:txBody>
      </p:sp>
      <p:pic>
        <p:nvPicPr>
          <p:cNvPr id="4" name="Immagine 3">
            <a:extLst>
              <a:ext uri="{FF2B5EF4-FFF2-40B4-BE49-F238E27FC236}">
                <a16:creationId xmlns:a16="http://schemas.microsoft.com/office/drawing/2014/main" id="{BA99D2A9-F1BB-4467-A348-DE2973DC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a:xfrm>
            <a:off x="684212" y="884887"/>
            <a:ext cx="9766074" cy="5937069"/>
          </a:xfrm>
        </p:spPr>
        <p:txBody>
          <a:bodyPr>
            <a:normAutofit/>
          </a:bodyPr>
          <a:lstStyle/>
          <a:p>
            <a:pPr marL="0" indent="0">
              <a:buNone/>
            </a:pPr>
            <a:r>
              <a:rPr lang="it-IT" b="1" dirty="0">
                <a:solidFill>
                  <a:schemeClr val="tx1"/>
                </a:solidFill>
              </a:rPr>
              <a:t>1.2.2 DG_2:  </a:t>
            </a:r>
            <a:r>
              <a:rPr lang="it-IT" b="1" dirty="0" err="1">
                <a:solidFill>
                  <a:schemeClr val="tx1"/>
                </a:solidFill>
              </a:rPr>
              <a:t>Dependability</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relativi all’affidabilità: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DG_2.1 Robustezza</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DG_2.2 Affidabilità </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DG_2.3 Sicurezza </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DG_2.4 Tolleranza all’errore</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4757AB5E-C0BB-4DE7-966F-54D51AC231CA}"/>
              </a:ext>
            </a:extLst>
          </p:cNvPr>
          <p:cNvSpPr txBox="1">
            <a:spLocks/>
          </p:cNvSpPr>
          <p:nvPr/>
        </p:nvSpPr>
        <p:spPr>
          <a:xfrm>
            <a:off x="3958527" y="0"/>
            <a:ext cx="427494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(2/4)</a:t>
            </a:r>
          </a:p>
        </p:txBody>
      </p:sp>
      <p:pic>
        <p:nvPicPr>
          <p:cNvPr id="5" name="Immagine 4">
            <a:extLst>
              <a:ext uri="{FF2B5EF4-FFF2-40B4-BE49-F238E27FC236}">
                <a16:creationId xmlns:a16="http://schemas.microsoft.com/office/drawing/2014/main" id="{A4F445ED-031A-4708-8CF7-D2B1DA6F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a:xfrm>
            <a:off x="566646" y="884887"/>
            <a:ext cx="8534400" cy="5672667"/>
          </a:xfrm>
        </p:spPr>
        <p:txBody>
          <a:bodyPr>
            <a:normAutofit/>
          </a:bodyPr>
          <a:lstStyle/>
          <a:p>
            <a:pPr marL="0" indent="0">
              <a:buNone/>
            </a:pPr>
            <a:r>
              <a:rPr lang="it-IT" b="1" dirty="0">
                <a:solidFill>
                  <a:schemeClr val="tx1"/>
                </a:solidFill>
              </a:rPr>
              <a:t>1.2.3 DG_3: </a:t>
            </a:r>
            <a:r>
              <a:rPr lang="it-IT" b="1" dirty="0" err="1">
                <a:solidFill>
                  <a:schemeClr val="tx1"/>
                </a:solidFill>
              </a:rPr>
              <a:t>Maintenance</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DG_3.1 Estendibilità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DG_3.2 Modificabilità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DG_3.3 Tracciabilità dei requisiti</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DG_3.4 Leggibilità</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CE31835A-4B8B-42BC-BC72-A98B951820BC}"/>
              </a:ext>
            </a:extLst>
          </p:cNvPr>
          <p:cNvSpPr txBox="1">
            <a:spLocks/>
          </p:cNvSpPr>
          <p:nvPr/>
        </p:nvSpPr>
        <p:spPr>
          <a:xfrm>
            <a:off x="3969078" y="0"/>
            <a:ext cx="4253843"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(1/4)</a:t>
            </a:r>
          </a:p>
        </p:txBody>
      </p:sp>
      <p:pic>
        <p:nvPicPr>
          <p:cNvPr id="5" name="Immagine 4">
            <a:extLst>
              <a:ext uri="{FF2B5EF4-FFF2-40B4-BE49-F238E27FC236}">
                <a16:creationId xmlns:a16="http://schemas.microsoft.com/office/drawing/2014/main" id="{660AF2EF-5B57-433B-8FE1-8ACFB9753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a:xfrm>
            <a:off x="501332" y="1208314"/>
            <a:ext cx="9922828" cy="5218612"/>
          </a:xfrm>
        </p:spPr>
        <p:txBody>
          <a:bodyPr>
            <a:normAutofit/>
          </a:bodyPr>
          <a:lstStyle/>
          <a:p>
            <a:pPr marL="0" indent="0">
              <a:buNone/>
            </a:pPr>
            <a:r>
              <a:rPr lang="it-IT" b="1" dirty="0">
                <a:solidFill>
                  <a:schemeClr val="tx1"/>
                </a:solidFill>
              </a:rPr>
              <a:t>1.2.4 DG_4: End-user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Per quanto riguarda gli utenti, </a:t>
            </a:r>
            <a:r>
              <a:rPr lang="it-IT" dirty="0" err="1">
                <a:solidFill>
                  <a:schemeClr val="tx1"/>
                </a:solidFill>
              </a:rPr>
              <a:t>GamesHub</a:t>
            </a:r>
            <a:r>
              <a:rPr lang="it-IT" dirty="0">
                <a:solidFill>
                  <a:schemeClr val="tx1"/>
                </a:solidFill>
              </a:rPr>
              <a:t> si propone di garantire i seguenti requisiti di qualità: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DG_4.1 Utilità </a:t>
            </a:r>
            <a:r>
              <a:rPr lang="it-IT" dirty="0">
                <a:solidFill>
                  <a:schemeClr val="tx1"/>
                </a:solidFill>
              </a:rPr>
              <a:t>: </a:t>
            </a:r>
          </a:p>
          <a:p>
            <a:pPr marL="0" indent="0">
              <a:buNone/>
            </a:pPr>
            <a:r>
              <a:rPr lang="it-IT" dirty="0">
                <a:solidFill>
                  <a:schemeClr val="tx1"/>
                </a:solidFill>
              </a:rPr>
              <a:t>		grazie ai requisiti funzionali raccolti, </a:t>
            </a:r>
            <a:r>
              <a:rPr lang="it-IT" dirty="0" err="1">
                <a:solidFill>
                  <a:schemeClr val="tx1"/>
                </a:solidFill>
              </a:rPr>
              <a:t>GamesHub</a:t>
            </a:r>
            <a:r>
              <a:rPr lang="it-IT" dirty="0">
                <a:solidFill>
                  <a:schemeClr val="tx1"/>
                </a:solidFill>
              </a:rPr>
              <a:t> dovrebbe supportare in 		pieno le esigenze delle varie tipologie di utenti.</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DG_4.2 Usabilità</a:t>
            </a:r>
            <a:endParaRPr lang="it-IT" dirty="0">
              <a:solidFill>
                <a:schemeClr val="tx1"/>
              </a:solidFill>
            </a:endParaRPr>
          </a:p>
        </p:txBody>
      </p:sp>
      <p:sp>
        <p:nvSpPr>
          <p:cNvPr id="4" name="Titolo 1">
            <a:extLst>
              <a:ext uri="{FF2B5EF4-FFF2-40B4-BE49-F238E27FC236}">
                <a16:creationId xmlns:a16="http://schemas.microsoft.com/office/drawing/2014/main" id="{6B841F04-1C66-4810-9BA8-25F988FA34FA}"/>
              </a:ext>
            </a:extLst>
          </p:cNvPr>
          <p:cNvSpPr txBox="1">
            <a:spLocks/>
          </p:cNvSpPr>
          <p:nvPr/>
        </p:nvSpPr>
        <p:spPr>
          <a:xfrm>
            <a:off x="3949484" y="0"/>
            <a:ext cx="4293032"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(1/4)</a:t>
            </a:r>
          </a:p>
        </p:txBody>
      </p:sp>
      <p:pic>
        <p:nvPicPr>
          <p:cNvPr id="5" name="Immagine 4">
            <a:extLst>
              <a:ext uri="{FF2B5EF4-FFF2-40B4-BE49-F238E27FC236}">
                <a16:creationId xmlns:a16="http://schemas.microsoft.com/office/drawing/2014/main" id="{175E6D15-0048-472D-9488-FAB6B4ED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2386148" y="0"/>
            <a:ext cx="7419703" cy="659674"/>
          </a:xfrm>
        </p:spPr>
        <p:txBody>
          <a:bodyPr>
            <a:normAutofit/>
          </a:bodyPr>
          <a:lstStyle/>
          <a:p>
            <a:r>
              <a:rPr lang="it-IT" sz="3200" dirty="0"/>
              <a:t>Architettura Software Proposta</a:t>
            </a: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1828800" y="1294942"/>
            <a:ext cx="8435320" cy="49033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E304BC8F-0B61-4504-A533-396CCCF0A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a:xfrm>
            <a:off x="475206" y="1111737"/>
            <a:ext cx="9887994" cy="5086589"/>
          </a:xfrm>
        </p:spPr>
        <p:txBody>
          <a:bodyPr>
            <a:normAutofit/>
          </a:bodyPr>
          <a:lstStyle/>
          <a:p>
            <a:pPr marL="0" indent="0">
              <a:buNone/>
            </a:pPr>
            <a:endParaRPr lang="it-IT" dirty="0">
              <a:solidFill>
                <a:schemeClr val="tx1"/>
              </a:solidFill>
            </a:endParaRPr>
          </a:p>
          <a:p>
            <a:r>
              <a:rPr lang="it-IT" dirty="0">
                <a:solidFill>
                  <a:schemeClr val="tx1"/>
                </a:solidFill>
              </a:rPr>
              <a:t>Rendere il sistema più facile da progettare</a:t>
            </a:r>
          </a:p>
          <a:p>
            <a:r>
              <a:rPr lang="it-IT" dirty="0">
                <a:solidFill>
                  <a:schemeClr val="tx1"/>
                </a:solidFill>
              </a:rPr>
              <a:t>Migliorare il requisito di manutenibilità </a:t>
            </a:r>
          </a:p>
          <a:p>
            <a:pPr marL="0" indent="0">
              <a:buNone/>
            </a:pPr>
            <a:endParaRPr lang="it-IT" dirty="0">
              <a:solidFill>
                <a:schemeClr val="tx1"/>
              </a:solidFill>
            </a:endParaRPr>
          </a:p>
          <a:p>
            <a:pPr marL="0" indent="0">
              <a:buNone/>
            </a:pPr>
            <a:r>
              <a:rPr lang="it-IT" dirty="0">
                <a:solidFill>
                  <a:schemeClr val="tx1"/>
                </a:solidFill>
              </a:rPr>
              <a:t>I tre livelli relativi all’architettura adottata per </a:t>
            </a:r>
            <a:r>
              <a:rPr lang="it-IT" dirty="0" err="1">
                <a:solidFill>
                  <a:schemeClr val="tx1"/>
                </a:solidFill>
              </a:rPr>
              <a:t>GamesHub</a:t>
            </a:r>
            <a:r>
              <a:rPr lang="it-IT" dirty="0">
                <a:solidFill>
                  <a:schemeClr val="tx1"/>
                </a:solidFill>
              </a:rPr>
              <a:t>, quindi, saranno:</a:t>
            </a:r>
          </a:p>
          <a:p>
            <a:pPr marL="0" indent="0">
              <a:buNone/>
            </a:pPr>
            <a:r>
              <a:rPr lang="it-IT" dirty="0">
                <a:solidFill>
                  <a:schemeClr val="tx1"/>
                </a:solidFill>
              </a:rPr>
              <a:t>	</a:t>
            </a:r>
          </a:p>
          <a:p>
            <a:pPr marL="0" indent="0">
              <a:buNone/>
            </a:pPr>
            <a:r>
              <a:rPr lang="it-IT" dirty="0">
                <a:solidFill>
                  <a:schemeClr val="tx1"/>
                </a:solidFill>
              </a:rPr>
              <a:t>	• </a:t>
            </a:r>
            <a:r>
              <a:rPr lang="it-IT" dirty="0" err="1">
                <a:solidFill>
                  <a:schemeClr val="tx1"/>
                </a:solidFill>
              </a:rPr>
              <a:t>GamesHubPresentationLayer</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GamesHubApplicationLayer</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GamesHubStorageLayer</a:t>
            </a:r>
            <a:endParaRPr lang="it-IT" dirty="0">
              <a:solidFill>
                <a:schemeClr val="tx1"/>
              </a:solidFill>
            </a:endParaRPr>
          </a:p>
          <a:p>
            <a:endParaRPr lang="it-IT" dirty="0">
              <a:solidFill>
                <a:schemeClr val="tx1"/>
              </a:solidFill>
            </a:endParaRPr>
          </a:p>
        </p:txBody>
      </p:sp>
      <p:pic>
        <p:nvPicPr>
          <p:cNvPr id="4" name="Immagine 3">
            <a:extLst>
              <a:ext uri="{FF2B5EF4-FFF2-40B4-BE49-F238E27FC236}">
                <a16:creationId xmlns:a16="http://schemas.microsoft.com/office/drawing/2014/main" id="{DBFE4140-89D3-47B6-A07D-C771ECAF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1EA42946-8124-4096-A42B-24A02D88A16D}"/>
              </a:ext>
            </a:extLst>
          </p:cNvPr>
          <p:cNvSpPr txBox="1">
            <a:spLocks/>
          </p:cNvSpPr>
          <p:nvPr/>
        </p:nvSpPr>
        <p:spPr>
          <a:xfrm>
            <a:off x="2542903" y="0"/>
            <a:ext cx="7106194" cy="8229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DECOMPOSIZIONE IN SOTTOSISTEMI</a:t>
            </a:r>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DF5F198-C1BB-406F-A1CE-C96E47A736FF}"/>
              </a:ext>
            </a:extLst>
          </p:cNvPr>
          <p:cNvPicPr>
            <a:picLocks noChangeAspect="1"/>
          </p:cNvPicPr>
          <p:nvPr/>
        </p:nvPicPr>
        <p:blipFill rotWithShape="1">
          <a:blip r:embed="rId2"/>
          <a:srcRect l="5663" r="25603"/>
          <a:stretch/>
        </p:blipFill>
        <p:spPr>
          <a:xfrm>
            <a:off x="431074" y="342469"/>
            <a:ext cx="5238206" cy="6173061"/>
          </a:xfrm>
          <a:prstGeom prst="rect">
            <a:avLst/>
          </a:prstGeom>
        </p:spPr>
      </p:pic>
      <p:sp>
        <p:nvSpPr>
          <p:cNvPr id="6" name="Segnaposto contenuto 2">
            <a:extLst>
              <a:ext uri="{FF2B5EF4-FFF2-40B4-BE49-F238E27FC236}">
                <a16:creationId xmlns:a16="http://schemas.microsoft.com/office/drawing/2014/main" id="{7AEA808D-6231-466C-B72D-01DF9EEE6A34}"/>
              </a:ext>
            </a:extLst>
          </p:cNvPr>
          <p:cNvSpPr>
            <a:spLocks noGrp="1"/>
          </p:cNvSpPr>
          <p:nvPr>
            <p:ph idx="1"/>
          </p:nvPr>
        </p:nvSpPr>
        <p:spPr>
          <a:xfrm>
            <a:off x="6096000" y="1454094"/>
            <a:ext cx="4919754" cy="3615267"/>
          </a:xfrm>
        </p:spPr>
        <p:txBody>
          <a:bodyPr/>
          <a:lstStyle/>
          <a:p>
            <a:r>
              <a:rPr lang="it-IT" dirty="0">
                <a:solidFill>
                  <a:schemeClr val="tx1"/>
                </a:solidFill>
              </a:rPr>
              <a:t>Sottosistema 0: Gestione </a:t>
            </a:r>
            <a:r>
              <a:rPr lang="it-IT" b="1" dirty="0">
                <a:solidFill>
                  <a:schemeClr val="tx1"/>
                </a:solidFill>
              </a:rPr>
              <a:t>Utente</a:t>
            </a:r>
          </a:p>
          <a:p>
            <a:r>
              <a:rPr lang="it-IT" dirty="0">
                <a:solidFill>
                  <a:schemeClr val="tx1"/>
                </a:solidFill>
              </a:rPr>
              <a:t>Sottosistema 1: Gestione </a:t>
            </a:r>
            <a:r>
              <a:rPr lang="it-IT" b="1" dirty="0">
                <a:solidFill>
                  <a:schemeClr val="tx1"/>
                </a:solidFill>
              </a:rPr>
              <a:t>Carrello</a:t>
            </a:r>
          </a:p>
          <a:p>
            <a:r>
              <a:rPr lang="it-IT" dirty="0">
                <a:solidFill>
                  <a:schemeClr val="tx1"/>
                </a:solidFill>
              </a:rPr>
              <a:t>Sottosistema 2: Gestione </a:t>
            </a:r>
            <a:r>
              <a:rPr lang="it-IT" b="1" dirty="0">
                <a:solidFill>
                  <a:schemeClr val="tx1"/>
                </a:solidFill>
              </a:rPr>
              <a:t>Ordini</a:t>
            </a:r>
          </a:p>
          <a:p>
            <a:r>
              <a:rPr lang="it-IT" dirty="0">
                <a:solidFill>
                  <a:schemeClr val="tx1"/>
                </a:solidFill>
              </a:rPr>
              <a:t>Sottosistema 3: Gestione </a:t>
            </a:r>
            <a:r>
              <a:rPr lang="it-IT" b="1" dirty="0">
                <a:solidFill>
                  <a:schemeClr val="tx1"/>
                </a:solidFill>
              </a:rPr>
              <a:t>Catalogo</a:t>
            </a:r>
          </a:p>
          <a:p>
            <a:endParaRPr lang="it-IT" dirty="0"/>
          </a:p>
        </p:txBody>
      </p:sp>
      <p:sp>
        <p:nvSpPr>
          <p:cNvPr id="7" name="Titolo 1">
            <a:extLst>
              <a:ext uri="{FF2B5EF4-FFF2-40B4-BE49-F238E27FC236}">
                <a16:creationId xmlns:a16="http://schemas.microsoft.com/office/drawing/2014/main" id="{14D3F88C-B677-47A4-A4E2-B32534A9B1B4}"/>
              </a:ext>
            </a:extLst>
          </p:cNvPr>
          <p:cNvSpPr>
            <a:spLocks noGrp="1"/>
          </p:cNvSpPr>
          <p:nvPr>
            <p:ph type="title"/>
          </p:nvPr>
        </p:nvSpPr>
        <p:spPr>
          <a:xfrm>
            <a:off x="7115717" y="194501"/>
            <a:ext cx="2880320" cy="765089"/>
          </a:xfrm>
        </p:spPr>
        <p:txBody>
          <a:bodyPr>
            <a:normAutofit/>
          </a:bodyPr>
          <a:lstStyle/>
          <a:p>
            <a:r>
              <a:rPr lang="it-IT" sz="3200" dirty="0"/>
              <a:t>SOTTOSISTEMI</a:t>
            </a:r>
          </a:p>
        </p:txBody>
      </p:sp>
      <p:pic>
        <p:nvPicPr>
          <p:cNvPr id="8" name="Immagine 7">
            <a:extLst>
              <a:ext uri="{FF2B5EF4-FFF2-40B4-BE49-F238E27FC236}">
                <a16:creationId xmlns:a16="http://schemas.microsoft.com/office/drawing/2014/main" id="{F28D656A-2D18-4A71-9196-7BEA68D75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6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4038590" y="127483"/>
            <a:ext cx="4114820" cy="842314"/>
          </a:xfrm>
        </p:spPr>
        <p:txBody>
          <a:bodyPr>
            <a:normAutofit/>
          </a:bodyPr>
          <a:lstStyle/>
          <a:p>
            <a:r>
              <a:rPr lang="it-IT" sz="3200"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portale web che permetta ai clienti di acquistare videogiochi per diverse piattaforme (PS4, PS3, Xbox One, Nintendo Switch, …).</a:t>
            </a:r>
          </a:p>
          <a:p>
            <a:pPr marL="0" indent="0">
              <a:buNone/>
            </a:pPr>
            <a:r>
              <a:rPr lang="it-IT" dirty="0">
                <a:solidFill>
                  <a:schemeClr val="tx1"/>
                </a:solidFill>
              </a:rPr>
              <a:t> 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pic>
        <p:nvPicPr>
          <p:cNvPr id="4" name="Immagine 3">
            <a:extLst>
              <a:ext uri="{FF2B5EF4-FFF2-40B4-BE49-F238E27FC236}">
                <a16:creationId xmlns:a16="http://schemas.microsoft.com/office/drawing/2014/main" id="{E3817A3E-A8D5-4C2C-944B-6D2F956F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663267" y="3021208"/>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7" name="Immagine 6">
            <a:extLst>
              <a:ext uri="{FF2B5EF4-FFF2-40B4-BE49-F238E27FC236}">
                <a16:creationId xmlns:a16="http://schemas.microsoft.com/office/drawing/2014/main" id="{13486B33-E3CE-4D03-8457-8DF20A96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B6D52498-B3A1-4795-968E-5CF226EDA1F5}"/>
              </a:ext>
            </a:extLst>
          </p:cNvPr>
          <p:cNvPicPr>
            <a:picLocks noChangeAspect="1"/>
          </p:cNvPicPr>
          <p:nvPr/>
        </p:nvPicPr>
        <p:blipFill>
          <a:blip r:embed="rId3"/>
          <a:stretch>
            <a:fillRect/>
          </a:stretch>
        </p:blipFill>
        <p:spPr>
          <a:xfrm>
            <a:off x="3534686" y="514349"/>
            <a:ext cx="6963747" cy="6173061"/>
          </a:xfrm>
          <a:prstGeom prst="rect">
            <a:avLst/>
          </a:prstGeom>
        </p:spPr>
      </p:pic>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427772" y="0"/>
            <a:ext cx="4958943" cy="762000"/>
          </a:xfrm>
        </p:spPr>
        <p:txBody>
          <a:bodyPr>
            <a:normAutofit fontScale="90000"/>
          </a:bodyPr>
          <a:lstStyle/>
          <a:p>
            <a:r>
              <a:rPr lang="it-IT" sz="3200"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4270095570"/>
              </p:ext>
            </p:extLst>
          </p:nvPr>
        </p:nvGraphicFramePr>
        <p:xfrm>
          <a:off x="3088139" y="762002"/>
          <a:ext cx="5638211" cy="6002979"/>
        </p:xfrm>
        <a:graphic>
          <a:graphicData uri="http://schemas.openxmlformats.org/drawingml/2006/table">
            <a:tbl>
              <a:tblPr firstRow="1" firstCol="1">
                <a:tableStyleId>{5C22544A-7EE6-4342-B048-85BDC9FD1C3A}</a:tableStyleId>
              </a:tblPr>
              <a:tblGrid>
                <a:gridCol w="2125217">
                  <a:extLst>
                    <a:ext uri="{9D8B030D-6E8A-4147-A177-3AD203B41FA5}">
                      <a16:colId xmlns:a16="http://schemas.microsoft.com/office/drawing/2014/main" val="598864868"/>
                    </a:ext>
                  </a:extLst>
                </a:gridCol>
                <a:gridCol w="807169">
                  <a:extLst>
                    <a:ext uri="{9D8B030D-6E8A-4147-A177-3AD203B41FA5}">
                      <a16:colId xmlns:a16="http://schemas.microsoft.com/office/drawing/2014/main" val="2849892385"/>
                    </a:ext>
                  </a:extLst>
                </a:gridCol>
                <a:gridCol w="2705825">
                  <a:extLst>
                    <a:ext uri="{9D8B030D-6E8A-4147-A177-3AD203B41FA5}">
                      <a16:colId xmlns:a16="http://schemas.microsoft.com/office/drawing/2014/main" val="918776316"/>
                    </a:ext>
                  </a:extLst>
                </a:gridCol>
              </a:tblGrid>
              <a:tr h="608077">
                <a:tc>
                  <a:txBody>
                    <a:bodyPr/>
                    <a:lstStyle/>
                    <a:p>
                      <a:pPr algn="ctr">
                        <a:lnSpc>
                          <a:spcPct val="105000"/>
                        </a:lnSpc>
                        <a:spcAft>
                          <a:spcPts val="0"/>
                        </a:spcAft>
                      </a:pPr>
                      <a:r>
                        <a:rPr lang="it-IT" sz="1100" dirty="0">
                          <a:effectLst/>
                        </a:rPr>
                        <a:t>Sottosistema</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lnSpc>
                          <a:spcPct val="105000"/>
                        </a:lnSpc>
                        <a:spcAft>
                          <a:spcPts val="0"/>
                        </a:spcAft>
                      </a:pPr>
                      <a:r>
                        <a:rPr lang="it-IT" sz="1400" b="1" dirty="0">
                          <a:solidFill>
                            <a:sysClr val="windowText" lastClr="000000"/>
                          </a:solidFill>
                          <a:effectLst/>
                        </a:rPr>
                        <a:t>Gestione ordini</a:t>
                      </a:r>
                      <a:endParaRPr lang="it-IT" sz="1100" b="1"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lnSpc>
                          <a:spcPct val="105000"/>
                        </a:lnSpc>
                        <a:spcAft>
                          <a:spcPts val="0"/>
                        </a:spcAft>
                      </a:pPr>
                      <a:endParaRPr lang="it-IT" sz="1000" b="0"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5">
                        <a:lumMod val="20000"/>
                        <a:lumOff val="80000"/>
                      </a:schemeClr>
                    </a:solidFill>
                  </a:tcPr>
                </a:tc>
                <a:extLst>
                  <a:ext uri="{0D108BD9-81ED-4DB2-BD59-A6C34878D82A}">
                    <a16:rowId xmlns:a16="http://schemas.microsoft.com/office/drawing/2014/main" val="3622646611"/>
                  </a:ext>
                </a:extLst>
              </a:tr>
              <a:tr h="1072362">
                <a:tc>
                  <a:txBody>
                    <a:bodyPr/>
                    <a:lstStyle/>
                    <a:p>
                      <a:pPr algn="ctr">
                        <a:lnSpc>
                          <a:spcPct val="105000"/>
                        </a:lnSpc>
                        <a:spcAft>
                          <a:spcPts val="0"/>
                        </a:spcAft>
                      </a:pPr>
                      <a:r>
                        <a:rPr lang="it-IT" sz="1100" dirty="0">
                          <a:effectLst/>
                        </a:rPr>
                        <a:t>Descrizione</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spcAft>
                          <a:spcPts val="0"/>
                        </a:spcAft>
                      </a:pPr>
                      <a:r>
                        <a:rPr lang="it-IT" sz="1100" dirty="0">
                          <a:effectLst/>
                        </a:rPr>
                        <a:t> </a:t>
                      </a:r>
                    </a:p>
                    <a:p>
                      <a:pPr algn="ctr">
                        <a:spcAft>
                          <a:spcPts val="0"/>
                        </a:spcAft>
                      </a:pPr>
                      <a:r>
                        <a:rPr lang="it-IT" sz="1100" dirty="0">
                          <a:effectLst/>
                        </a:rPr>
                        <a:t>Sottosistema che gestisce la visualizzazione degli ordini, la ricerca degli ordini e le operazioni necessarie alla loro gestione.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hMerge="1">
                  <a:txBody>
                    <a:bodyPr/>
                    <a:lstStyle/>
                    <a:p>
                      <a:pPr algn="ctr">
                        <a:spcAft>
                          <a:spcPts val="0"/>
                        </a:spcAft>
                      </a:pP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76611155"/>
                  </a:ext>
                </a:extLst>
              </a:tr>
              <a:tr h="515781">
                <a:tc gridSpan="3">
                  <a:txBody>
                    <a:bodyPr/>
                    <a:lstStyle/>
                    <a:p>
                      <a:pPr algn="ctr">
                        <a:lnSpc>
                          <a:spcPct val="105000"/>
                        </a:lnSpc>
                        <a:spcAft>
                          <a:spcPts val="0"/>
                        </a:spcAft>
                      </a:pPr>
                      <a:r>
                        <a:rPr lang="it-IT" sz="1100" dirty="0">
                          <a:effectLst/>
                        </a:rPr>
                        <a:t>Servizi offerti</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solidFill>
                      <a:schemeClr val="accent1">
                        <a:lumMod val="75000"/>
                      </a:schemeClr>
                    </a:solidFill>
                  </a:tcPr>
                </a:tc>
                <a:tc hMerge="1">
                  <a:txBody>
                    <a:bodyPr/>
                    <a:lstStyle/>
                    <a:p>
                      <a:endParaRPr lang="it-IT"/>
                    </a:p>
                  </a:txBody>
                  <a:tcPr/>
                </a:tc>
                <a:tc hMerge="1">
                  <a:txBody>
                    <a:bodyPr/>
                    <a:lstStyle/>
                    <a:p>
                      <a:pPr algn="ctr">
                        <a:lnSpc>
                          <a:spcPct val="105000"/>
                        </a:lnSpc>
                        <a:spcAft>
                          <a:spcPts val="0"/>
                        </a:spcAft>
                      </a:pP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tc>
                <a:extLst>
                  <a:ext uri="{0D108BD9-81ED-4DB2-BD59-A6C34878D82A}">
                    <a16:rowId xmlns:a16="http://schemas.microsoft.com/office/drawing/2014/main" val="1999732041"/>
                  </a:ext>
                </a:extLst>
              </a:tr>
              <a:tr h="202691">
                <a:tc gridSpan="2">
                  <a:txBody>
                    <a:bodyPr/>
                    <a:lstStyle/>
                    <a:p>
                      <a:pPr algn="ctr">
                        <a:lnSpc>
                          <a:spcPct val="105000"/>
                        </a:lnSpc>
                        <a:spcAft>
                          <a:spcPts val="0"/>
                        </a:spcAft>
                      </a:pPr>
                      <a:r>
                        <a:rPr lang="it-IT" sz="1100" dirty="0">
                          <a:effectLst/>
                        </a:rPr>
                        <a:t>Servizio</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tc hMerge="1">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4472C4"/>
                    </a:solidFill>
                  </a:tcPr>
                </a:tc>
                <a:tc>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extLst>
                  <a:ext uri="{0D108BD9-81ED-4DB2-BD59-A6C34878D82A}">
                    <a16:rowId xmlns:a16="http://schemas.microsoft.com/office/drawing/2014/main" val="4055033564"/>
                  </a:ext>
                </a:extLst>
              </a:tr>
              <a:tr h="536180">
                <a:tc gridSpan="2">
                  <a:txBody>
                    <a:bodyPr/>
                    <a:lstStyle/>
                    <a:p>
                      <a:pPr algn="ctr">
                        <a:lnSpc>
                          <a:spcPct val="105000"/>
                        </a:lnSpc>
                        <a:spcAft>
                          <a:spcPts val="0"/>
                        </a:spcAft>
                      </a:pPr>
                      <a:r>
                        <a:rPr lang="it-IT" sz="1100" dirty="0">
                          <a:solidFill>
                            <a:schemeClr val="tx1"/>
                          </a:solidFill>
                          <a:effectLst/>
                        </a:rPr>
                        <a:t>Visualizza lista ordini</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 </a:t>
                      </a:r>
                    </a:p>
                    <a:p>
                      <a:pPr algn="ctr">
                        <a:spcAft>
                          <a:spcPts val="0"/>
                        </a:spcAft>
                      </a:pPr>
                      <a:r>
                        <a:rPr lang="it-IT" sz="1100" dirty="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 </a:t>
                      </a:r>
                    </a:p>
                    <a:p>
                      <a:pPr algn="ctr">
                        <a:spcAft>
                          <a:spcPts val="0"/>
                        </a:spcAft>
                      </a:pPr>
                      <a:r>
                        <a:rPr lang="it-IT" sz="110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746432969"/>
                  </a:ext>
                </a:extLst>
              </a:tr>
              <a:tr h="498882">
                <a:tc gridSpan="2">
                  <a:txBody>
                    <a:bodyPr/>
                    <a:lstStyle/>
                    <a:p>
                      <a:pPr algn="ctr">
                        <a:lnSpc>
                          <a:spcPct val="105000"/>
                        </a:lnSpc>
                        <a:spcAft>
                          <a:spcPts val="0"/>
                        </a:spcAft>
                      </a:pPr>
                      <a:r>
                        <a:rPr lang="it-IT" sz="1100" dirty="0">
                          <a:solidFill>
                            <a:schemeClr val="tx1"/>
                          </a:solidFill>
                          <a:effectLst/>
                        </a:rPr>
                        <a:t>Annullare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047130399"/>
                  </a:ext>
                </a:extLst>
              </a:tr>
              <a:tr h="536180">
                <a:tc gridSpan="2">
                  <a:txBody>
                    <a:bodyPr/>
                    <a:lstStyle/>
                    <a:p>
                      <a:pPr algn="ctr">
                        <a:lnSpc>
                          <a:spcPct val="105000"/>
                        </a:lnSpc>
                        <a:spcAft>
                          <a:spcPts val="0"/>
                        </a:spcAft>
                      </a:pPr>
                      <a:r>
                        <a:rPr lang="it-IT" sz="1100" dirty="0">
                          <a:solidFill>
                            <a:schemeClr val="tx1"/>
                          </a:solidFill>
                          <a:effectLst/>
                        </a:rPr>
                        <a:t>Modifica stato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modificare lo stato di un ordine.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modificare lo stato di un ordine.</a:t>
                      </a:r>
                    </a:p>
                    <a:p>
                      <a:pPr algn="ctr">
                        <a:spcAft>
                          <a:spcPts val="0"/>
                        </a:spcAft>
                      </a:pPr>
                      <a:r>
                        <a:rPr lang="it-IT" sz="110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922629002"/>
                  </a:ext>
                </a:extLst>
              </a:tr>
              <a:tr h="536180">
                <a:tc gridSpan="2">
                  <a:txBody>
                    <a:bodyPr/>
                    <a:lstStyle/>
                    <a:p>
                      <a:pPr algn="ctr">
                        <a:spcAft>
                          <a:spcPts val="0"/>
                        </a:spcAft>
                      </a:pPr>
                      <a:r>
                        <a:rPr lang="it-IT" sz="1100" dirty="0">
                          <a:solidFill>
                            <a:schemeClr val="tx1"/>
                          </a:solidFill>
                          <a:effectLst/>
                        </a:rPr>
                        <a:t>Inserimento tracking id</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768204286"/>
                  </a:ext>
                </a:extLst>
              </a:tr>
              <a:tr h="498882">
                <a:tc gridSpan="2">
                  <a:txBody>
                    <a:bodyPr/>
                    <a:lstStyle/>
                    <a:p>
                      <a:pPr algn="ctr">
                        <a:spcAft>
                          <a:spcPts val="0"/>
                        </a:spcAft>
                      </a:pPr>
                      <a:r>
                        <a:rPr lang="it-IT" sz="1100" dirty="0">
                          <a:solidFill>
                            <a:schemeClr val="tx1"/>
                          </a:solidFill>
                          <a:effectLst/>
                        </a:rPr>
                        <a:t>Accesso alla lista ordini </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23925595"/>
                  </a:ext>
                </a:extLst>
              </a:tr>
              <a:tr h="498882">
                <a:tc gridSpan="2">
                  <a:txBody>
                    <a:bodyPr/>
                    <a:lstStyle/>
                    <a:p>
                      <a:pPr algn="ctr">
                        <a:spcAft>
                          <a:spcPts val="0"/>
                        </a:spcAft>
                      </a:pPr>
                      <a:r>
                        <a:rPr lang="it-IT" sz="1100" dirty="0">
                          <a:solidFill>
                            <a:schemeClr val="tx1"/>
                          </a:solidFill>
                          <a:effectLst/>
                        </a:rPr>
                        <a:t>Effettuare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3891032021"/>
                  </a:ext>
                </a:extLst>
              </a:tr>
              <a:tr h="498882">
                <a:tc gridSpan="2">
                  <a:txBody>
                    <a:bodyPr/>
                    <a:lstStyle/>
                    <a:p>
                      <a:pPr algn="ctr">
                        <a:spcAft>
                          <a:spcPts val="0"/>
                        </a:spcAft>
                      </a:pPr>
                      <a:r>
                        <a:rPr lang="it-IT" sz="1100" dirty="0">
                          <a:solidFill>
                            <a:schemeClr val="tx1"/>
                          </a:solidFill>
                          <a:effectLst/>
                        </a:rPr>
                        <a:t>Ricercare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1103779"/>
                  </a:ext>
                </a:extLst>
              </a:tr>
            </a:tbl>
          </a:graphicData>
        </a:graphic>
      </p:graphicFrame>
      <p:pic>
        <p:nvPicPr>
          <p:cNvPr id="5" name="Immagine 4">
            <a:extLst>
              <a:ext uri="{FF2B5EF4-FFF2-40B4-BE49-F238E27FC236}">
                <a16:creationId xmlns:a16="http://schemas.microsoft.com/office/drawing/2014/main" id="{F69F4206-EE0E-4E99-815D-5B5D2AC5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C13BA8A5-31E3-44AD-9516-922953979125}"/>
              </a:ext>
            </a:extLst>
          </p:cNvPr>
          <p:cNvSpPr>
            <a:spLocks noChangeArrowheads="1"/>
          </p:cNvSpPr>
          <p:nvPr/>
        </p:nvSpPr>
        <p:spPr bwMode="auto">
          <a:xfrm>
            <a:off x="203295" y="2551861"/>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2667000" y="64761"/>
            <a:ext cx="6858000" cy="781637"/>
          </a:xfrm>
        </p:spPr>
        <p:txBody>
          <a:bodyPr>
            <a:normAutofit/>
          </a:bodyPr>
          <a:lstStyle/>
          <a:p>
            <a:r>
              <a:rPr lang="it-IT" sz="3200" dirty="0"/>
              <a:t>Mapping Hardware\Software</a:t>
            </a:r>
          </a:p>
        </p:txBody>
      </p:sp>
      <p:pic>
        <p:nvPicPr>
          <p:cNvPr id="4" name="Immagine 3">
            <a:extLst>
              <a:ext uri="{FF2B5EF4-FFF2-40B4-BE49-F238E27FC236}">
                <a16:creationId xmlns:a16="http://schemas.microsoft.com/office/drawing/2014/main" id="{8C565D51-6CD8-46A0-B8FE-0ADA5C68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ADCE656B-F15C-4513-881D-42C9272D6876}"/>
              </a:ext>
            </a:extLst>
          </p:cNvPr>
          <p:cNvPicPr>
            <a:picLocks noChangeAspect="1"/>
          </p:cNvPicPr>
          <p:nvPr/>
        </p:nvPicPr>
        <p:blipFill>
          <a:blip r:embed="rId3"/>
          <a:stretch>
            <a:fillRect/>
          </a:stretch>
        </p:blipFill>
        <p:spPr>
          <a:xfrm>
            <a:off x="699179" y="874658"/>
            <a:ext cx="11383964" cy="6173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3231069" y="0"/>
            <a:ext cx="5729862" cy="711200"/>
          </a:xfrm>
        </p:spPr>
        <p:txBody>
          <a:bodyPr>
            <a:normAutofit fontScale="90000"/>
          </a:bodyPr>
          <a:lstStyle/>
          <a:p>
            <a:r>
              <a:rPr lang="it-IT" dirty="0"/>
              <a:t>CLASS DIAGRAM </a:t>
            </a:r>
            <a:r>
              <a:rPr lang="it-IT" dirty="0" err="1"/>
              <a:t>DAtaBase</a:t>
            </a:r>
            <a:endParaRPr lang="it-IT" dirty="0"/>
          </a:p>
        </p:txBody>
      </p:sp>
      <p:pic>
        <p:nvPicPr>
          <p:cNvPr id="6" name="Immagine 5">
            <a:extLst>
              <a:ext uri="{FF2B5EF4-FFF2-40B4-BE49-F238E27FC236}">
                <a16:creationId xmlns:a16="http://schemas.microsoft.com/office/drawing/2014/main" id="{323989BE-F324-4809-B065-EE1201066F88}"/>
              </a:ext>
            </a:extLst>
          </p:cNvPr>
          <p:cNvPicPr>
            <a:picLocks noChangeAspect="1"/>
          </p:cNvPicPr>
          <p:nvPr/>
        </p:nvPicPr>
        <p:blipFill>
          <a:blip r:embed="rId2"/>
          <a:stretch>
            <a:fillRect/>
          </a:stretch>
        </p:blipFill>
        <p:spPr>
          <a:xfrm>
            <a:off x="404018" y="684939"/>
            <a:ext cx="11383964" cy="6173061"/>
          </a:xfrm>
          <a:prstGeom prst="rect">
            <a:avLst/>
          </a:prstGeom>
        </p:spPr>
      </p:pic>
    </p:spTree>
    <p:extLst>
      <p:ext uri="{BB962C8B-B14F-4D97-AF65-F5344CB8AC3E}">
        <p14:creationId xmlns:p14="http://schemas.microsoft.com/office/powerpoint/2010/main" val="24848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3D2EDA-F29C-4FEB-A8A3-428644DC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86659862-07C3-4EAA-A6B8-BA050A801814}"/>
              </a:ext>
            </a:extLst>
          </p:cNvPr>
          <p:cNvPicPr>
            <a:picLocks noChangeAspect="1"/>
          </p:cNvPicPr>
          <p:nvPr/>
        </p:nvPicPr>
        <p:blipFill>
          <a:blip r:embed="rId3"/>
          <a:stretch>
            <a:fillRect/>
          </a:stretch>
        </p:blipFill>
        <p:spPr>
          <a:xfrm>
            <a:off x="404017" y="896718"/>
            <a:ext cx="11383964" cy="6173061"/>
          </a:xfrm>
          <a:prstGeom prst="rect">
            <a:avLst/>
          </a:prstGeom>
        </p:spPr>
      </p:pic>
      <p:sp>
        <p:nvSpPr>
          <p:cNvPr id="14" name="Titolo 1">
            <a:extLst>
              <a:ext uri="{FF2B5EF4-FFF2-40B4-BE49-F238E27FC236}">
                <a16:creationId xmlns:a16="http://schemas.microsoft.com/office/drawing/2014/main" id="{7AF5C3C9-C9E1-45E6-AF31-D94738757F18}"/>
              </a:ext>
            </a:extLst>
          </p:cNvPr>
          <p:cNvSpPr txBox="1">
            <a:spLocks/>
          </p:cNvSpPr>
          <p:nvPr/>
        </p:nvSpPr>
        <p:spPr>
          <a:xfrm>
            <a:off x="3633900" y="0"/>
            <a:ext cx="4924199" cy="1018903"/>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SCHEMA LOGICO (1/2)</a:t>
            </a:r>
          </a:p>
        </p:txBody>
      </p:sp>
    </p:spTree>
    <p:extLst>
      <p:ext uri="{BB962C8B-B14F-4D97-AF65-F5344CB8AC3E}">
        <p14:creationId xmlns:p14="http://schemas.microsoft.com/office/powerpoint/2010/main" val="1610525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3588548" y="0"/>
            <a:ext cx="5014903" cy="622300"/>
          </a:xfrm>
        </p:spPr>
        <p:txBody>
          <a:bodyPr>
            <a:normAutofit fontScale="90000"/>
          </a:bodyPr>
          <a:lstStyle/>
          <a:p>
            <a:r>
              <a:rPr lang="it-IT" dirty="0"/>
              <a:t>SCHEMA LOGICO (2/2)</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3FDBC29-95A1-46DC-88F9-C15EC5A2D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563766" y="0"/>
            <a:ext cx="5064465" cy="812800"/>
          </a:xfrm>
        </p:spPr>
        <p:txBody>
          <a:bodyPr>
            <a:normAutofit fontScale="90000"/>
          </a:bodyPr>
          <a:lstStyle/>
          <a:p>
            <a:r>
              <a:rPr lang="it-IT" dirty="0"/>
              <a:t>Matrice DEGLI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2306365774"/>
              </p:ext>
            </p:extLst>
          </p:nvPr>
        </p:nvGraphicFramePr>
        <p:xfrm>
          <a:off x="1602194" y="1217666"/>
          <a:ext cx="8987610" cy="4814696"/>
        </p:xfrm>
        <a:graphic>
          <a:graphicData uri="http://schemas.openxmlformats.org/drawingml/2006/table">
            <a:tbl>
              <a:tblPr firstRow="1" firstCol="1">
                <a:tableStyleId>{5C22544A-7EE6-4342-B048-85BDC9FD1C3A}</a:tableStyleId>
              </a:tblPr>
              <a:tblGrid>
                <a:gridCol w="1499506">
                  <a:extLst>
                    <a:ext uri="{9D8B030D-6E8A-4147-A177-3AD203B41FA5}">
                      <a16:colId xmlns:a16="http://schemas.microsoft.com/office/drawing/2014/main" val="1503878429"/>
                    </a:ext>
                  </a:extLst>
                </a:gridCol>
                <a:gridCol w="1414630">
                  <a:extLst>
                    <a:ext uri="{9D8B030D-6E8A-4147-A177-3AD203B41FA5}">
                      <a16:colId xmlns:a16="http://schemas.microsoft.com/office/drawing/2014/main" val="320299750"/>
                    </a:ext>
                  </a:extLst>
                </a:gridCol>
                <a:gridCol w="1484575">
                  <a:extLst>
                    <a:ext uri="{9D8B030D-6E8A-4147-A177-3AD203B41FA5}">
                      <a16:colId xmlns:a16="http://schemas.microsoft.com/office/drawing/2014/main" val="3378945053"/>
                    </a:ext>
                  </a:extLst>
                </a:gridCol>
                <a:gridCol w="1484575">
                  <a:extLst>
                    <a:ext uri="{9D8B030D-6E8A-4147-A177-3AD203B41FA5}">
                      <a16:colId xmlns:a16="http://schemas.microsoft.com/office/drawing/2014/main" val="2977219294"/>
                    </a:ext>
                  </a:extLst>
                </a:gridCol>
                <a:gridCol w="1552162">
                  <a:extLst>
                    <a:ext uri="{9D8B030D-6E8A-4147-A177-3AD203B41FA5}">
                      <a16:colId xmlns:a16="http://schemas.microsoft.com/office/drawing/2014/main" val="3492507597"/>
                    </a:ext>
                  </a:extLst>
                </a:gridCol>
                <a:gridCol w="1552162">
                  <a:extLst>
                    <a:ext uri="{9D8B030D-6E8A-4147-A177-3AD203B41FA5}">
                      <a16:colId xmlns:a16="http://schemas.microsoft.com/office/drawing/2014/main" val="137771444"/>
                    </a:ext>
                  </a:extLst>
                </a:gridCol>
              </a:tblGrid>
              <a:tr h="176264">
                <a:tc rowSpan="2">
                  <a:txBody>
                    <a:bodyPr/>
                    <a:lstStyle/>
                    <a:p>
                      <a:pPr algn="ctr">
                        <a:lnSpc>
                          <a:spcPct val="105000"/>
                        </a:lnSpc>
                        <a:spcAft>
                          <a:spcPts val="0"/>
                        </a:spcAft>
                      </a:pPr>
                      <a:r>
                        <a:rPr lang="it-IT" sz="1200" dirty="0">
                          <a:effectLst/>
                        </a:rPr>
                        <a:t>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gridSpan="5">
                  <a:txBody>
                    <a:bodyPr/>
                    <a:lstStyle/>
                    <a:p>
                      <a:pPr algn="ctr">
                        <a:lnSpc>
                          <a:spcPct val="105000"/>
                        </a:lnSpc>
                        <a:spcAft>
                          <a:spcPts val="0"/>
                        </a:spcAft>
                      </a:pPr>
                      <a:r>
                        <a:rPr lang="it-IT" sz="1200" dirty="0">
                          <a:effectLst/>
                        </a:rPr>
                        <a:t>Oggetti</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61631">
                <a:tc vMerge="1">
                  <a:txBody>
                    <a:bodyPr/>
                    <a:lstStyle/>
                    <a:p>
                      <a:endParaRPr lang="it-IT"/>
                    </a:p>
                  </a:txBody>
                  <a:tcPr/>
                </a:tc>
                <a:tc>
                  <a:txBody>
                    <a:bodyPr/>
                    <a:lstStyle/>
                    <a:p>
                      <a:pPr algn="ctr">
                        <a:lnSpc>
                          <a:spcPct val="105000"/>
                        </a:lnSpc>
                        <a:spcAft>
                          <a:spcPts val="0"/>
                        </a:spcAft>
                      </a:pPr>
                      <a:r>
                        <a:rPr lang="it-IT" sz="1100" dirty="0">
                          <a:effectLst/>
                        </a:rPr>
                        <a:t>Utente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Ordine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Carrello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Gioco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54550428"/>
                  </a:ext>
                </a:extLst>
              </a:tr>
              <a:tr h="961844">
                <a:tc>
                  <a:txBody>
                    <a:bodyPr/>
                    <a:lstStyle/>
                    <a:p>
                      <a:pPr algn="ctr">
                        <a:lnSpc>
                          <a:spcPct val="105000"/>
                        </a:lnSpc>
                        <a:spcAft>
                          <a:spcPts val="0"/>
                        </a:spcAft>
                      </a:pPr>
                      <a:r>
                        <a:rPr lang="it-IT" sz="1100" dirty="0">
                          <a:effectLst/>
                        </a:rPr>
                        <a:t>Visitatore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visualizzaGioco</a:t>
                      </a:r>
                      <a:r>
                        <a:rPr lang="it-IT" sz="1100" dirty="0">
                          <a:effectLst/>
                        </a:rPr>
                        <a:t>()</a:t>
                      </a:r>
                    </a:p>
                    <a:p>
                      <a:pPr algn="ctr">
                        <a:lnSpc>
                          <a:spcPct val="105000"/>
                        </a:lnSpc>
                        <a:spcAft>
                          <a:spcPts val="0"/>
                        </a:spcAft>
                      </a:pPr>
                      <a:r>
                        <a:rPr lang="it-IT" sz="1100" dirty="0" err="1">
                          <a:effectLst/>
                        </a:rPr>
                        <a:t>ricercaGioco</a:t>
                      </a:r>
                      <a:r>
                        <a:rPr lang="it-IT" sz="1100" dirty="0">
                          <a:effectLst/>
                        </a:rPr>
                        <a:t>()</a:t>
                      </a:r>
                    </a:p>
                    <a:p>
                      <a:pPr algn="ctr">
                        <a:lnSpc>
                          <a:spcPct val="105000"/>
                        </a:lnSpc>
                        <a:spcAft>
                          <a:spcPts val="0"/>
                        </a:spcAft>
                      </a:pPr>
                      <a:r>
                        <a:rPr lang="it-IT" sz="1100" dirty="0" err="1">
                          <a:effectLst/>
                        </a:rPr>
                        <a:t>visualizzaCatalogo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504694192"/>
                  </a:ext>
                </a:extLst>
              </a:tr>
              <a:tr h="1123434">
                <a:tc>
                  <a:txBody>
                    <a:bodyPr/>
                    <a:lstStyle/>
                    <a:p>
                      <a:pPr algn="ctr">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login()</a:t>
                      </a:r>
                    </a:p>
                    <a:p>
                      <a:pPr algn="ctr">
                        <a:lnSpc>
                          <a:spcPct val="105000"/>
                        </a:lnSpc>
                        <a:spcAft>
                          <a:spcPts val="0"/>
                        </a:spcAft>
                      </a:pPr>
                      <a:r>
                        <a:rPr lang="it-IT" sz="1100" dirty="0" err="1">
                          <a:effectLst/>
                        </a:rPr>
                        <a:t>logout</a:t>
                      </a:r>
                      <a:r>
                        <a:rPr lang="it-IT" sz="1100" dirty="0">
                          <a:effectLst/>
                        </a:rPr>
                        <a:t>()</a:t>
                      </a:r>
                    </a:p>
                    <a:p>
                      <a:pPr algn="ctr">
                        <a:lnSpc>
                          <a:spcPct val="105000"/>
                        </a:lnSpc>
                        <a:spcAft>
                          <a:spcPts val="0"/>
                        </a:spcAft>
                      </a:pPr>
                      <a:r>
                        <a:rPr lang="it-IT" sz="1100" dirty="0" err="1">
                          <a:effectLst/>
                        </a:rPr>
                        <a:t>visualizzaDati</a:t>
                      </a:r>
                      <a:r>
                        <a:rPr lang="it-IT" sz="1100" dirty="0">
                          <a:effectLst/>
                        </a:rPr>
                        <a:t>()</a:t>
                      </a:r>
                    </a:p>
                    <a:p>
                      <a:pPr algn="ctr">
                        <a:lnSpc>
                          <a:spcPct val="105000"/>
                        </a:lnSpc>
                        <a:spcAft>
                          <a:spcPts val="0"/>
                        </a:spcAft>
                      </a:pPr>
                      <a:r>
                        <a:rPr lang="it-IT" sz="1100" dirty="0" err="1">
                          <a:effectLst/>
                        </a:rPr>
                        <a:t>modificaDati</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creaOrdine</a:t>
                      </a:r>
                      <a:r>
                        <a:rPr lang="it-IT" sz="1100" dirty="0">
                          <a:effectLst/>
                        </a:rPr>
                        <a:t>()</a:t>
                      </a:r>
                    </a:p>
                    <a:p>
                      <a:pPr algn="ctr">
                        <a:lnSpc>
                          <a:spcPct val="105000"/>
                        </a:lnSpc>
                        <a:spcAft>
                          <a:spcPts val="0"/>
                        </a:spcAft>
                      </a:pPr>
                      <a:r>
                        <a:rPr lang="it-IT" sz="1100" dirty="0" err="1">
                          <a:effectLst/>
                        </a:rPr>
                        <a:t>annullaOrdine</a:t>
                      </a:r>
                      <a:r>
                        <a:rPr lang="it-IT" sz="1100" dirty="0">
                          <a:effectLst/>
                        </a:rPr>
                        <a:t>()</a:t>
                      </a:r>
                    </a:p>
                    <a:p>
                      <a:pPr algn="ctr">
                        <a:lnSpc>
                          <a:spcPct val="105000"/>
                        </a:lnSpc>
                        <a:spcAft>
                          <a:spcPts val="0"/>
                        </a:spcAft>
                      </a:pPr>
                      <a:r>
                        <a:rPr lang="it-IT" sz="1100" dirty="0" err="1">
                          <a:effectLst/>
                        </a:rPr>
                        <a:t>visualizzaOrdine</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aggiungiCarta()</a:t>
                      </a:r>
                    </a:p>
                    <a:p>
                      <a:pPr algn="ctr">
                        <a:lnSpc>
                          <a:spcPct val="105000"/>
                        </a:lnSpc>
                        <a:spcAft>
                          <a:spcPts val="0"/>
                        </a:spcAft>
                      </a:pPr>
                      <a:r>
                        <a:rPr lang="it-IT" sz="1100">
                          <a:effectLst/>
                        </a:rPr>
                        <a:t>eliminaCarta()</a:t>
                      </a:r>
                    </a:p>
                    <a:p>
                      <a:pPr algn="ctr">
                        <a:lnSpc>
                          <a:spcPct val="105000"/>
                        </a:lnSpc>
                        <a:spcAft>
                          <a:spcPts val="0"/>
                        </a:spcAft>
                      </a:pPr>
                      <a:r>
                        <a:rPr lang="it-IT" sz="1100">
                          <a:effectLst/>
                        </a:rPr>
                        <a:t> </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visualizzaGioco()</a:t>
                      </a:r>
                    </a:p>
                    <a:p>
                      <a:pPr algn="ctr">
                        <a:lnSpc>
                          <a:spcPct val="105000"/>
                        </a:lnSpc>
                        <a:spcAft>
                          <a:spcPts val="0"/>
                        </a:spcAft>
                      </a:pPr>
                      <a:r>
                        <a:rPr lang="it-IT" sz="1100">
                          <a:effectLst/>
                        </a:rPr>
                        <a:t>ricercaGioco()</a:t>
                      </a:r>
                    </a:p>
                    <a:p>
                      <a:pPr algn="ctr">
                        <a:lnSpc>
                          <a:spcPct val="105000"/>
                        </a:lnSpc>
                        <a:spcAft>
                          <a:spcPts val="0"/>
                        </a:spcAft>
                      </a:pPr>
                      <a:r>
                        <a:rPr lang="it-IT" sz="1100">
                          <a:effectLst/>
                        </a:rPr>
                        <a:t>visualizzaCatalogo()</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46518784"/>
                  </a:ext>
                </a:extLst>
              </a:tr>
              <a:tr h="1417117">
                <a:tc>
                  <a:txBody>
                    <a:bodyPr/>
                    <a:lstStyle/>
                    <a:p>
                      <a:pPr algn="ctr">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visualizzaCatalogo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modificaGioco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err="1">
                          <a:effectLst/>
                        </a:rPr>
                        <a:t>ricercaGioco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4303452"/>
                  </a:ext>
                </a:extLst>
              </a:tr>
              <a:tr h="961844">
                <a:tc>
                  <a:txBody>
                    <a:bodyPr/>
                    <a:lstStyle/>
                    <a:p>
                      <a:pPr algn="ctr">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visulizzaOrdini()</a:t>
                      </a:r>
                    </a:p>
                    <a:p>
                      <a:pPr algn="ctr">
                        <a:lnSpc>
                          <a:spcPct val="105000"/>
                        </a:lnSpc>
                        <a:spcAft>
                          <a:spcPts val="0"/>
                        </a:spcAft>
                      </a:pPr>
                      <a:r>
                        <a:rPr lang="it-IT" sz="1100">
                          <a:effectLst/>
                        </a:rPr>
                        <a:t>modificaOrdini()</a:t>
                      </a:r>
                    </a:p>
                    <a:p>
                      <a:pPr algn="ctr">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5848465"/>
                  </a:ext>
                </a:extLst>
              </a:tr>
            </a:tbl>
          </a:graphicData>
        </a:graphic>
      </p:graphicFrame>
      <p:pic>
        <p:nvPicPr>
          <p:cNvPr id="5" name="Immagine 4">
            <a:extLst>
              <a:ext uri="{FF2B5EF4-FFF2-40B4-BE49-F238E27FC236}">
                <a16:creationId xmlns:a16="http://schemas.microsoft.com/office/drawing/2014/main" id="{70551830-C83D-49F7-9935-BB5E2772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7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a:xfrm>
            <a:off x="575382" y="1080226"/>
            <a:ext cx="9432217" cy="5307874"/>
          </a:xfrm>
        </p:spPr>
        <p:txBody>
          <a:bodyPr>
            <a:normAutofit/>
          </a:bodyPr>
          <a:lstStyle/>
          <a:p>
            <a:r>
              <a:rPr lang="it-IT" dirty="0">
                <a:solidFill>
                  <a:schemeClr val="tx1"/>
                </a:solidFill>
              </a:rPr>
              <a:t>Garantita dall’obbligo dell’</a:t>
            </a:r>
            <a:r>
              <a:rPr lang="it-IT" b="1" dirty="0">
                <a:solidFill>
                  <a:schemeClr val="tx1"/>
                </a:solidFill>
              </a:rPr>
              <a:t>autenticazione</a:t>
            </a:r>
            <a:r>
              <a:rPr lang="it-IT" dirty="0">
                <a:solidFill>
                  <a:schemeClr val="tx1"/>
                </a:solidFill>
              </a:rPr>
              <a:t> ( Username / Password)</a:t>
            </a:r>
          </a:p>
          <a:p>
            <a:endParaRPr lang="it-IT" dirty="0">
              <a:solidFill>
                <a:schemeClr val="tx1"/>
              </a:solidFill>
            </a:endParaRPr>
          </a:p>
          <a:p>
            <a:r>
              <a:rPr lang="it-IT" dirty="0">
                <a:solidFill>
                  <a:schemeClr val="tx1"/>
                </a:solidFill>
              </a:rPr>
              <a:t>Diverse “viste” dello stesso sistema a seconda dell’utente (solo funzionalità a cui una determinata tipologia di utente può accedere)</a:t>
            </a:r>
          </a:p>
          <a:p>
            <a:endParaRPr lang="it-IT" dirty="0">
              <a:solidFill>
                <a:schemeClr val="tx1"/>
              </a:solidFill>
            </a:endParaRPr>
          </a:p>
          <a:p>
            <a:r>
              <a:rPr lang="it-IT" dirty="0">
                <a:solidFill>
                  <a:schemeClr val="tx1"/>
                </a:solidFill>
              </a:rPr>
              <a:t>Registrazione con </a:t>
            </a:r>
            <a:r>
              <a:rPr lang="it-IT" b="1" dirty="0">
                <a:solidFill>
                  <a:schemeClr val="tx1"/>
                </a:solidFill>
              </a:rPr>
              <a:t>verifica in due passaggi</a:t>
            </a:r>
            <a:r>
              <a:rPr lang="it-IT" dirty="0">
                <a:solidFill>
                  <a:schemeClr val="tx1"/>
                </a:solidFill>
              </a:rPr>
              <a:t>:</a:t>
            </a:r>
          </a:p>
          <a:p>
            <a:pPr marL="457200" lvl="1" indent="0">
              <a:buNone/>
            </a:pPr>
            <a:r>
              <a:rPr lang="it-IT" dirty="0">
                <a:solidFill>
                  <a:schemeClr val="tx1"/>
                </a:solidFill>
              </a:rPr>
              <a:t>Dopo che i dati inseriti sono stati validati dal sistema, l’utente riceverà una e-mail contenente un link che gli permetterà di completare la sua registrazione a </a:t>
            </a:r>
            <a:r>
              <a:rPr lang="it-IT" dirty="0" err="1">
                <a:solidFill>
                  <a:schemeClr val="tx1"/>
                </a:solidFill>
              </a:rPr>
              <a:t>GamesHub</a:t>
            </a:r>
            <a:r>
              <a:rPr lang="it-IT" dirty="0">
                <a:solidFill>
                  <a:schemeClr val="tx1"/>
                </a:solidFill>
              </a:rPr>
              <a:t>.</a:t>
            </a:r>
          </a:p>
          <a:p>
            <a:endParaRPr lang="it-IT" dirty="0">
              <a:solidFill>
                <a:schemeClr val="tx1"/>
              </a:solidFill>
            </a:endParaRPr>
          </a:p>
          <a:p>
            <a:r>
              <a:rPr lang="it-IT" b="1" dirty="0">
                <a:solidFill>
                  <a:schemeClr val="tx1"/>
                </a:solidFill>
              </a:rPr>
              <a:t>Cifratura</a:t>
            </a:r>
            <a:r>
              <a:rPr lang="it-IT" dirty="0">
                <a:solidFill>
                  <a:schemeClr val="tx1"/>
                </a:solidFill>
              </a:rPr>
              <a:t> di password e dati sensibili di pagamento.</a:t>
            </a:r>
          </a:p>
          <a:p>
            <a:endParaRPr lang="it-IT" dirty="0">
              <a:solidFill>
                <a:schemeClr val="tx1"/>
              </a:solidFill>
            </a:endParaRPr>
          </a:p>
        </p:txBody>
      </p:sp>
      <p:pic>
        <p:nvPicPr>
          <p:cNvPr id="4" name="Immagine 3">
            <a:extLst>
              <a:ext uri="{FF2B5EF4-FFF2-40B4-BE49-F238E27FC236}">
                <a16:creationId xmlns:a16="http://schemas.microsoft.com/office/drawing/2014/main" id="{C8A86A86-D9FA-40F0-81B0-36DD72EF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5648F421-545D-4F2D-A37A-55F0933B453E}"/>
              </a:ext>
            </a:extLst>
          </p:cNvPr>
          <p:cNvSpPr>
            <a:spLocks noGrp="1"/>
          </p:cNvSpPr>
          <p:nvPr>
            <p:ph type="title"/>
          </p:nvPr>
        </p:nvSpPr>
        <p:spPr>
          <a:xfrm>
            <a:off x="4919146" y="0"/>
            <a:ext cx="2353708" cy="812800"/>
          </a:xfrm>
        </p:spPr>
        <p:txBody>
          <a:bodyPr>
            <a:normAutofit/>
          </a:bodyPr>
          <a:lstStyle/>
          <a:p>
            <a:r>
              <a:rPr lang="it-IT" sz="3200" dirty="0"/>
              <a:t>SICUREZZA</a:t>
            </a:r>
          </a:p>
        </p:txBody>
      </p:sp>
    </p:spTree>
    <p:extLst>
      <p:ext uri="{BB962C8B-B14F-4D97-AF65-F5344CB8AC3E}">
        <p14:creationId xmlns:p14="http://schemas.microsoft.com/office/powerpoint/2010/main" val="2537044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a:xfrm>
            <a:off x="430212" y="863601"/>
            <a:ext cx="9551988" cy="5334725"/>
          </a:xfrm>
        </p:spPr>
        <p:txBody>
          <a:bodyPr>
            <a:normAutofit/>
          </a:bodyPr>
          <a:lstStyle/>
          <a:p>
            <a:pPr marL="0" indent="0">
              <a:buNone/>
            </a:pPr>
            <a:r>
              <a:rPr lang="it-IT" dirty="0">
                <a:solidFill>
                  <a:schemeClr val="tx1"/>
                </a:solidFill>
              </a:rPr>
              <a:t>Sistema </a:t>
            </a:r>
            <a:r>
              <a:rPr lang="it-IT" b="1" dirty="0">
                <a:solidFill>
                  <a:schemeClr val="tx1"/>
                </a:solidFill>
              </a:rPr>
              <a:t>event-</a:t>
            </a:r>
            <a:r>
              <a:rPr lang="it-IT" b="1" dirty="0" err="1">
                <a:solidFill>
                  <a:schemeClr val="tx1"/>
                </a:solidFill>
              </a:rPr>
              <a:t>driven</a:t>
            </a:r>
            <a:endParaRPr lang="it-IT" b="1" dirty="0">
              <a:solidFill>
                <a:schemeClr val="tx1"/>
              </a:solidFill>
            </a:endParaRPr>
          </a:p>
          <a:p>
            <a:pPr marL="0" indent="0">
              <a:buNone/>
            </a:pPr>
            <a:r>
              <a:rPr lang="it-IT" i="1" dirty="0">
                <a:solidFill>
                  <a:schemeClr val="tx1"/>
                </a:solidFill>
              </a:rPr>
              <a:t> </a:t>
            </a:r>
          </a:p>
          <a:p>
            <a:pPr marL="457200" indent="-457200">
              <a:buFont typeface="+mj-lt"/>
              <a:buAutoNum type="arabicPeriod"/>
            </a:pPr>
            <a:r>
              <a:rPr lang="it-IT" dirty="0">
                <a:solidFill>
                  <a:schemeClr val="tx1"/>
                </a:solidFill>
              </a:rPr>
              <a:t>L’ utente scatena un evento </a:t>
            </a:r>
          </a:p>
          <a:p>
            <a:pPr marL="457200" indent="-457200">
              <a:buFont typeface="+mj-lt"/>
              <a:buAutoNum type="arabicPeriod"/>
            </a:pPr>
            <a:r>
              <a:rPr lang="it-IT" dirty="0" err="1">
                <a:solidFill>
                  <a:schemeClr val="tx1"/>
                </a:solidFill>
              </a:rPr>
              <a:t>Handler</a:t>
            </a:r>
            <a:r>
              <a:rPr lang="it-IT" dirty="0">
                <a:solidFill>
                  <a:schemeClr val="tx1"/>
                </a:solidFill>
              </a:rPr>
              <a:t> apposito gestisce evento e indirizza il controllo del flusso del sistema alla classe corretta del sottosistema che si occupa della logica di controllo.</a:t>
            </a:r>
          </a:p>
          <a:p>
            <a:pPr marL="457200" indent="-457200">
              <a:buFont typeface="+mj-lt"/>
              <a:buAutoNum type="arabicPeriod"/>
            </a:pPr>
            <a:r>
              <a:rPr lang="it-IT" dirty="0">
                <a:solidFill>
                  <a:schemeClr val="tx1"/>
                </a:solidFill>
              </a:rPr>
              <a:t>Alla ricezione di una nuova richiesta, il </a:t>
            </a:r>
            <a:r>
              <a:rPr lang="it-IT" i="1" dirty="0" err="1">
                <a:solidFill>
                  <a:schemeClr val="tx1"/>
                </a:solidFill>
              </a:rPr>
              <a:t>WebServer</a:t>
            </a:r>
            <a:r>
              <a:rPr lang="it-IT" i="1" dirty="0">
                <a:solidFill>
                  <a:schemeClr val="tx1"/>
                </a:solidFill>
              </a:rPr>
              <a:t> </a:t>
            </a:r>
            <a:r>
              <a:rPr lang="it-IT" dirty="0">
                <a:solidFill>
                  <a:schemeClr val="tx1"/>
                </a:solidFill>
              </a:rPr>
              <a:t>la processa e la indirizza alla </a:t>
            </a:r>
            <a:r>
              <a:rPr lang="it-IT" dirty="0" err="1">
                <a:solidFill>
                  <a:schemeClr val="tx1"/>
                </a:solidFill>
              </a:rPr>
              <a:t>servlet</a:t>
            </a:r>
            <a:r>
              <a:rPr lang="it-IT" dirty="0">
                <a:solidFill>
                  <a:schemeClr val="tx1"/>
                </a:solidFill>
              </a:rPr>
              <a:t> o JSP appropriata. </a:t>
            </a:r>
          </a:p>
        </p:txBody>
      </p:sp>
      <p:pic>
        <p:nvPicPr>
          <p:cNvPr id="4" name="Immagine 3">
            <a:extLst>
              <a:ext uri="{FF2B5EF4-FFF2-40B4-BE49-F238E27FC236}">
                <a16:creationId xmlns:a16="http://schemas.microsoft.com/office/drawing/2014/main" id="{84A0D834-C7C2-4325-B967-B715FFB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9E97CB19-B4A9-46FD-B603-997C593E1E83}"/>
              </a:ext>
            </a:extLst>
          </p:cNvPr>
          <p:cNvSpPr>
            <a:spLocks noGrp="1"/>
          </p:cNvSpPr>
          <p:nvPr>
            <p:ph type="title"/>
          </p:nvPr>
        </p:nvSpPr>
        <p:spPr>
          <a:xfrm>
            <a:off x="2784566" y="0"/>
            <a:ext cx="6622868" cy="863602"/>
          </a:xfrm>
        </p:spPr>
        <p:txBody>
          <a:bodyPr>
            <a:normAutofit/>
          </a:bodyPr>
          <a:lstStyle/>
          <a:p>
            <a:r>
              <a:rPr lang="it-IT" sz="3200" dirty="0"/>
              <a:t>FLUSSO DI CONTROLLO ESTERNO</a:t>
            </a:r>
          </a:p>
        </p:txBody>
      </p:sp>
    </p:spTree>
    <p:extLst>
      <p:ext uri="{BB962C8B-B14F-4D97-AF65-F5344CB8AC3E}">
        <p14:creationId xmlns:p14="http://schemas.microsoft.com/office/powerpoint/2010/main" val="49744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a:xfrm>
            <a:off x="422786" y="1832824"/>
            <a:ext cx="9907588" cy="4081352"/>
          </a:xfrm>
        </p:spPr>
        <p:txBody>
          <a:bodyPr>
            <a:normAutofit/>
          </a:bodyPr>
          <a:lstStyle/>
          <a:p>
            <a:pPr marL="0" indent="0">
              <a:buNone/>
            </a:pPr>
            <a:r>
              <a:rPr lang="it-IT" dirty="0">
                <a:solidFill>
                  <a:schemeClr val="tx1"/>
                </a:solidFill>
              </a:rPr>
              <a:t>Più utenti possono accedere contemporaneamente </a:t>
            </a:r>
            <a:r>
              <a:rPr lang="it-IT" dirty="0" err="1">
                <a:solidFill>
                  <a:schemeClr val="tx1"/>
                </a:solidFill>
              </a:rPr>
              <a:t>all’application</a:t>
            </a:r>
            <a:r>
              <a:rPr lang="it-IT" dirty="0">
                <a:solidFill>
                  <a:schemeClr val="tx1"/>
                </a:solidFill>
              </a:rPr>
              <a:t> server. </a:t>
            </a:r>
          </a:p>
          <a:p>
            <a:endParaRPr lang="it-IT" dirty="0">
              <a:solidFill>
                <a:schemeClr val="tx1"/>
              </a:solidFill>
            </a:endParaRPr>
          </a:p>
          <a:p>
            <a:endParaRPr lang="it-IT" dirty="0">
              <a:solidFill>
                <a:schemeClr val="tx1"/>
              </a:solidFill>
            </a:endParaRPr>
          </a:p>
          <a:p>
            <a:r>
              <a:rPr lang="it-IT" dirty="0">
                <a:solidFill>
                  <a:schemeClr val="tx1"/>
                </a:solidFill>
              </a:rPr>
              <a:t>	Creazione di un nuovo </a:t>
            </a:r>
            <a:r>
              <a:rPr lang="it-IT" dirty="0" err="1">
                <a:solidFill>
                  <a:schemeClr val="tx1"/>
                </a:solidFill>
              </a:rPr>
              <a:t>thread</a:t>
            </a:r>
            <a:r>
              <a:rPr lang="it-IT" dirty="0">
                <a:solidFill>
                  <a:schemeClr val="tx1"/>
                </a:solidFill>
              </a:rPr>
              <a:t> per ogni utente che richiede un servizio.</a:t>
            </a:r>
          </a:p>
          <a:p>
            <a:pPr marL="0" indent="0">
              <a:buNone/>
            </a:pPr>
            <a:endParaRPr lang="it-IT" dirty="0">
              <a:solidFill>
                <a:schemeClr val="tx1"/>
              </a:solidFill>
            </a:endParaRPr>
          </a:p>
          <a:p>
            <a:r>
              <a:rPr lang="it-IT" dirty="0">
                <a:solidFill>
                  <a:schemeClr val="tx1"/>
                </a:solidFill>
              </a:rPr>
              <a:t>	Utilizzo di DBMS sul Database Server</a:t>
            </a:r>
          </a:p>
          <a:p>
            <a:pPr marL="1371600" lvl="2" indent="-457200">
              <a:buFont typeface="+mj-lt"/>
              <a:buAutoNum type="arabicPeriod"/>
            </a:pPr>
            <a:r>
              <a:rPr lang="it-IT" dirty="0">
                <a:solidFill>
                  <a:schemeClr val="tx1"/>
                </a:solidFill>
              </a:rPr>
              <a:t>Gestisce concorrenza degli accessi al database. </a:t>
            </a:r>
          </a:p>
          <a:p>
            <a:pPr marL="1371600" lvl="2" indent="-457200">
              <a:buFont typeface="+mj-lt"/>
              <a:buAutoNum type="arabicPeriod"/>
            </a:pPr>
            <a:r>
              <a:rPr lang="it-IT" dirty="0">
                <a:solidFill>
                  <a:schemeClr val="tx1"/>
                </a:solidFill>
              </a:rPr>
              <a:t>Facilita manutenzione del sistema</a:t>
            </a:r>
          </a:p>
        </p:txBody>
      </p:sp>
      <p:pic>
        <p:nvPicPr>
          <p:cNvPr id="4" name="Immagine 3">
            <a:extLst>
              <a:ext uri="{FF2B5EF4-FFF2-40B4-BE49-F238E27FC236}">
                <a16:creationId xmlns:a16="http://schemas.microsoft.com/office/drawing/2014/main" id="{E69E8AF8-6A05-41EF-9C7E-11027CC4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AB004ADA-D8D6-4E93-BAA6-888CEA2FB8AC}"/>
              </a:ext>
            </a:extLst>
          </p:cNvPr>
          <p:cNvSpPr>
            <a:spLocks noGrp="1"/>
          </p:cNvSpPr>
          <p:nvPr>
            <p:ph type="title"/>
          </p:nvPr>
        </p:nvSpPr>
        <p:spPr>
          <a:xfrm>
            <a:off x="2446020" y="0"/>
            <a:ext cx="7299960" cy="770710"/>
          </a:xfrm>
        </p:spPr>
        <p:txBody>
          <a:bodyPr>
            <a:normAutofit/>
          </a:bodyPr>
          <a:lstStyle/>
          <a:p>
            <a:r>
              <a:rPr lang="it-IT" sz="3200" dirty="0"/>
              <a:t>Controllo della concorrenza</a:t>
            </a:r>
          </a:p>
        </p:txBody>
      </p:sp>
    </p:spTree>
    <p:extLst>
      <p:ext uri="{BB962C8B-B14F-4D97-AF65-F5344CB8AC3E}">
        <p14:creationId xmlns:p14="http://schemas.microsoft.com/office/powerpoint/2010/main" val="27455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4014798" y="91440"/>
            <a:ext cx="4162403" cy="796835"/>
          </a:xfrm>
        </p:spPr>
        <p:txBody>
          <a:bodyPr>
            <a:normAutofit/>
          </a:bodyPr>
          <a:lstStyle/>
          <a:p>
            <a:r>
              <a:rPr lang="it-IT" sz="3200" dirty="0"/>
              <a:t>ATTORI DEL SISTEMA</a:t>
            </a:r>
          </a:p>
        </p:txBody>
      </p:sp>
      <p:pic>
        <p:nvPicPr>
          <p:cNvPr id="9" name="Immagine 8">
            <a:extLst>
              <a:ext uri="{FF2B5EF4-FFF2-40B4-BE49-F238E27FC236}">
                <a16:creationId xmlns:a16="http://schemas.microsoft.com/office/drawing/2014/main" id="{7FEAF069-C6EC-43D7-AA26-0BE74EC86BCA}"/>
              </a:ext>
            </a:extLst>
          </p:cNvPr>
          <p:cNvPicPr>
            <a:picLocks noChangeAspect="1"/>
          </p:cNvPicPr>
          <p:nvPr/>
        </p:nvPicPr>
        <p:blipFill>
          <a:blip r:embed="rId2"/>
          <a:stretch>
            <a:fillRect/>
          </a:stretch>
        </p:blipFill>
        <p:spPr>
          <a:xfrm>
            <a:off x="2659908" y="1604709"/>
            <a:ext cx="6872184" cy="3648581"/>
          </a:xfrm>
          <a:prstGeom prst="rect">
            <a:avLst/>
          </a:prstGeom>
        </p:spPr>
      </p:pic>
      <p:pic>
        <p:nvPicPr>
          <p:cNvPr id="4" name="Immagine 3">
            <a:extLst>
              <a:ext uri="{FF2B5EF4-FFF2-40B4-BE49-F238E27FC236}">
                <a16:creationId xmlns:a16="http://schemas.microsoft.com/office/drawing/2014/main" id="{F1AB60CF-6135-4075-B065-49AE14BF6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a:xfrm>
            <a:off x="379412" y="952500"/>
            <a:ext cx="9602788" cy="6096000"/>
          </a:xfrm>
        </p:spPr>
        <p:txBody>
          <a:bodyPr>
            <a:normAutofit fontScale="85000" lnSpcReduction="20000"/>
          </a:bodyPr>
          <a:lstStyle/>
          <a:p>
            <a:pPr marL="0" indent="0">
              <a:buNone/>
            </a:pPr>
            <a:r>
              <a:rPr lang="it-IT" dirty="0">
                <a:solidFill>
                  <a:schemeClr val="tx1"/>
                </a:solidFill>
              </a:rPr>
              <a:t> </a:t>
            </a:r>
          </a:p>
          <a:p>
            <a:pPr marL="0" indent="0">
              <a:buNone/>
            </a:pPr>
            <a:r>
              <a:rPr lang="it-IT" b="1" u="sng" dirty="0">
                <a:solidFill>
                  <a:schemeClr val="tx1"/>
                </a:solidFill>
              </a:rPr>
              <a:t>COMPRENSIBILITÀ</a:t>
            </a:r>
            <a:r>
              <a:rPr lang="it-IT" b="1" dirty="0">
                <a:solidFill>
                  <a:schemeClr val="tx1"/>
                </a:solidFill>
              </a:rPr>
              <a:t> vs </a:t>
            </a:r>
            <a:r>
              <a:rPr lang="it-IT" b="1" u="sng" dirty="0">
                <a:solidFill>
                  <a:schemeClr val="tx1"/>
                </a:solidFill>
              </a:rPr>
              <a:t>TEMPO</a:t>
            </a:r>
            <a:r>
              <a:rPr lang="it-IT" b="1" dirty="0">
                <a:solidFill>
                  <a:schemeClr val="tx1"/>
                </a:solidFill>
              </a:rPr>
              <a:t> : </a:t>
            </a:r>
            <a:endParaRPr lang="it-IT" dirty="0">
              <a:solidFill>
                <a:schemeClr val="tx1"/>
              </a:solidFill>
            </a:endParaRPr>
          </a:p>
          <a:p>
            <a:pPr marL="0" indent="0">
              <a:buNone/>
            </a:pPr>
            <a:r>
              <a:rPr lang="it-IT" dirty="0">
                <a:solidFill>
                  <a:schemeClr val="tx1"/>
                </a:solidFill>
              </a:rPr>
              <a:t>Codice comprensibile e accompagnato , ove necessario, da commenti</a:t>
            </a:r>
          </a:p>
          <a:p>
            <a:pPr lvl="1"/>
            <a:r>
              <a:rPr lang="it-IT" dirty="0">
                <a:solidFill>
                  <a:schemeClr val="tx1"/>
                </a:solidFill>
              </a:rPr>
              <a:t>Facilita Testing e Future modifiche</a:t>
            </a:r>
          </a:p>
          <a:p>
            <a:pPr marL="914400" lvl="2" indent="0">
              <a:buNone/>
            </a:pPr>
            <a:r>
              <a:rPr lang="it-IT" dirty="0">
                <a:solidFill>
                  <a:schemeClr val="tx1"/>
                </a:solidFill>
              </a:rPr>
              <a:t>MA</a:t>
            </a:r>
          </a:p>
          <a:p>
            <a:pPr lvl="1"/>
            <a:r>
              <a:rPr lang="it-IT" dirty="0">
                <a:solidFill>
                  <a:schemeClr val="tx1"/>
                </a:solidFill>
              </a:rPr>
              <a:t>Incrementa tempo di sviluppo del progetto</a:t>
            </a:r>
          </a:p>
          <a:p>
            <a:pPr lvl="2"/>
            <a:endParaRPr lang="it-IT" dirty="0">
              <a:solidFill>
                <a:schemeClr val="tx1"/>
              </a:solidFill>
            </a:endParaRPr>
          </a:p>
          <a:p>
            <a:pPr marL="0" indent="0">
              <a:buNone/>
            </a:pPr>
            <a:r>
              <a:rPr lang="it-IT" b="1" u="sng" dirty="0">
                <a:solidFill>
                  <a:schemeClr val="tx1"/>
                </a:solidFill>
              </a:rPr>
              <a:t>PRESTAZIONI</a:t>
            </a:r>
            <a:r>
              <a:rPr lang="it-IT" b="1" dirty="0">
                <a:solidFill>
                  <a:schemeClr val="tx1"/>
                </a:solidFill>
              </a:rPr>
              <a:t> vs </a:t>
            </a:r>
            <a:r>
              <a:rPr lang="it-IT" b="1" u="sng" dirty="0">
                <a:solidFill>
                  <a:schemeClr val="tx1"/>
                </a:solidFill>
              </a:rPr>
              <a:t>COSTI</a:t>
            </a:r>
            <a:r>
              <a:rPr lang="it-IT" b="1" dirty="0">
                <a:solidFill>
                  <a:schemeClr val="tx1"/>
                </a:solidFill>
              </a:rPr>
              <a:t> : </a:t>
            </a:r>
            <a:endParaRPr lang="it-IT" dirty="0">
              <a:solidFill>
                <a:schemeClr val="tx1"/>
              </a:solidFill>
            </a:endParaRPr>
          </a:p>
          <a:p>
            <a:pPr marL="0" indent="0">
              <a:buNone/>
            </a:pPr>
            <a:r>
              <a:rPr lang="it-IT" dirty="0">
                <a:solidFill>
                  <a:schemeClr val="tx1"/>
                </a:solidFill>
              </a:rPr>
              <a:t>Progetto sprovvisto di budget, con utilizzo di template open source ( Bootstrap)</a:t>
            </a:r>
          </a:p>
          <a:p>
            <a:pPr lvl="1"/>
            <a:r>
              <a:rPr lang="it-IT" dirty="0">
                <a:solidFill>
                  <a:schemeClr val="tx1"/>
                </a:solidFill>
              </a:rPr>
              <a:t>Costi nulli </a:t>
            </a:r>
          </a:p>
          <a:p>
            <a:pPr lvl="1"/>
            <a:r>
              <a:rPr lang="it-IT" dirty="0">
                <a:solidFill>
                  <a:schemeClr val="tx1"/>
                </a:solidFill>
              </a:rPr>
              <a:t>Prestazioni accettabili</a:t>
            </a:r>
          </a:p>
          <a:p>
            <a:pPr marL="0" indent="0">
              <a:buNone/>
            </a:pPr>
            <a:r>
              <a:rPr lang="it-IT" dirty="0">
                <a:solidFill>
                  <a:schemeClr val="tx1"/>
                </a:solidFill>
              </a:rPr>
              <a:t> </a:t>
            </a:r>
          </a:p>
          <a:p>
            <a:pPr marL="0" indent="0">
              <a:buNone/>
            </a:pPr>
            <a:r>
              <a:rPr lang="it-IT" b="1" u="sng" dirty="0">
                <a:solidFill>
                  <a:schemeClr val="tx1"/>
                </a:solidFill>
              </a:rPr>
              <a:t>INTERFACCIA</a:t>
            </a:r>
            <a:r>
              <a:rPr lang="it-IT" b="1" dirty="0">
                <a:solidFill>
                  <a:schemeClr val="tx1"/>
                </a:solidFill>
              </a:rPr>
              <a:t> vs </a:t>
            </a:r>
            <a:r>
              <a:rPr lang="it-IT" b="1" u="sng" dirty="0">
                <a:solidFill>
                  <a:schemeClr val="tx1"/>
                </a:solidFill>
              </a:rPr>
              <a:t>USABILITÀ</a:t>
            </a:r>
            <a:r>
              <a:rPr lang="it-IT" b="1" dirty="0">
                <a:solidFill>
                  <a:schemeClr val="tx1"/>
                </a:solidFill>
              </a:rPr>
              <a:t> : </a:t>
            </a:r>
            <a:endParaRPr lang="it-IT" dirty="0">
              <a:solidFill>
                <a:schemeClr val="tx1"/>
              </a:solidFill>
            </a:endParaRPr>
          </a:p>
          <a:p>
            <a:pPr marL="0" indent="0">
              <a:buNone/>
            </a:pPr>
            <a:r>
              <a:rPr lang="it-IT" dirty="0">
                <a:solidFill>
                  <a:schemeClr val="tx1"/>
                </a:solidFill>
              </a:rPr>
              <a:t>UI semplice, chiara e concisa</a:t>
            </a:r>
          </a:p>
          <a:p>
            <a:pPr marL="0" indent="0">
              <a:buNone/>
            </a:pPr>
            <a:r>
              <a:rPr lang="it-IT" dirty="0">
                <a:solidFill>
                  <a:schemeClr val="tx1"/>
                </a:solidFill>
              </a:rPr>
              <a:t> </a:t>
            </a:r>
          </a:p>
          <a:p>
            <a:pPr marL="0" indent="0">
              <a:buNone/>
            </a:pPr>
            <a:r>
              <a:rPr lang="it-IT" b="1" u="sng" dirty="0">
                <a:solidFill>
                  <a:schemeClr val="tx1"/>
                </a:solidFill>
              </a:rPr>
              <a:t>SICUREZZA</a:t>
            </a:r>
            <a:r>
              <a:rPr lang="it-IT" b="1" dirty="0">
                <a:solidFill>
                  <a:schemeClr val="tx1"/>
                </a:solidFill>
              </a:rPr>
              <a:t> vs </a:t>
            </a:r>
            <a:r>
              <a:rPr lang="it-IT" b="1" u="sng" dirty="0">
                <a:solidFill>
                  <a:schemeClr val="tx1"/>
                </a:solidFill>
              </a:rPr>
              <a:t>EFFICIENZA</a:t>
            </a:r>
            <a:r>
              <a:rPr lang="it-IT" b="1" dirty="0">
                <a:solidFill>
                  <a:schemeClr val="tx1"/>
                </a:solidFill>
              </a:rPr>
              <a:t> : </a:t>
            </a:r>
            <a:endParaRPr lang="it-IT" dirty="0">
              <a:solidFill>
                <a:schemeClr val="tx1"/>
              </a:solidFill>
            </a:endParaRPr>
          </a:p>
          <a:p>
            <a:pPr marL="0" indent="0">
              <a:buNone/>
            </a:pPr>
            <a:r>
              <a:rPr lang="it-IT" dirty="0">
                <a:solidFill>
                  <a:schemeClr val="tx1"/>
                </a:solidFill>
              </a:rPr>
              <a:t>Sistemi di sicurezza limitati a controllo username e password </a:t>
            </a:r>
          </a:p>
          <a:p>
            <a:pPr lvl="1"/>
            <a:r>
              <a:rPr lang="it-IT" dirty="0">
                <a:solidFill>
                  <a:schemeClr val="tx1"/>
                </a:solidFill>
              </a:rPr>
              <a:t>Tempi limitati di sviluppo</a:t>
            </a:r>
          </a:p>
          <a:p>
            <a:endParaRPr lang="it-IT" dirty="0">
              <a:solidFill>
                <a:schemeClr val="tx1"/>
              </a:solidFill>
            </a:endParaRPr>
          </a:p>
        </p:txBody>
      </p:sp>
      <p:pic>
        <p:nvPicPr>
          <p:cNvPr id="4" name="Immagine 3">
            <a:extLst>
              <a:ext uri="{FF2B5EF4-FFF2-40B4-BE49-F238E27FC236}">
                <a16:creationId xmlns:a16="http://schemas.microsoft.com/office/drawing/2014/main" id="{621ECFBA-98FB-4150-81A1-3131D44F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2F7E7F2A-EE89-4121-A0EC-80D4A9EA4DD4}"/>
              </a:ext>
            </a:extLst>
          </p:cNvPr>
          <p:cNvSpPr txBox="1">
            <a:spLocks/>
          </p:cNvSpPr>
          <p:nvPr/>
        </p:nvSpPr>
        <p:spPr>
          <a:xfrm>
            <a:off x="3405595" y="0"/>
            <a:ext cx="5380809"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Object design trade-off</a:t>
            </a:r>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E0F58E-1352-4BBE-B589-7D4E5598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9" name="Titolo 1">
            <a:extLst>
              <a:ext uri="{FF2B5EF4-FFF2-40B4-BE49-F238E27FC236}">
                <a16:creationId xmlns:a16="http://schemas.microsoft.com/office/drawing/2014/main" id="{F3CD9FF5-E49D-4FBF-8979-8F5E095F228B}"/>
              </a:ext>
            </a:extLst>
          </p:cNvPr>
          <p:cNvSpPr txBox="1">
            <a:spLocks/>
          </p:cNvSpPr>
          <p:nvPr/>
        </p:nvSpPr>
        <p:spPr>
          <a:xfrm>
            <a:off x="4806950" y="11974"/>
            <a:ext cx="25781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PaCKAGES</a:t>
            </a:r>
            <a:endParaRPr lang="it-IT" sz="3200" dirty="0"/>
          </a:p>
        </p:txBody>
      </p:sp>
      <p:pic>
        <p:nvPicPr>
          <p:cNvPr id="10" name="Immagine 9">
            <a:extLst>
              <a:ext uri="{FF2B5EF4-FFF2-40B4-BE49-F238E27FC236}">
                <a16:creationId xmlns:a16="http://schemas.microsoft.com/office/drawing/2014/main" id="{ADA810BD-9348-4191-B8EE-235A3B0FD285}"/>
              </a:ext>
            </a:extLst>
          </p:cNvPr>
          <p:cNvPicPr>
            <a:picLocks noChangeAspect="1"/>
          </p:cNvPicPr>
          <p:nvPr/>
        </p:nvPicPr>
        <p:blipFill>
          <a:blip r:embed="rId3"/>
          <a:stretch>
            <a:fillRect/>
          </a:stretch>
        </p:blipFill>
        <p:spPr>
          <a:xfrm>
            <a:off x="1666875" y="864394"/>
            <a:ext cx="8858250" cy="512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F4EB70-84D6-4AC8-9597-255FC0F6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D8D77720-0461-4022-BB7A-CE0C543B383A}"/>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(1/2)</a:t>
            </a:r>
          </a:p>
        </p:txBody>
      </p:sp>
      <p:pic>
        <p:nvPicPr>
          <p:cNvPr id="11" name="Immagine 10">
            <a:extLst>
              <a:ext uri="{FF2B5EF4-FFF2-40B4-BE49-F238E27FC236}">
                <a16:creationId xmlns:a16="http://schemas.microsoft.com/office/drawing/2014/main" id="{F410F9E1-CE8D-4E70-9C26-51EC405C1597}"/>
              </a:ext>
            </a:extLst>
          </p:cNvPr>
          <p:cNvPicPr>
            <a:picLocks noChangeAspect="1"/>
          </p:cNvPicPr>
          <p:nvPr/>
        </p:nvPicPr>
        <p:blipFill>
          <a:blip r:embed="rId3"/>
          <a:stretch>
            <a:fillRect/>
          </a:stretch>
        </p:blipFill>
        <p:spPr>
          <a:xfrm>
            <a:off x="2088140" y="1157263"/>
            <a:ext cx="8015720" cy="4543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extLst>
              <p:ext uri="{D42A27DB-BD31-4B8C-83A1-F6EECF244321}">
                <p14:modId xmlns:p14="http://schemas.microsoft.com/office/powerpoint/2010/main" val="1016849997"/>
              </p:ext>
            </p:extLst>
          </p:nvPr>
        </p:nvGraphicFramePr>
        <p:xfrm>
          <a:off x="2687392" y="1049783"/>
          <a:ext cx="6817216" cy="5148543"/>
        </p:xfrm>
        <a:graphic>
          <a:graphicData uri="http://schemas.openxmlformats.org/drawingml/2006/table">
            <a:tbl>
              <a:tblPr firstRow="1" firstCol="1">
                <a:tableStyleId>{5C22544A-7EE6-4342-B048-85BDC9FD1C3A}</a:tableStyleId>
              </a:tblPr>
              <a:tblGrid>
                <a:gridCol w="3408608">
                  <a:extLst>
                    <a:ext uri="{9D8B030D-6E8A-4147-A177-3AD203B41FA5}">
                      <a16:colId xmlns:a16="http://schemas.microsoft.com/office/drawing/2014/main" val="2171898080"/>
                    </a:ext>
                  </a:extLst>
                </a:gridCol>
                <a:gridCol w="3408608">
                  <a:extLst>
                    <a:ext uri="{9D8B030D-6E8A-4147-A177-3AD203B41FA5}">
                      <a16:colId xmlns:a16="http://schemas.microsoft.com/office/drawing/2014/main" val="2088899782"/>
                    </a:ext>
                  </a:extLst>
                </a:gridCol>
              </a:tblGrid>
              <a:tr h="276161">
                <a:tc>
                  <a:txBody>
                    <a:bodyPr/>
                    <a:lstStyle/>
                    <a:p>
                      <a:pPr algn="ctr">
                        <a:lnSpc>
                          <a:spcPct val="107000"/>
                        </a:lnSpc>
                        <a:spcAft>
                          <a:spcPts val="0"/>
                        </a:spcAft>
                      </a:pPr>
                      <a:r>
                        <a:rPr lang="it-IT" sz="1100" dirty="0">
                          <a:effectLst/>
                        </a:rPr>
                        <a:t>Classe: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911966152"/>
                  </a:ext>
                </a:extLst>
              </a:tr>
              <a:tr h="711763">
                <a:tc>
                  <a:txBody>
                    <a:bodyPr/>
                    <a:lstStyle/>
                    <a:p>
                      <a:pPr algn="ctr">
                        <a:lnSpc>
                          <a:spcPct val="107000"/>
                        </a:lnSpc>
                        <a:spcAft>
                          <a:spcPts val="0"/>
                        </a:spcAft>
                      </a:pPr>
                      <a:r>
                        <a:rPr lang="it-IT" sz="1200" dirty="0">
                          <a:effectLst/>
                        </a:rPr>
                        <a:t>UtenteModel.java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account,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891999">
                <a:tc>
                  <a:txBody>
                    <a:bodyPr/>
                    <a:lstStyle/>
                    <a:p>
                      <a:pPr algn="ctr">
                        <a:lnSpc>
                          <a:spcPct val="107000"/>
                        </a:lnSpc>
                        <a:spcAft>
                          <a:spcPts val="0"/>
                        </a:spcAft>
                      </a:pPr>
                      <a:r>
                        <a:rPr lang="it-IT" sz="1200" dirty="0">
                          <a:effectLst/>
                        </a:rPr>
                        <a:t>GiocoModel.java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a:t>
                      </a:r>
                      <a:endParaRPr lang="it-IT" sz="1100" dirty="0">
                        <a:effectLst/>
                      </a:endParaRPr>
                    </a:p>
                    <a:p>
                      <a:pPr algn="ctr">
                        <a:lnSpc>
                          <a:spcPct val="107000"/>
                        </a:lnSpc>
                        <a:spcAft>
                          <a:spcPts val="0"/>
                        </a:spcAft>
                      </a:pPr>
                      <a:r>
                        <a:rPr lang="it-IT" sz="1200" dirty="0">
                          <a:effectLst/>
                        </a:rPr>
                        <a:t>le funzionalità dei giochi,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711763">
                <a:tc>
                  <a:txBody>
                    <a:bodyPr/>
                    <a:lstStyle/>
                    <a:p>
                      <a:pPr algn="ctr">
                        <a:lnSpc>
                          <a:spcPct val="107000"/>
                        </a:lnSpc>
                        <a:spcAft>
                          <a:spcPts val="0"/>
                        </a:spcAft>
                      </a:pPr>
                      <a:r>
                        <a:rPr lang="it-IT" sz="1200" dirty="0">
                          <a:effectLst/>
                        </a:rPr>
                        <a:t>OrdineModel.java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721324">
                <a:tc>
                  <a:txBody>
                    <a:bodyPr/>
                    <a:lstStyle/>
                    <a:p>
                      <a:pPr algn="ctr">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immagini di un gioco,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891999">
                <a:tc>
                  <a:txBody>
                    <a:bodyPr/>
                    <a:lstStyle/>
                    <a:p>
                      <a:pPr algn="ctr">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composizioni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891999">
                <a:tc>
                  <a:txBody>
                    <a:bodyPr/>
                    <a:lstStyle/>
                    <a:p>
                      <a:pPr algn="ctr">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carte utilizzate per i pagamenti,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bl>
          </a:graphicData>
        </a:graphic>
      </p:graphicFrame>
      <p:pic>
        <p:nvPicPr>
          <p:cNvPr id="5" name="Immagine 4">
            <a:extLst>
              <a:ext uri="{FF2B5EF4-FFF2-40B4-BE49-F238E27FC236}">
                <a16:creationId xmlns:a16="http://schemas.microsoft.com/office/drawing/2014/main" id="{6832E0E9-DC01-4D9C-8CE2-54069285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4EC81FAE-8E27-4BDC-9F89-A5841127EA0E}"/>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(2/2)</a:t>
            </a:r>
          </a:p>
        </p:txBody>
      </p:sp>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5E6B1B-CBA0-4AE2-A451-BCBBB7976251}"/>
              </a:ext>
            </a:extLst>
          </p:cNvPr>
          <p:cNvSpPr>
            <a:spLocks noGrp="1"/>
          </p:cNvSpPr>
          <p:nvPr>
            <p:ph idx="1"/>
          </p:nvPr>
        </p:nvSpPr>
        <p:spPr>
          <a:xfrm>
            <a:off x="1458524" y="2132390"/>
            <a:ext cx="8534400" cy="4036181"/>
          </a:xfrm>
        </p:spPr>
        <p:txBody>
          <a:bodyPr>
            <a:normAutofit fontScale="85000" lnSpcReduction="10000"/>
          </a:bodyPr>
          <a:lstStyle/>
          <a:p>
            <a:pPr marL="0" indent="0">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addOrdine</a:t>
            </a:r>
            <a:r>
              <a:rPr lang="it-IT" b="1" dirty="0">
                <a:solidFill>
                  <a:schemeClr val="tx1"/>
                </a:solidFill>
              </a:rPr>
              <a:t>(ordine: Ordine) </a:t>
            </a:r>
          </a:p>
          <a:p>
            <a:pPr marL="0" indent="0">
              <a:buNone/>
            </a:pPr>
            <a:r>
              <a:rPr lang="it-IT" dirty="0">
                <a:solidFill>
                  <a:schemeClr val="tx1"/>
                </a:solidFill>
              </a:rPr>
              <a:t>	</a:t>
            </a:r>
            <a:r>
              <a:rPr lang="it-IT" i="1" dirty="0" err="1">
                <a:solidFill>
                  <a:schemeClr val="tx1"/>
                </a:solidFill>
              </a:rPr>
              <a:t>pre</a:t>
            </a:r>
            <a:r>
              <a:rPr lang="it-IT" dirty="0">
                <a:solidFill>
                  <a:schemeClr val="tx1"/>
                </a:solidFill>
              </a:rPr>
              <a:t>: ordine !=null AND ordine non è presente nel database.</a:t>
            </a:r>
          </a:p>
          <a:p>
            <a:pPr marL="0" indent="0">
              <a:buNone/>
            </a:pPr>
            <a:r>
              <a:rPr lang="it-IT" dirty="0">
                <a:solidFill>
                  <a:schemeClr val="tx1"/>
                </a:solidFill>
              </a:rPr>
              <a:t>	</a:t>
            </a:r>
            <a:r>
              <a:rPr lang="it-IT" i="1" dirty="0">
                <a:solidFill>
                  <a:schemeClr val="tx1"/>
                </a:solidFill>
              </a:rPr>
              <a:t>post</a:t>
            </a:r>
            <a:r>
              <a:rPr lang="it-IT" dirty="0">
                <a:solidFill>
                  <a:schemeClr val="tx1"/>
                </a:solidFill>
              </a:rPr>
              <a:t>: ordine è un nuovo Ordine salvato nel database.</a:t>
            </a:r>
          </a:p>
          <a:p>
            <a:pPr marL="0" indent="0">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getOrder</a:t>
            </a:r>
            <a:r>
              <a:rPr lang="it-IT" b="1" dirty="0">
                <a:solidFill>
                  <a:schemeClr val="tx1"/>
                </a:solidFill>
              </a:rPr>
              <a:t> (</a:t>
            </a:r>
            <a:r>
              <a:rPr lang="it-IT" b="1" dirty="0" err="1">
                <a:solidFill>
                  <a:schemeClr val="tx1"/>
                </a:solidFill>
              </a:rPr>
              <a:t>idOrdine</a:t>
            </a:r>
            <a:r>
              <a:rPr lang="it-IT" b="1" dirty="0">
                <a:solidFill>
                  <a:schemeClr val="tx1"/>
                </a:solidFill>
              </a:rPr>
              <a:t> :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viene restituito l’ordine che ha l’id uguale all’intero passato come 			  parametro.</a:t>
            </a:r>
          </a:p>
          <a:p>
            <a:pPr marL="0" indent="0">
              <a:lnSpc>
                <a:spcPct val="107000"/>
              </a:lnSpc>
              <a:spcAft>
                <a:spcPts val="0"/>
              </a:spcAft>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deleteOrdine</a:t>
            </a:r>
            <a:r>
              <a:rPr lang="it-IT" b="1" dirty="0">
                <a:solidFill>
                  <a:schemeClr val="tx1"/>
                </a:solidFill>
              </a:rPr>
              <a:t> (</a:t>
            </a:r>
            <a:r>
              <a:rPr lang="it-IT" b="1" dirty="0" err="1">
                <a:solidFill>
                  <a:schemeClr val="tx1"/>
                </a:solidFill>
              </a:rPr>
              <a:t>idOrdine</a:t>
            </a:r>
            <a:r>
              <a:rPr lang="it-IT" b="1" dirty="0">
                <a:solidFill>
                  <a:schemeClr val="tx1"/>
                </a:solidFill>
              </a:rPr>
              <a:t>: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L’ ordine con id =”</a:t>
            </a:r>
            <a:r>
              <a:rPr lang="it-IT" dirty="0" err="1">
                <a:solidFill>
                  <a:schemeClr val="tx1"/>
                </a:solidFill>
              </a:rPr>
              <a:t>idOrdine</a:t>
            </a:r>
            <a:r>
              <a:rPr lang="it-IT" dirty="0">
                <a:solidFill>
                  <a:schemeClr val="tx1"/>
                </a:solidFill>
              </a:rPr>
              <a:t>” è stato eliminato dal database.</a:t>
            </a:r>
          </a:p>
          <a:p>
            <a:pPr marL="0" indent="0">
              <a:buNone/>
            </a:pPr>
            <a:endParaRPr lang="it-IT" dirty="0">
              <a:solidFill>
                <a:schemeClr val="tx1"/>
              </a:solidFill>
            </a:endParaRPr>
          </a:p>
          <a:p>
            <a:pPr marL="0" indent="0">
              <a:buNone/>
            </a:pPr>
            <a:endParaRPr lang="it-IT" dirty="0">
              <a:solidFill>
                <a:schemeClr val="tx1"/>
              </a:solidFill>
            </a:endParaRPr>
          </a:p>
        </p:txBody>
      </p:sp>
      <p:sp>
        <p:nvSpPr>
          <p:cNvPr id="4" name="Titolo 1">
            <a:extLst>
              <a:ext uri="{FF2B5EF4-FFF2-40B4-BE49-F238E27FC236}">
                <a16:creationId xmlns:a16="http://schemas.microsoft.com/office/drawing/2014/main" id="{AB4990E8-9B08-4C15-9B38-5A699A53D5E3}"/>
              </a:ext>
            </a:extLst>
          </p:cNvPr>
          <p:cNvSpPr txBox="1">
            <a:spLocks/>
          </p:cNvSpPr>
          <p:nvPr/>
        </p:nvSpPr>
        <p:spPr>
          <a:xfrm>
            <a:off x="3818756" y="0"/>
            <a:ext cx="3813935" cy="862149"/>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INTERFACES</a:t>
            </a:r>
            <a:endParaRPr lang="it-IT" sz="3200" dirty="0"/>
          </a:p>
        </p:txBody>
      </p:sp>
      <p:sp>
        <p:nvSpPr>
          <p:cNvPr id="5" name="CasellaDiTesto 4">
            <a:extLst>
              <a:ext uri="{FF2B5EF4-FFF2-40B4-BE49-F238E27FC236}">
                <a16:creationId xmlns:a16="http://schemas.microsoft.com/office/drawing/2014/main" id="{7CB62A78-10AF-42B5-8C6B-A7D84A38A2F9}"/>
              </a:ext>
            </a:extLst>
          </p:cNvPr>
          <p:cNvSpPr txBox="1"/>
          <p:nvPr/>
        </p:nvSpPr>
        <p:spPr>
          <a:xfrm>
            <a:off x="279400" y="1066800"/>
            <a:ext cx="2714205" cy="369332"/>
          </a:xfrm>
          <a:prstGeom prst="rect">
            <a:avLst/>
          </a:prstGeom>
          <a:noFill/>
        </p:spPr>
        <p:txBody>
          <a:bodyPr wrap="none" rtlCol="0">
            <a:spAutoFit/>
          </a:bodyPr>
          <a:lstStyle/>
          <a:p>
            <a:r>
              <a:rPr lang="it-IT" dirty="0" err="1"/>
              <a:t>OrdineModel</a:t>
            </a:r>
            <a:r>
              <a:rPr lang="it-IT" dirty="0"/>
              <a:t> (esempi)</a:t>
            </a:r>
          </a:p>
        </p:txBody>
      </p:sp>
    </p:spTree>
    <p:extLst>
      <p:ext uri="{BB962C8B-B14F-4D97-AF65-F5344CB8AC3E}">
        <p14:creationId xmlns:p14="http://schemas.microsoft.com/office/powerpoint/2010/main" val="22539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C759C326-4824-4A4E-93EC-F47378A211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2088" y="1178292"/>
            <a:ext cx="7598286" cy="5303360"/>
          </a:xfrm>
          <a:prstGeom prst="rect">
            <a:avLst/>
          </a:prstGeom>
          <a:noFill/>
          <a:ln>
            <a:noFill/>
          </a:ln>
        </p:spPr>
      </p:pic>
      <p:pic>
        <p:nvPicPr>
          <p:cNvPr id="5" name="Immagine 4">
            <a:extLst>
              <a:ext uri="{FF2B5EF4-FFF2-40B4-BE49-F238E27FC236}">
                <a16:creationId xmlns:a16="http://schemas.microsoft.com/office/drawing/2014/main" id="{90984C02-3C85-4AE6-9112-95C91901F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8B155BCD-4A16-4F82-8C05-3929B8EB8EEF}"/>
              </a:ext>
            </a:extLst>
          </p:cNvPr>
          <p:cNvSpPr txBox="1">
            <a:spLocks/>
          </p:cNvSpPr>
          <p:nvPr/>
        </p:nvSpPr>
        <p:spPr>
          <a:xfrm>
            <a:off x="3999621" y="-9203"/>
            <a:ext cx="4192758" cy="771101"/>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PACKAGE DIAGRAM</a:t>
            </a:r>
            <a:endParaRPr lang="it-IT" sz="3200" dirty="0"/>
          </a:p>
        </p:txBody>
      </p:sp>
      <p:sp>
        <p:nvSpPr>
          <p:cNvPr id="8" name="Titolo 1">
            <a:extLst>
              <a:ext uri="{FF2B5EF4-FFF2-40B4-BE49-F238E27FC236}">
                <a16:creationId xmlns:a16="http://schemas.microsoft.com/office/drawing/2014/main" id="{FE449B2D-F501-44EA-B18C-8D81BD2A839D}"/>
              </a:ext>
            </a:extLst>
          </p:cNvPr>
          <p:cNvSpPr txBox="1">
            <a:spLocks/>
          </p:cNvSpPr>
          <p:nvPr/>
        </p:nvSpPr>
        <p:spPr>
          <a:xfrm>
            <a:off x="277643" y="2984500"/>
            <a:ext cx="2320414" cy="8890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Gestore ordini</a:t>
            </a:r>
            <a:endParaRPr lang="it-IT" dirty="0"/>
          </a:p>
        </p:txBody>
      </p:sp>
      <p:sp>
        <p:nvSpPr>
          <p:cNvPr id="9" name="Segno di moltiplicazione 8">
            <a:extLst>
              <a:ext uri="{FF2B5EF4-FFF2-40B4-BE49-F238E27FC236}">
                <a16:creationId xmlns:a16="http://schemas.microsoft.com/office/drawing/2014/main" id="{4E8FD071-A296-4FF7-B9C4-88DEE1573B10}"/>
              </a:ext>
            </a:extLst>
          </p:cNvPr>
          <p:cNvSpPr/>
          <p:nvPr/>
        </p:nvSpPr>
        <p:spPr>
          <a:xfrm>
            <a:off x="1437850" y="444500"/>
            <a:ext cx="10348686" cy="64443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b="1">
              <a:ln w="13462">
                <a:solidFill>
                  <a:srgbClr val="FF0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a:xfrm>
            <a:off x="3434454" y="-1"/>
            <a:ext cx="5323092" cy="747174"/>
          </a:xfrm>
        </p:spPr>
        <p:txBody>
          <a:bodyPr>
            <a:normAutofit/>
          </a:bodyPr>
          <a:lstStyle/>
          <a:p>
            <a:r>
              <a:rPr lang="it-IT" sz="3200" dirty="0"/>
              <a:t>Funzionalità da testare</a:t>
            </a:r>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a:xfrm>
            <a:off x="779461" y="889001"/>
            <a:ext cx="13202325" cy="5592652"/>
          </a:xfrm>
        </p:spPr>
        <p:txBody>
          <a:bodyPr>
            <a:normAutofit fontScale="77500" lnSpcReduction="20000"/>
          </a:bodyPr>
          <a:lstStyle/>
          <a:p>
            <a:pPr marL="0" indent="0">
              <a:buNone/>
            </a:pPr>
            <a:r>
              <a:rPr lang="it-IT" dirty="0">
                <a:solidFill>
                  <a:schemeClr val="tx1"/>
                </a:solidFill>
              </a:rPr>
              <a:t> </a:t>
            </a:r>
          </a:p>
          <a:p>
            <a:pPr marL="0" indent="0">
              <a:buNone/>
            </a:pPr>
            <a:r>
              <a:rPr lang="it-IT" b="1" u="sng" dirty="0">
                <a:solidFill>
                  <a:schemeClr val="tx1"/>
                </a:solidFill>
              </a:rPr>
              <a:t>GESTIONE UTENTI</a:t>
            </a:r>
          </a:p>
          <a:p>
            <a:pPr lvl="1"/>
            <a:r>
              <a:rPr lang="it-IT" dirty="0">
                <a:solidFill>
                  <a:schemeClr val="tx1"/>
                </a:solidFill>
              </a:rPr>
              <a:t>Modifica dati personali</a:t>
            </a:r>
          </a:p>
          <a:p>
            <a:pPr lvl="1"/>
            <a:r>
              <a:rPr lang="it-IT" dirty="0">
                <a:solidFill>
                  <a:schemeClr val="tx1"/>
                </a:solidFill>
              </a:rPr>
              <a:t>Registrazione</a:t>
            </a:r>
          </a:p>
          <a:p>
            <a:pPr lvl="1"/>
            <a:r>
              <a:rPr lang="it-IT" dirty="0">
                <a:solidFill>
                  <a:schemeClr val="tx1"/>
                </a:solidFill>
              </a:rPr>
              <a:t>Login</a:t>
            </a:r>
          </a:p>
          <a:p>
            <a:pPr marL="0" indent="0">
              <a:buNone/>
            </a:pPr>
            <a:r>
              <a:rPr lang="it-IT" dirty="0">
                <a:solidFill>
                  <a:schemeClr val="tx1"/>
                </a:solidFill>
              </a:rPr>
              <a:t> </a:t>
            </a:r>
          </a:p>
          <a:p>
            <a:pPr marL="0" indent="0">
              <a:buNone/>
            </a:pPr>
            <a:r>
              <a:rPr lang="it-IT" b="1" u="sng" dirty="0">
                <a:solidFill>
                  <a:schemeClr val="tx1"/>
                </a:solidFill>
              </a:rPr>
              <a:t>GESTIONE CATALOGO</a:t>
            </a:r>
          </a:p>
          <a:p>
            <a:pPr lvl="1"/>
            <a:r>
              <a:rPr lang="it-IT" dirty="0">
                <a:solidFill>
                  <a:schemeClr val="tx1"/>
                </a:solidFill>
              </a:rPr>
              <a:t>Inserimento di un gioco;</a:t>
            </a:r>
          </a:p>
          <a:p>
            <a:pPr lvl="1"/>
            <a:r>
              <a:rPr lang="it-IT" dirty="0">
                <a:solidFill>
                  <a:schemeClr val="tx1"/>
                </a:solidFill>
              </a:rPr>
              <a:t>Modifica di un gioco;</a:t>
            </a:r>
          </a:p>
          <a:p>
            <a:pPr lvl="1"/>
            <a:r>
              <a:rPr lang="it-IT" dirty="0">
                <a:solidFill>
                  <a:schemeClr val="tx1"/>
                </a:solidFill>
              </a:rPr>
              <a:t>Ricercare un gioco;</a:t>
            </a:r>
          </a:p>
          <a:p>
            <a:pPr marL="0" indent="0">
              <a:buNone/>
            </a:pPr>
            <a:r>
              <a:rPr lang="it-IT" dirty="0">
                <a:solidFill>
                  <a:schemeClr val="tx1"/>
                </a:solidFill>
              </a:rPr>
              <a:t> </a:t>
            </a:r>
          </a:p>
          <a:p>
            <a:pPr marL="0" indent="0">
              <a:buNone/>
            </a:pPr>
            <a:r>
              <a:rPr lang="it-IT" b="1" u="sng" dirty="0">
                <a:solidFill>
                  <a:schemeClr val="tx1"/>
                </a:solidFill>
              </a:rPr>
              <a:t>GESTIONE ORDINI</a:t>
            </a:r>
          </a:p>
          <a:p>
            <a:pPr lvl="1"/>
            <a:r>
              <a:rPr lang="it-IT" dirty="0">
                <a:solidFill>
                  <a:schemeClr val="tx1"/>
                </a:solidFill>
              </a:rPr>
              <a:t>Inserire tracking id in un ordine.</a:t>
            </a:r>
          </a:p>
          <a:p>
            <a:pPr lvl="1"/>
            <a:r>
              <a:rPr lang="it-IT" dirty="0">
                <a:solidFill>
                  <a:schemeClr val="tx1"/>
                </a:solidFill>
              </a:rPr>
              <a:t>Ricercare un ordine.</a:t>
            </a:r>
          </a:p>
          <a:p>
            <a:pPr lvl="1"/>
            <a:r>
              <a:rPr lang="it-IT" dirty="0">
                <a:solidFill>
                  <a:schemeClr val="tx1"/>
                </a:solidFill>
              </a:rPr>
              <a:t>Effettuare un ordine;</a:t>
            </a:r>
          </a:p>
          <a:p>
            <a:pPr marL="0" indent="0">
              <a:buNone/>
            </a:pPr>
            <a:r>
              <a:rPr lang="it-IT" dirty="0">
                <a:solidFill>
                  <a:schemeClr val="tx1"/>
                </a:solidFill>
              </a:rPr>
              <a:t> </a:t>
            </a:r>
          </a:p>
          <a:p>
            <a:pPr marL="0" indent="0">
              <a:buNone/>
            </a:pPr>
            <a:r>
              <a:rPr lang="it-IT" b="1" u="sng" dirty="0">
                <a:solidFill>
                  <a:schemeClr val="tx1"/>
                </a:solidFill>
              </a:rPr>
              <a:t>GESTIONE CARRELLO</a:t>
            </a:r>
          </a:p>
          <a:p>
            <a:pPr lvl="1"/>
            <a:r>
              <a:rPr lang="it-IT" dirty="0">
                <a:solidFill>
                  <a:schemeClr val="tx1"/>
                </a:solidFill>
              </a:rPr>
              <a:t>Modificare la quantità di un prodotto nel carrello.</a:t>
            </a:r>
          </a:p>
          <a:p>
            <a:endParaRPr lang="it-IT" dirty="0">
              <a:solidFill>
                <a:schemeClr val="tx1"/>
              </a:solidFill>
            </a:endParaRPr>
          </a:p>
        </p:txBody>
      </p:sp>
      <p:pic>
        <p:nvPicPr>
          <p:cNvPr id="4" name="Immagine 3">
            <a:extLst>
              <a:ext uri="{FF2B5EF4-FFF2-40B4-BE49-F238E27FC236}">
                <a16:creationId xmlns:a16="http://schemas.microsoft.com/office/drawing/2014/main" id="{5F87A135-D2D5-42AC-89A1-015FBF746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4D2F8AE3-FBDC-4EEB-A5DF-05A3B87684CB}"/>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a:xfrm>
            <a:off x="553583" y="1375349"/>
            <a:ext cx="8534400" cy="4822977"/>
          </a:xfrm>
        </p:spPr>
        <p:txBody>
          <a:bodyPr/>
          <a:lstStyle/>
          <a:p>
            <a:r>
              <a:rPr lang="it-IT" dirty="0">
                <a:solidFill>
                  <a:schemeClr val="tx1"/>
                </a:solidFill>
              </a:rPr>
              <a:t>Dati di input del test saranno suddivisi in classi di equivalenza</a:t>
            </a:r>
          </a:p>
          <a:p>
            <a:pPr marL="0" indent="0">
              <a:buNone/>
            </a:pPr>
            <a:endParaRPr lang="it-IT" dirty="0">
              <a:solidFill>
                <a:schemeClr val="tx1"/>
              </a:solidFill>
            </a:endParaRPr>
          </a:p>
          <a:p>
            <a:r>
              <a:rPr lang="it-IT" dirty="0">
                <a:solidFill>
                  <a:schemeClr val="tx1"/>
                </a:solidFill>
              </a:rPr>
              <a:t>Test SUPERATO se</a:t>
            </a:r>
          </a:p>
          <a:p>
            <a:pPr marL="0" indent="0">
              <a:buNone/>
            </a:pPr>
            <a:r>
              <a:rPr lang="it-IT" dirty="0">
                <a:solidFill>
                  <a:schemeClr val="tx1"/>
                </a:solidFill>
              </a:rPr>
              <a:t>	output risultante uguale a quello atteso </a:t>
            </a:r>
          </a:p>
          <a:p>
            <a:pPr marL="0" indent="0">
              <a:buNone/>
            </a:pPr>
            <a:r>
              <a:rPr lang="it-IT" dirty="0">
                <a:solidFill>
                  <a:schemeClr val="tx1"/>
                </a:solidFill>
              </a:rPr>
              <a:t>												</a:t>
            </a:r>
          </a:p>
        </p:txBody>
      </p:sp>
      <p:pic>
        <p:nvPicPr>
          <p:cNvPr id="4" name="Immagine 3">
            <a:extLst>
              <a:ext uri="{FF2B5EF4-FFF2-40B4-BE49-F238E27FC236}">
                <a16:creationId xmlns:a16="http://schemas.microsoft.com/office/drawing/2014/main" id="{DF90A437-9EB3-4EDC-9653-DF5EAE75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E08DE35C-1A73-41F6-BD95-9CBFA82B785B}"/>
              </a:ext>
            </a:extLst>
          </p:cNvPr>
          <p:cNvSpPr txBox="1">
            <a:spLocks/>
          </p:cNvSpPr>
          <p:nvPr/>
        </p:nvSpPr>
        <p:spPr>
          <a:xfrm>
            <a:off x="3838008" y="0"/>
            <a:ext cx="4515983"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Criteri pass/</a:t>
            </a:r>
            <a:r>
              <a:rPr lang="it-IT" sz="3500" dirty="0" err="1"/>
              <a:t>failed</a:t>
            </a:r>
            <a:endParaRPr lang="it-IT" sz="3500" dirty="0"/>
          </a:p>
        </p:txBody>
      </p:sp>
      <p:sp>
        <p:nvSpPr>
          <p:cNvPr id="10" name="CasellaDiTesto 9">
            <a:extLst>
              <a:ext uri="{FF2B5EF4-FFF2-40B4-BE49-F238E27FC236}">
                <a16:creationId xmlns:a16="http://schemas.microsoft.com/office/drawing/2014/main" id="{961CD6BD-A8BF-45E8-9B09-AFE545981319}"/>
              </a:ext>
            </a:extLst>
          </p:cNvPr>
          <p:cNvSpPr txBox="1"/>
          <p:nvPr/>
        </p:nvSpPr>
        <p:spPr>
          <a:xfrm>
            <a:off x="6312835" y="4997997"/>
            <a:ext cx="2264229" cy="1200329"/>
          </a:xfrm>
          <a:prstGeom prst="rect">
            <a:avLst/>
          </a:prstGeom>
          <a:noFill/>
        </p:spPr>
        <p:txBody>
          <a:bodyPr wrap="square" rtlCol="0">
            <a:spAutoFit/>
          </a:bodyPr>
          <a:lstStyle/>
          <a:p>
            <a:r>
              <a:rPr lang="it-IT" dirty="0"/>
              <a:t>specificato dal membro del team che si occuperà di tale test case.</a:t>
            </a:r>
          </a:p>
        </p:txBody>
      </p:sp>
      <p:cxnSp>
        <p:nvCxnSpPr>
          <p:cNvPr id="12" name="Connettore 2 11">
            <a:extLst>
              <a:ext uri="{FF2B5EF4-FFF2-40B4-BE49-F238E27FC236}">
                <a16:creationId xmlns:a16="http://schemas.microsoft.com/office/drawing/2014/main" id="{853FE61A-5F34-4199-9036-0E945E8A3212}"/>
              </a:ext>
            </a:extLst>
          </p:cNvPr>
          <p:cNvCxnSpPr>
            <a:cxnSpLocks/>
          </p:cNvCxnSpPr>
          <p:nvPr/>
        </p:nvCxnSpPr>
        <p:spPr>
          <a:xfrm>
            <a:off x="5515429" y="4441371"/>
            <a:ext cx="797406" cy="769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a:xfrm>
            <a:off x="335869" y="1320800"/>
            <a:ext cx="8534400" cy="4736495"/>
          </a:xfrm>
        </p:spPr>
        <p:txBody>
          <a:bodyPr>
            <a:normAutofit fontScale="92500" lnSpcReduction="10000"/>
          </a:bodyPr>
          <a:lstStyle/>
          <a:p>
            <a:pPr marL="0" indent="0">
              <a:buNone/>
            </a:pPr>
            <a:r>
              <a:rPr lang="it-IT" dirty="0">
                <a:solidFill>
                  <a:schemeClr val="tx1"/>
                </a:solidFill>
              </a:rPr>
              <a:t>FASE 1 : </a:t>
            </a:r>
            <a:r>
              <a:rPr lang="it-IT" u="sng" dirty="0">
                <a:solidFill>
                  <a:schemeClr val="tx1"/>
                </a:solidFill>
              </a:rPr>
              <a:t>Testing di UNITÀ</a:t>
            </a:r>
            <a:endParaRPr lang="it-IT" dirty="0">
              <a:solidFill>
                <a:schemeClr val="tx1"/>
              </a:solidFill>
            </a:endParaRPr>
          </a:p>
          <a:p>
            <a:pPr lvl="1"/>
            <a:r>
              <a:rPr lang="it-IT" dirty="0">
                <a:solidFill>
                  <a:schemeClr val="tx1"/>
                </a:solidFill>
              </a:rPr>
              <a:t>Correttezza di ciascuna unità</a:t>
            </a:r>
          </a:p>
          <a:p>
            <a:pPr lvl="1"/>
            <a:r>
              <a:rPr lang="it-IT" dirty="0">
                <a:solidFill>
                  <a:schemeClr val="tx1"/>
                </a:solidFill>
              </a:rPr>
              <a:t>Tecnica del </a:t>
            </a:r>
            <a:r>
              <a:rPr lang="it-IT" b="1" dirty="0" err="1">
                <a:solidFill>
                  <a:schemeClr val="tx1"/>
                </a:solidFill>
              </a:rPr>
              <a:t>Category</a:t>
            </a:r>
            <a:r>
              <a:rPr lang="it-IT" b="1" dirty="0">
                <a:solidFill>
                  <a:schemeClr val="tx1"/>
                </a:solidFill>
              </a:rPr>
              <a:t> </a:t>
            </a:r>
            <a:r>
              <a:rPr lang="it-IT" b="1" dirty="0" err="1">
                <a:solidFill>
                  <a:schemeClr val="tx1"/>
                </a:solidFill>
              </a:rPr>
              <a:t>Partition</a:t>
            </a:r>
            <a:endParaRPr lang="it-IT" b="1" dirty="0">
              <a:solidFill>
                <a:schemeClr val="tx1"/>
              </a:solidFill>
            </a:endParaRPr>
          </a:p>
          <a:p>
            <a:pPr lvl="1"/>
            <a:r>
              <a:rPr lang="it-IT" dirty="0">
                <a:solidFill>
                  <a:schemeClr val="tx1"/>
                </a:solidFill>
              </a:rPr>
              <a:t>Utilizzo del framework </a:t>
            </a:r>
            <a:r>
              <a:rPr lang="it-IT" b="1" dirty="0" err="1">
                <a:solidFill>
                  <a:schemeClr val="tx1"/>
                </a:solidFill>
              </a:rPr>
              <a:t>JUnit</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FASE 2 : </a:t>
            </a:r>
            <a:r>
              <a:rPr lang="it-IT" u="sng" dirty="0">
                <a:solidFill>
                  <a:schemeClr val="tx1"/>
                </a:solidFill>
              </a:rPr>
              <a:t>Testing di INTEGRAZIONE</a:t>
            </a:r>
            <a:endParaRPr lang="it-IT" dirty="0">
              <a:solidFill>
                <a:schemeClr val="tx1"/>
              </a:solidFill>
            </a:endParaRPr>
          </a:p>
          <a:p>
            <a:pPr lvl="1"/>
            <a:r>
              <a:rPr lang="it-IT" dirty="0">
                <a:solidFill>
                  <a:schemeClr val="tx1"/>
                </a:solidFill>
              </a:rPr>
              <a:t>Correttezza delle interfacce delle unità</a:t>
            </a:r>
          </a:p>
          <a:p>
            <a:pPr marL="0" indent="0">
              <a:buNone/>
            </a:pPr>
            <a:endParaRPr lang="it-IT" dirty="0">
              <a:solidFill>
                <a:schemeClr val="tx1"/>
              </a:solidFill>
            </a:endParaRPr>
          </a:p>
          <a:p>
            <a:pPr marL="0" indent="0">
              <a:buNone/>
            </a:pPr>
            <a:r>
              <a:rPr lang="it-IT" dirty="0">
                <a:solidFill>
                  <a:schemeClr val="tx1"/>
                </a:solidFill>
              </a:rPr>
              <a:t>FASE 3 : </a:t>
            </a:r>
            <a:r>
              <a:rPr lang="it-IT" u="sng" dirty="0">
                <a:solidFill>
                  <a:schemeClr val="tx1"/>
                </a:solidFill>
              </a:rPr>
              <a:t>Testing di SISTEMA</a:t>
            </a:r>
          </a:p>
          <a:p>
            <a:pPr lvl="1"/>
            <a:r>
              <a:rPr lang="it-IT" dirty="0">
                <a:solidFill>
                  <a:schemeClr val="tx1"/>
                </a:solidFill>
              </a:rPr>
              <a:t>Correttezza dell’intero sistema</a:t>
            </a:r>
          </a:p>
          <a:p>
            <a:pPr lvl="1"/>
            <a:r>
              <a:rPr lang="it-IT" dirty="0">
                <a:solidFill>
                  <a:schemeClr val="tx1"/>
                </a:solidFill>
              </a:rPr>
              <a:t>Verifica dei requisiti del committente</a:t>
            </a:r>
          </a:p>
          <a:p>
            <a:pPr lvl="1"/>
            <a:r>
              <a:rPr lang="it-IT" dirty="0">
                <a:solidFill>
                  <a:schemeClr val="tx1"/>
                </a:solidFill>
              </a:rPr>
              <a:t>Utilizzo del framework </a:t>
            </a:r>
            <a:r>
              <a:rPr lang="it-IT" b="1" dirty="0" err="1">
                <a:solidFill>
                  <a:schemeClr val="tx1"/>
                </a:solidFill>
              </a:rPr>
              <a:t>Selenium</a:t>
            </a:r>
            <a:endParaRPr lang="it-IT" b="1" dirty="0">
              <a:solidFill>
                <a:schemeClr val="tx1"/>
              </a:solidFill>
            </a:endParaRPr>
          </a:p>
          <a:p>
            <a:endParaRPr lang="it-IT" dirty="0"/>
          </a:p>
        </p:txBody>
      </p:sp>
      <p:pic>
        <p:nvPicPr>
          <p:cNvPr id="4" name="Immagine 3">
            <a:extLst>
              <a:ext uri="{FF2B5EF4-FFF2-40B4-BE49-F238E27FC236}">
                <a16:creationId xmlns:a16="http://schemas.microsoft.com/office/drawing/2014/main" id="{460C2179-3AFD-4B50-A61C-DBF2F88C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B6838189-8380-497C-B93D-4B2D67A64315}"/>
              </a:ext>
            </a:extLst>
          </p:cNvPr>
          <p:cNvSpPr txBox="1">
            <a:spLocks/>
          </p:cNvSpPr>
          <p:nvPr/>
        </p:nvSpPr>
        <p:spPr>
          <a:xfrm>
            <a:off x="3578281" y="0"/>
            <a:ext cx="5035437" cy="8007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APPROCCIO AL TESTING</a:t>
            </a:r>
          </a:p>
        </p:txBody>
      </p:sp>
      <p:pic>
        <p:nvPicPr>
          <p:cNvPr id="9" name="Immagine 8">
            <a:extLst>
              <a:ext uri="{FF2B5EF4-FFF2-40B4-BE49-F238E27FC236}">
                <a16:creationId xmlns:a16="http://schemas.microsoft.com/office/drawing/2014/main" id="{00269607-1774-4E7D-A0CC-E42DD891B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69" y="800705"/>
            <a:ext cx="1905000" cy="1905000"/>
          </a:xfrm>
          <a:prstGeom prst="rect">
            <a:avLst/>
          </a:prstGeom>
          <a:ln>
            <a:noFill/>
          </a:ln>
          <a:effectLst>
            <a:outerShdw blurRad="292100" dist="139700" dir="2700000" algn="tl" rotWithShape="0">
              <a:srgbClr val="333333">
                <a:alpha val="65000"/>
              </a:srgbClr>
            </a:outerShdw>
          </a:effectLst>
        </p:spPr>
      </p:pic>
      <p:pic>
        <p:nvPicPr>
          <p:cNvPr id="13" name="Immagine 12" descr="Immagine che contiene testo, segnale&#10;&#10;Descrizione generata automaticamente">
            <a:extLst>
              <a:ext uri="{FF2B5EF4-FFF2-40B4-BE49-F238E27FC236}">
                <a16:creationId xmlns:a16="http://schemas.microsoft.com/office/drawing/2014/main" id="{AFACF1FB-A29F-4482-A12B-31E87E802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769" y="4152296"/>
            <a:ext cx="1905000"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12EFF45-E1D8-433D-AEFE-C31DF971A94B}"/>
              </a:ext>
            </a:extLst>
          </p:cNvPr>
          <p:cNvPicPr>
            <a:picLocks noChangeAspect="1"/>
          </p:cNvPicPr>
          <p:nvPr/>
        </p:nvPicPr>
        <p:blipFill>
          <a:blip r:embed="rId2"/>
          <a:stretch>
            <a:fillRect/>
          </a:stretch>
        </p:blipFill>
        <p:spPr>
          <a:xfrm>
            <a:off x="374722" y="1768530"/>
            <a:ext cx="7248525" cy="4591050"/>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3452E7D3-427B-4E9A-84F5-F5201B8CB061}"/>
              </a:ext>
            </a:extLst>
          </p:cNvPr>
          <p:cNvSpPr txBox="1">
            <a:spLocks/>
          </p:cNvSpPr>
          <p:nvPr/>
        </p:nvSpPr>
        <p:spPr>
          <a:xfrm>
            <a:off x="3954549" y="0"/>
            <a:ext cx="4290854" cy="75363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(1/2)</a:t>
            </a:r>
          </a:p>
        </p:txBody>
      </p:sp>
      <p:pic>
        <p:nvPicPr>
          <p:cNvPr id="6" name="Immagine 5">
            <a:extLst>
              <a:ext uri="{FF2B5EF4-FFF2-40B4-BE49-F238E27FC236}">
                <a16:creationId xmlns:a16="http://schemas.microsoft.com/office/drawing/2014/main" id="{32BDB378-4AAE-4E2D-89D6-C406CEB2DD21}"/>
              </a:ext>
            </a:extLst>
          </p:cNvPr>
          <p:cNvPicPr>
            <a:picLocks noChangeAspect="1"/>
          </p:cNvPicPr>
          <p:nvPr/>
        </p:nvPicPr>
        <p:blipFill>
          <a:blip r:embed="rId3"/>
          <a:stretch>
            <a:fillRect/>
          </a:stretch>
        </p:blipFill>
        <p:spPr>
          <a:xfrm>
            <a:off x="8245403" y="1768530"/>
            <a:ext cx="3571875" cy="4591050"/>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64BA3F51-BDB5-4AED-8CC3-B05A5FE80E31}"/>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bmk="">
                <a:latin typeface="+mn-lt"/>
                <a:ea typeface="Times New Roman" panose="02020603050405020304" pitchFamily="18" charset="0"/>
                <a:cs typeface="Calibri" panose="020F0502020204030204" pitchFamily="34" charset="0"/>
              </a:rPr>
              <a:t>Ordine (Bean)</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6ECE1A3B-95E9-481D-BE1B-8431BA793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573" y="5668102"/>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6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385647" y="130143"/>
            <a:ext cx="5420706" cy="732006"/>
          </a:xfrm>
        </p:spPr>
        <p:txBody>
          <a:bodyPr>
            <a:normAutofit/>
          </a:bodyPr>
          <a:lstStyle/>
          <a:p>
            <a:r>
              <a:rPr lang="it-IT" sz="3200" dirty="0" err="1"/>
              <a:t>reqUISITI</a:t>
            </a:r>
            <a:r>
              <a:rPr lang="it-IT" sz="3200"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Visitatore</a:t>
            </a:r>
            <a:r>
              <a:rPr lang="it-IT" dirty="0">
                <a:solidFill>
                  <a:schemeClr val="tx1"/>
                </a:solidFill>
              </a:rPr>
              <a:t>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pic>
        <p:nvPicPr>
          <p:cNvPr id="4" name="Immagine 3">
            <a:extLst>
              <a:ext uri="{FF2B5EF4-FFF2-40B4-BE49-F238E27FC236}">
                <a16:creationId xmlns:a16="http://schemas.microsoft.com/office/drawing/2014/main" id="{78D793B1-379D-4ED2-A2A0-3E8D12E7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6EB548-A87A-4218-B064-677B858E96DB}"/>
              </a:ext>
            </a:extLst>
          </p:cNvPr>
          <p:cNvSpPr txBox="1">
            <a:spLocks/>
          </p:cNvSpPr>
          <p:nvPr/>
        </p:nvSpPr>
        <p:spPr>
          <a:xfrm>
            <a:off x="3950573" y="640"/>
            <a:ext cx="4290854" cy="760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(2/2)</a:t>
            </a:r>
          </a:p>
        </p:txBody>
      </p:sp>
      <p:pic>
        <p:nvPicPr>
          <p:cNvPr id="5" name="Immagine 4">
            <a:extLst>
              <a:ext uri="{FF2B5EF4-FFF2-40B4-BE49-F238E27FC236}">
                <a16:creationId xmlns:a16="http://schemas.microsoft.com/office/drawing/2014/main" id="{DD6DC59B-615F-49E5-A35E-DE9983398F71}"/>
              </a:ext>
            </a:extLst>
          </p:cNvPr>
          <p:cNvPicPr>
            <a:picLocks noChangeAspect="1"/>
          </p:cNvPicPr>
          <p:nvPr/>
        </p:nvPicPr>
        <p:blipFill>
          <a:blip r:embed="rId2"/>
          <a:stretch>
            <a:fillRect/>
          </a:stretch>
        </p:blipFill>
        <p:spPr>
          <a:xfrm>
            <a:off x="224379" y="1803512"/>
            <a:ext cx="6860790" cy="444254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918ACD27-2B58-401D-9859-9CC5385BE10B}"/>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err="1" bmk="">
                <a:latin typeface="+mn-lt"/>
                <a:ea typeface="Times New Roman" panose="02020603050405020304" pitchFamily="18" charset="0"/>
                <a:cs typeface="Calibri" panose="020F0502020204030204" pitchFamily="34" charset="0"/>
              </a:rPr>
              <a:t>OrdineModel</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27E57362-D4B9-4BC3-AA91-121DF9E6CD8B}"/>
              </a:ext>
            </a:extLst>
          </p:cNvPr>
          <p:cNvPicPr>
            <a:picLocks noChangeAspect="1"/>
          </p:cNvPicPr>
          <p:nvPr/>
        </p:nvPicPr>
        <p:blipFill>
          <a:blip r:embed="rId3"/>
          <a:stretch>
            <a:fillRect/>
          </a:stretch>
        </p:blipFill>
        <p:spPr>
          <a:xfrm>
            <a:off x="7847531" y="1916054"/>
            <a:ext cx="3950983" cy="4203392"/>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CE414C53-0F7A-4E29-B071-601631EC1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550536"/>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2495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extLst>
              <p:ext uri="{D42A27DB-BD31-4B8C-83A1-F6EECF244321}">
                <p14:modId xmlns:p14="http://schemas.microsoft.com/office/powerpoint/2010/main" val="1374128366"/>
              </p:ext>
            </p:extLst>
          </p:nvPr>
        </p:nvGraphicFramePr>
        <p:xfrm>
          <a:off x="928914" y="2047278"/>
          <a:ext cx="10277844" cy="2090809"/>
        </p:xfrm>
        <a:graphic>
          <a:graphicData uri="http://schemas.openxmlformats.org/drawingml/2006/table">
            <a:tbl>
              <a:tblPr firstRow="1" firstCol="1" bandRow="1">
                <a:tableStyleId>{5C22544A-7EE6-4342-B048-85BDC9FD1C3A}</a:tableStyleId>
              </a:tblPr>
              <a:tblGrid>
                <a:gridCol w="5138922">
                  <a:extLst>
                    <a:ext uri="{9D8B030D-6E8A-4147-A177-3AD203B41FA5}">
                      <a16:colId xmlns:a16="http://schemas.microsoft.com/office/drawing/2014/main" val="203715851"/>
                    </a:ext>
                  </a:extLst>
                </a:gridCol>
                <a:gridCol w="5138922">
                  <a:extLst>
                    <a:ext uri="{9D8B030D-6E8A-4147-A177-3AD203B41FA5}">
                      <a16:colId xmlns:a16="http://schemas.microsoft.com/office/drawing/2014/main" val="2601438563"/>
                    </a:ext>
                  </a:extLst>
                </a:gridCol>
              </a:tblGrid>
              <a:tr h="559876">
                <a:tc gridSpan="2">
                  <a:txBody>
                    <a:bodyPr/>
                    <a:lstStyle/>
                    <a:p>
                      <a:pPr>
                        <a:lnSpc>
                          <a:spcPct val="107000"/>
                        </a:lnSpc>
                        <a:spcAft>
                          <a:spcPts val="0"/>
                        </a:spcAft>
                        <a:tabLst>
                          <a:tab pos="1169670" algn="l"/>
                        </a:tabLst>
                      </a:pPr>
                      <a:r>
                        <a:rPr lang="it-IT" sz="1600" dirty="0">
                          <a:effectLst/>
                        </a:rPr>
                        <a:t>Parametro: Tracking id</a:t>
                      </a:r>
                      <a:endParaRPr lang="it-IT" sz="1400" dirty="0">
                        <a:effectLst/>
                      </a:endParaRPr>
                    </a:p>
                    <a:p>
                      <a:r>
                        <a:rPr lang="it-IT" sz="1600" dirty="0">
                          <a:effectLst/>
                        </a:rPr>
                        <a:t>Formato : </a:t>
                      </a:r>
                      <a:r>
                        <a:rPr lang="it-IT" sz="1400" dirty="0">
                          <a:effectLst/>
                        </a:rPr>
                        <a:t>^([A-Z]){3}([0-9]){2}([A-Z]){2}$</a:t>
                      </a:r>
                      <a:endParaRPr lang="it-IT" sz="1400" dirty="0">
                        <a:effectLst/>
                        <a:latin typeface="Calibri" panose="020F0502020204030204" pitchFamily="34" charset="0"/>
                        <a:cs typeface="Arial" panose="020B0604020202020204" pitchFamily="34" charset="0"/>
                      </a:endParaRPr>
                    </a:p>
                  </a:txBody>
                  <a:tcPr marL="129201" marR="129201" marT="64601" marB="64601" anchor="ctr"/>
                </a:tc>
                <a:tc hMerge="1">
                  <a:txBody>
                    <a:bodyPr/>
                    <a:lstStyle/>
                    <a:p>
                      <a:endParaRPr lang="it-IT"/>
                    </a:p>
                  </a:txBody>
                  <a:tcPr/>
                </a:tc>
                <a:extLst>
                  <a:ext uri="{0D108BD9-81ED-4DB2-BD59-A6C34878D82A}">
                    <a16:rowId xmlns:a16="http://schemas.microsoft.com/office/drawing/2014/main" val="2413334279"/>
                  </a:ext>
                </a:extLst>
              </a:tr>
              <a:tr h="538174">
                <a:tc>
                  <a:txBody>
                    <a:bodyPr/>
                    <a:lstStyle/>
                    <a:p>
                      <a:pPr>
                        <a:lnSpc>
                          <a:spcPct val="107000"/>
                        </a:lnSpc>
                        <a:spcAft>
                          <a:spcPts val="0"/>
                        </a:spcAft>
                      </a:pPr>
                      <a:r>
                        <a:rPr lang="it-IT" sz="1600" dirty="0">
                          <a:effectLst/>
                        </a:rPr>
                        <a:t>Lunghezza[LT]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&lt;7 or &gt;7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=7  [</a:t>
                      </a:r>
                      <a:r>
                        <a:rPr lang="it-IT" sz="1600" dirty="0" err="1">
                          <a:effectLst/>
                        </a:rPr>
                        <a:t>property</a:t>
                      </a:r>
                      <a:r>
                        <a:rPr lang="it-IT" sz="1600" dirty="0">
                          <a:effectLst/>
                        </a:rPr>
                        <a:t> LT_OK]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3111835071"/>
                  </a:ext>
                </a:extLst>
              </a:tr>
              <a:tr h="918671">
                <a:tc>
                  <a:txBody>
                    <a:bodyPr/>
                    <a:lstStyle/>
                    <a:p>
                      <a:pPr>
                        <a:lnSpc>
                          <a:spcPct val="107000"/>
                        </a:lnSpc>
                        <a:spcAft>
                          <a:spcPts val="0"/>
                        </a:spcAft>
                      </a:pPr>
                      <a:r>
                        <a:rPr lang="it-IT" sz="1600" dirty="0">
                          <a:effectLst/>
                        </a:rPr>
                        <a:t>Formato[FT]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LT_OK]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Rispetta il formato [</a:t>
                      </a:r>
                      <a:r>
                        <a:rPr lang="it-IT" sz="1600" dirty="0" err="1">
                          <a:effectLst/>
                        </a:rPr>
                        <a:t>if</a:t>
                      </a:r>
                      <a:r>
                        <a:rPr lang="it-IT" sz="1600" dirty="0">
                          <a:effectLst/>
                        </a:rPr>
                        <a:t> LT_OK] [</a:t>
                      </a:r>
                      <a:r>
                        <a:rPr lang="it-IT" sz="1600" dirty="0" err="1">
                          <a:effectLst/>
                        </a:rPr>
                        <a:t>property</a:t>
                      </a:r>
                      <a:r>
                        <a:rPr lang="it-IT" sz="1600" dirty="0">
                          <a:effectLst/>
                        </a:rPr>
                        <a:t> FT_OK]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256250772"/>
              </p:ext>
            </p:extLst>
          </p:nvPr>
        </p:nvGraphicFramePr>
        <p:xfrm>
          <a:off x="928914" y="4689093"/>
          <a:ext cx="10277843" cy="1174678"/>
        </p:xfrm>
        <a:graphic>
          <a:graphicData uri="http://schemas.openxmlformats.org/drawingml/2006/table">
            <a:tbl>
              <a:tblPr firstRow="1" firstCol="1" bandRow="1">
                <a:tableStyleId>{5C22544A-7EE6-4342-B048-85BDC9FD1C3A}</a:tableStyleId>
              </a:tblPr>
              <a:tblGrid>
                <a:gridCol w="3425592">
                  <a:extLst>
                    <a:ext uri="{9D8B030D-6E8A-4147-A177-3AD203B41FA5}">
                      <a16:colId xmlns:a16="http://schemas.microsoft.com/office/drawing/2014/main" val="2141272691"/>
                    </a:ext>
                  </a:extLst>
                </a:gridCol>
                <a:gridCol w="3425592">
                  <a:extLst>
                    <a:ext uri="{9D8B030D-6E8A-4147-A177-3AD203B41FA5}">
                      <a16:colId xmlns:a16="http://schemas.microsoft.com/office/drawing/2014/main" val="3086107921"/>
                    </a:ext>
                  </a:extLst>
                </a:gridCol>
                <a:gridCol w="3426659">
                  <a:extLst>
                    <a:ext uri="{9D8B030D-6E8A-4147-A177-3AD203B41FA5}">
                      <a16:colId xmlns:a16="http://schemas.microsoft.com/office/drawing/2014/main" val="2463774444"/>
                    </a:ext>
                  </a:extLst>
                </a:gridCol>
              </a:tblGrid>
              <a:tr h="395260">
                <a:tc>
                  <a:txBody>
                    <a:bodyPr/>
                    <a:lstStyle/>
                    <a:p>
                      <a:pPr algn="ctr">
                        <a:lnSpc>
                          <a:spcPct val="107000"/>
                        </a:lnSpc>
                        <a:spcAft>
                          <a:spcPts val="0"/>
                        </a:spcAft>
                      </a:pPr>
                      <a:r>
                        <a:rPr lang="it-IT" sz="1600" dirty="0">
                          <a:effectLst/>
                        </a:rPr>
                        <a:t>Codice</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Combinazione</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Esito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714479209"/>
                  </a:ext>
                </a:extLst>
              </a:tr>
              <a:tr h="259806">
                <a:tc>
                  <a:txBody>
                    <a:bodyPr/>
                    <a:lstStyle/>
                    <a:p>
                      <a:pPr algn="ctr">
                        <a:lnSpc>
                          <a:spcPct val="107000"/>
                        </a:lnSpc>
                        <a:spcAft>
                          <a:spcPts val="0"/>
                        </a:spcAft>
                      </a:pPr>
                      <a:r>
                        <a:rPr lang="it-IT" sz="1600" dirty="0">
                          <a:effectLst/>
                        </a:rPr>
                        <a:t>TC_3.2_1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874600929"/>
                  </a:ext>
                </a:extLst>
              </a:tr>
              <a:tr h="259806">
                <a:tc>
                  <a:txBody>
                    <a:bodyPr/>
                    <a:lstStyle/>
                    <a:p>
                      <a:pPr algn="ctr">
                        <a:lnSpc>
                          <a:spcPct val="107000"/>
                        </a:lnSpc>
                        <a:spcAft>
                          <a:spcPts val="0"/>
                        </a:spcAft>
                      </a:pPr>
                      <a:r>
                        <a:rPr lang="it-IT" sz="1600">
                          <a:effectLst/>
                        </a:rPr>
                        <a:t>TC_3.2_2</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686755469"/>
                  </a:ext>
                </a:extLst>
              </a:tr>
              <a:tr h="259806">
                <a:tc>
                  <a:txBody>
                    <a:bodyPr/>
                    <a:lstStyle/>
                    <a:p>
                      <a:pPr algn="ctr">
                        <a:lnSpc>
                          <a:spcPct val="107000"/>
                        </a:lnSpc>
                        <a:spcAft>
                          <a:spcPts val="0"/>
                        </a:spcAft>
                      </a:pPr>
                      <a:r>
                        <a:rPr lang="it-IT" sz="1600">
                          <a:effectLst/>
                        </a:rPr>
                        <a:t>TC_3.2_3</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LT2,FT2</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Corretto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F07EF56-C79B-41DA-BAC7-381FD6C4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D0C41238-CAA9-4C9D-BBA9-5006102FB016}"/>
              </a:ext>
            </a:extLst>
          </p:cNvPr>
          <p:cNvSpPr txBox="1">
            <a:spLocks/>
          </p:cNvSpPr>
          <p:nvPr/>
        </p:nvSpPr>
        <p:spPr>
          <a:xfrm>
            <a:off x="4239545" y="0"/>
            <a:ext cx="3656580" cy="70539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(1/2)</a:t>
            </a:r>
          </a:p>
        </p:txBody>
      </p:sp>
    </p:spTree>
    <p:extLst>
      <p:ext uri="{BB962C8B-B14F-4D97-AF65-F5344CB8AC3E}">
        <p14:creationId xmlns:p14="http://schemas.microsoft.com/office/powerpoint/2010/main" val="2133317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extLst>
              <p:ext uri="{D42A27DB-BD31-4B8C-83A1-F6EECF244321}">
                <p14:modId xmlns:p14="http://schemas.microsoft.com/office/powerpoint/2010/main" val="3251788703"/>
              </p:ext>
            </p:extLst>
          </p:nvPr>
        </p:nvGraphicFramePr>
        <p:xfrm>
          <a:off x="841829" y="2137575"/>
          <a:ext cx="10769600" cy="2037322"/>
        </p:xfrm>
        <a:graphic>
          <a:graphicData uri="http://schemas.openxmlformats.org/drawingml/2006/table">
            <a:tbl>
              <a:tblPr firstRow="1" firstCol="1" bandRow="1">
                <a:tableStyleId>{5C22544A-7EE6-4342-B048-85BDC9FD1C3A}</a:tableStyleId>
              </a:tblPr>
              <a:tblGrid>
                <a:gridCol w="5384800">
                  <a:extLst>
                    <a:ext uri="{9D8B030D-6E8A-4147-A177-3AD203B41FA5}">
                      <a16:colId xmlns:a16="http://schemas.microsoft.com/office/drawing/2014/main" val="3812568340"/>
                    </a:ext>
                  </a:extLst>
                </a:gridCol>
                <a:gridCol w="5384800">
                  <a:extLst>
                    <a:ext uri="{9D8B030D-6E8A-4147-A177-3AD203B41FA5}">
                      <a16:colId xmlns:a16="http://schemas.microsoft.com/office/drawing/2014/main" val="2409929730"/>
                    </a:ext>
                  </a:extLst>
                </a:gridCol>
              </a:tblGrid>
              <a:tr h="626336">
                <a:tc gridSpan="2">
                  <a:txBody>
                    <a:bodyPr/>
                    <a:lstStyle/>
                    <a:p>
                      <a:pPr>
                        <a:lnSpc>
                          <a:spcPct val="107000"/>
                        </a:lnSpc>
                        <a:spcAft>
                          <a:spcPts val="0"/>
                        </a:spcAft>
                        <a:tabLst>
                          <a:tab pos="1169670" algn="l"/>
                        </a:tabLst>
                      </a:pPr>
                      <a:r>
                        <a:rPr lang="it-IT" sz="1600" dirty="0">
                          <a:effectLst/>
                        </a:rPr>
                        <a:t>Parametro: Ordine</a:t>
                      </a:r>
                    </a:p>
                    <a:p>
                      <a:pPr>
                        <a:lnSpc>
                          <a:spcPct val="107000"/>
                        </a:lnSpc>
                        <a:spcAft>
                          <a:spcPts val="0"/>
                        </a:spcAft>
                        <a:tabLst>
                          <a:tab pos="1169670" algn="l"/>
                        </a:tabLst>
                      </a:pPr>
                      <a:r>
                        <a:rPr lang="it-IT" sz="1600" dirty="0">
                          <a:effectLst/>
                        </a:rPr>
                        <a:t>Formato : ^([0-9]){0,6}$  </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705493">
                <a:tc>
                  <a:txBody>
                    <a:bodyPr/>
                    <a:lstStyle/>
                    <a:p>
                      <a:pPr>
                        <a:lnSpc>
                          <a:spcPct val="107000"/>
                        </a:lnSpc>
                        <a:spcAft>
                          <a:spcPts val="0"/>
                        </a:spcAft>
                      </a:pPr>
                      <a:r>
                        <a:rPr lang="it-IT" sz="1600" dirty="0">
                          <a:effectLst/>
                        </a:rPr>
                        <a:t>Lunghezza[LO]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&gt;6   [</a:t>
                      </a:r>
                      <a:r>
                        <a:rPr lang="it-IT" sz="1600" dirty="0" err="1">
                          <a:effectLst/>
                        </a:rPr>
                        <a:t>error</a:t>
                      </a:r>
                      <a:r>
                        <a:rPr lang="it-IT" sz="1600" dirty="0">
                          <a:effectLst/>
                        </a:rPr>
                        <a:t>]</a:t>
                      </a:r>
                    </a:p>
                    <a:p>
                      <a:pPr>
                        <a:lnSpc>
                          <a:spcPct val="107000"/>
                        </a:lnSpc>
                        <a:spcAft>
                          <a:spcPts val="0"/>
                        </a:spcAft>
                      </a:pPr>
                      <a:r>
                        <a:rPr lang="it-IT" sz="1600" dirty="0">
                          <a:effectLst/>
                        </a:rPr>
                        <a:t>2. &lt;=6  [</a:t>
                      </a:r>
                      <a:r>
                        <a:rPr lang="it-IT" sz="1600" dirty="0" err="1">
                          <a:effectLst/>
                        </a:rPr>
                        <a:t>property</a:t>
                      </a:r>
                      <a:r>
                        <a:rPr lang="it-IT" sz="1600" dirty="0">
                          <a:effectLst/>
                        </a:rPr>
                        <a:t> LO_OK]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705493">
                <a:tc>
                  <a:txBody>
                    <a:bodyPr/>
                    <a:lstStyle/>
                    <a:p>
                      <a:pPr>
                        <a:lnSpc>
                          <a:spcPct val="107000"/>
                        </a:lnSpc>
                        <a:spcAft>
                          <a:spcPts val="0"/>
                        </a:spcAft>
                      </a:pPr>
                      <a:r>
                        <a:rPr lang="it-IT" sz="1600" dirty="0">
                          <a:effectLst/>
                        </a:rPr>
                        <a:t>Formato[FO]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LO_OK] [</a:t>
                      </a:r>
                      <a:r>
                        <a:rPr lang="it-IT" sz="1600" dirty="0" err="1">
                          <a:effectLst/>
                        </a:rPr>
                        <a:t>error</a:t>
                      </a:r>
                      <a:r>
                        <a:rPr lang="it-IT" sz="1600" dirty="0">
                          <a:effectLst/>
                        </a:rPr>
                        <a:t>]</a:t>
                      </a:r>
                    </a:p>
                    <a:p>
                      <a:pPr>
                        <a:lnSpc>
                          <a:spcPct val="107000"/>
                        </a:lnSpc>
                        <a:spcAft>
                          <a:spcPts val="0"/>
                        </a:spcAft>
                      </a:pPr>
                      <a:r>
                        <a:rPr lang="it-IT" sz="1600" dirty="0">
                          <a:effectLst/>
                        </a:rPr>
                        <a:t>2. Rispetta il formato [</a:t>
                      </a:r>
                      <a:r>
                        <a:rPr lang="it-IT" sz="1600" dirty="0" err="1">
                          <a:effectLst/>
                        </a:rPr>
                        <a:t>if</a:t>
                      </a:r>
                      <a:r>
                        <a:rPr lang="it-IT" sz="1600" dirty="0">
                          <a:effectLst/>
                        </a:rPr>
                        <a:t> LO_OK] [</a:t>
                      </a:r>
                      <a:r>
                        <a:rPr lang="it-IT" sz="1600" dirty="0" err="1">
                          <a:effectLst/>
                        </a:rPr>
                        <a:t>property</a:t>
                      </a:r>
                      <a:r>
                        <a:rPr lang="it-IT" sz="1600" dirty="0">
                          <a:effectLst/>
                        </a:rPr>
                        <a:t> FO_OK]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699798423"/>
              </p:ext>
            </p:extLst>
          </p:nvPr>
        </p:nvGraphicFramePr>
        <p:xfrm>
          <a:off x="841829" y="4508314"/>
          <a:ext cx="10769600" cy="1185407"/>
        </p:xfrm>
        <a:graphic>
          <a:graphicData uri="http://schemas.openxmlformats.org/drawingml/2006/table">
            <a:tbl>
              <a:tblPr firstRow="1" firstCol="1" bandRow="1">
                <a:tableStyleId>{5C22544A-7EE6-4342-B048-85BDC9FD1C3A}</a:tableStyleId>
              </a:tblPr>
              <a:tblGrid>
                <a:gridCol w="3589494">
                  <a:extLst>
                    <a:ext uri="{9D8B030D-6E8A-4147-A177-3AD203B41FA5}">
                      <a16:colId xmlns:a16="http://schemas.microsoft.com/office/drawing/2014/main" val="1126005352"/>
                    </a:ext>
                  </a:extLst>
                </a:gridCol>
                <a:gridCol w="3589494">
                  <a:extLst>
                    <a:ext uri="{9D8B030D-6E8A-4147-A177-3AD203B41FA5}">
                      <a16:colId xmlns:a16="http://schemas.microsoft.com/office/drawing/2014/main" val="3236015884"/>
                    </a:ext>
                  </a:extLst>
                </a:gridCol>
                <a:gridCol w="3590612">
                  <a:extLst>
                    <a:ext uri="{9D8B030D-6E8A-4147-A177-3AD203B41FA5}">
                      <a16:colId xmlns:a16="http://schemas.microsoft.com/office/drawing/2014/main" val="3880369452"/>
                    </a:ext>
                  </a:extLst>
                </a:gridCol>
              </a:tblGrid>
              <a:tr h="398870">
                <a:tc>
                  <a:txBody>
                    <a:bodyPr/>
                    <a:lstStyle/>
                    <a:p>
                      <a:pPr algn="ctr">
                        <a:lnSpc>
                          <a:spcPct val="107000"/>
                        </a:lnSpc>
                        <a:spcAft>
                          <a:spcPts val="0"/>
                        </a:spcAft>
                      </a:pPr>
                      <a:r>
                        <a:rPr lang="it-IT" sz="1600" dirty="0">
                          <a:effectLst/>
                        </a:rPr>
                        <a:t>Codice</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Combinazione</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Esito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262179">
                <a:tc>
                  <a:txBody>
                    <a:bodyPr/>
                    <a:lstStyle/>
                    <a:p>
                      <a:pPr algn="ctr">
                        <a:lnSpc>
                          <a:spcPct val="107000"/>
                        </a:lnSpc>
                        <a:spcAft>
                          <a:spcPts val="0"/>
                        </a:spcAft>
                      </a:pPr>
                      <a:r>
                        <a:rPr lang="it-IT" sz="1600" dirty="0">
                          <a:effectLst/>
                        </a:rPr>
                        <a:t>TC_3.3_1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Errato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262179">
                <a:tc>
                  <a:txBody>
                    <a:bodyPr/>
                    <a:lstStyle/>
                    <a:p>
                      <a:pPr algn="ctr">
                        <a:lnSpc>
                          <a:spcPct val="107000"/>
                        </a:lnSpc>
                        <a:spcAft>
                          <a:spcPts val="0"/>
                        </a:spcAft>
                      </a:pPr>
                      <a:r>
                        <a:rPr lang="it-IT" sz="1600" dirty="0">
                          <a:effectLst/>
                        </a:rPr>
                        <a:t>TC_3.3_2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Errato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262179">
                <a:tc>
                  <a:txBody>
                    <a:bodyPr/>
                    <a:lstStyle/>
                    <a:p>
                      <a:pPr algn="ctr">
                        <a:lnSpc>
                          <a:spcPct val="107000"/>
                        </a:lnSpc>
                        <a:spcAft>
                          <a:spcPts val="0"/>
                        </a:spcAft>
                      </a:pPr>
                      <a:r>
                        <a:rPr lang="it-IT" sz="1600">
                          <a:effectLst/>
                        </a:rPr>
                        <a:t>TC_3.3_3</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Corretto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pic>
        <p:nvPicPr>
          <p:cNvPr id="7" name="Immagine 6">
            <a:extLst>
              <a:ext uri="{FF2B5EF4-FFF2-40B4-BE49-F238E27FC236}">
                <a16:creationId xmlns:a16="http://schemas.microsoft.com/office/drawing/2014/main" id="{F7C7E8F9-CA99-432A-B8D6-B892604E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E31DB949-DE06-4742-A26E-B6F0609D4D70}"/>
              </a:ext>
            </a:extLst>
          </p:cNvPr>
          <p:cNvSpPr txBox="1">
            <a:spLocks/>
          </p:cNvSpPr>
          <p:nvPr/>
        </p:nvSpPr>
        <p:spPr>
          <a:xfrm>
            <a:off x="4267710" y="6531"/>
            <a:ext cx="3656580" cy="65967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(2/2)</a:t>
            </a:r>
          </a:p>
        </p:txBody>
      </p:sp>
      <p:sp>
        <p:nvSpPr>
          <p:cNvPr id="9" name="Rectangle 2">
            <a:extLst>
              <a:ext uri="{FF2B5EF4-FFF2-40B4-BE49-F238E27FC236}">
                <a16:creationId xmlns:a16="http://schemas.microsoft.com/office/drawing/2014/main" id="{FCE2C35A-B80C-4CA0-A008-44A7D9D12430}"/>
              </a:ext>
            </a:extLst>
          </p:cNvPr>
          <p:cNvSpPr>
            <a:spLocks noChangeArrowheads="1"/>
          </p:cNvSpPr>
          <p:nvPr/>
        </p:nvSpPr>
        <p:spPr bwMode="auto">
          <a:xfrm>
            <a:off x="128814" y="1164279"/>
            <a:ext cx="4660900"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Ricercare un ordine (Gestore Ordini)</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A235274-3501-41CC-A4BF-56333E0B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DED3AC7E-BB53-47E5-A966-7E5C7030F7E5}"/>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(1/3)</a:t>
            </a:r>
          </a:p>
        </p:txBody>
      </p:sp>
      <p:sp>
        <p:nvSpPr>
          <p:cNvPr id="8" name="Rectangle 2">
            <a:extLst>
              <a:ext uri="{FF2B5EF4-FFF2-40B4-BE49-F238E27FC236}">
                <a16:creationId xmlns:a16="http://schemas.microsoft.com/office/drawing/2014/main" id="{1DB21F3F-11B6-48F8-A640-9C6BDEA4A1DB}"/>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A5E7F9CA-C1BD-4EF1-BE05-3CCB0790845A}"/>
              </a:ext>
            </a:extLst>
          </p:cNvPr>
          <p:cNvPicPr>
            <a:picLocks noChangeAspect="1"/>
          </p:cNvPicPr>
          <p:nvPr/>
        </p:nvPicPr>
        <p:blipFill>
          <a:blip r:embed="rId3"/>
          <a:stretch>
            <a:fillRect/>
          </a:stretch>
        </p:blipFill>
        <p:spPr>
          <a:xfrm>
            <a:off x="2437378" y="1798375"/>
            <a:ext cx="7317241" cy="4399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0505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0F1AA30-052C-4B16-ADA9-B9C99AA7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8C593FE0-1D86-485B-9E7F-CB28C585DDD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9A5CEF6D-ED86-4E04-B58C-BB6CD53579A9}"/>
              </a:ext>
            </a:extLst>
          </p:cNvPr>
          <p:cNvPicPr>
            <a:picLocks noChangeAspect="1"/>
          </p:cNvPicPr>
          <p:nvPr/>
        </p:nvPicPr>
        <p:blipFill>
          <a:blip r:embed="rId3"/>
          <a:stretch>
            <a:fillRect/>
          </a:stretch>
        </p:blipFill>
        <p:spPr>
          <a:xfrm>
            <a:off x="2437378" y="1798374"/>
            <a:ext cx="7317241" cy="4399952"/>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116B2E8F-0F6D-4542-84B8-05BD2A1DF7BD}"/>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(2/3)</a:t>
            </a:r>
          </a:p>
        </p:txBody>
      </p:sp>
    </p:spTree>
    <p:extLst>
      <p:ext uri="{BB962C8B-B14F-4D97-AF65-F5344CB8AC3E}">
        <p14:creationId xmlns:p14="http://schemas.microsoft.com/office/powerpoint/2010/main" val="204616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22CA4F-868D-4159-869F-D65356D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CEB77BBB-29E5-4B9D-8DC0-82E94AAF1316}"/>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0" name="Immagine 9">
            <a:extLst>
              <a:ext uri="{FF2B5EF4-FFF2-40B4-BE49-F238E27FC236}">
                <a16:creationId xmlns:a16="http://schemas.microsoft.com/office/drawing/2014/main" id="{39573715-0212-41E1-8B35-3AB07A98729B}"/>
              </a:ext>
            </a:extLst>
          </p:cNvPr>
          <p:cNvPicPr>
            <a:picLocks noChangeAspect="1"/>
          </p:cNvPicPr>
          <p:nvPr/>
        </p:nvPicPr>
        <p:blipFill>
          <a:blip r:embed="rId3"/>
          <a:stretch>
            <a:fillRect/>
          </a:stretch>
        </p:blipFill>
        <p:spPr>
          <a:xfrm>
            <a:off x="2437378" y="1798373"/>
            <a:ext cx="7317241" cy="4399953"/>
          </a:xfrm>
          <a:prstGeom prst="rect">
            <a:avLst/>
          </a:prstGeom>
          <a:ln>
            <a:noFill/>
          </a:ln>
          <a:effectLst>
            <a:outerShdw blurRad="292100" dist="139700" dir="2700000" algn="tl" rotWithShape="0">
              <a:srgbClr val="333333">
                <a:alpha val="65000"/>
              </a:srgbClr>
            </a:outerShdw>
          </a:effectLst>
        </p:spPr>
      </p:pic>
      <p:sp>
        <p:nvSpPr>
          <p:cNvPr id="12" name="Titolo 1">
            <a:extLst>
              <a:ext uri="{FF2B5EF4-FFF2-40B4-BE49-F238E27FC236}">
                <a16:creationId xmlns:a16="http://schemas.microsoft.com/office/drawing/2014/main" id="{2E4F876D-62EA-409E-AE6B-F2DBC60AF2FC}"/>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(3/3)</a:t>
            </a:r>
          </a:p>
        </p:txBody>
      </p:sp>
    </p:spTree>
    <p:extLst>
      <p:ext uri="{BB962C8B-B14F-4D97-AF65-F5344CB8AC3E}">
        <p14:creationId xmlns:p14="http://schemas.microsoft.com/office/powerpoint/2010/main" val="4111562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413216" y="14748"/>
            <a:ext cx="3365568" cy="644926"/>
          </a:xfrm>
        </p:spPr>
        <p:txBody>
          <a:bodyPr>
            <a:normAutofit fontScale="90000"/>
          </a:bodyPr>
          <a:lstStyle/>
          <a:p>
            <a:r>
              <a:rPr lang="it-IT" dirty="0"/>
              <a:t>Test Execution</a:t>
            </a:r>
          </a:p>
        </p:txBody>
      </p:sp>
      <p:pic>
        <p:nvPicPr>
          <p:cNvPr id="5" name="Immagine 4">
            <a:extLst>
              <a:ext uri="{FF2B5EF4-FFF2-40B4-BE49-F238E27FC236}">
                <a16:creationId xmlns:a16="http://schemas.microsoft.com/office/drawing/2014/main" id="{D13F01B0-9A00-4B22-9506-4305EE0E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4C2ACB3B-4746-49A2-BF74-1FE599AD4AE2}"/>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graphicFrame>
        <p:nvGraphicFramePr>
          <p:cNvPr id="9" name="Tabella 8">
            <a:extLst>
              <a:ext uri="{FF2B5EF4-FFF2-40B4-BE49-F238E27FC236}">
                <a16:creationId xmlns:a16="http://schemas.microsoft.com/office/drawing/2014/main" id="{6078DFCF-E326-416D-899D-2097AECA311F}"/>
              </a:ext>
            </a:extLst>
          </p:cNvPr>
          <p:cNvGraphicFramePr>
            <a:graphicFrameLocks noGrp="1"/>
          </p:cNvGraphicFramePr>
          <p:nvPr>
            <p:extLst>
              <p:ext uri="{D42A27DB-BD31-4B8C-83A1-F6EECF244321}">
                <p14:modId xmlns:p14="http://schemas.microsoft.com/office/powerpoint/2010/main" val="3949942406"/>
              </p:ext>
            </p:extLst>
          </p:nvPr>
        </p:nvGraphicFramePr>
        <p:xfrm>
          <a:off x="2028093" y="2142308"/>
          <a:ext cx="8135814" cy="4056018"/>
        </p:xfrm>
        <a:graphic>
          <a:graphicData uri="http://schemas.openxmlformats.org/drawingml/2006/table">
            <a:tbl>
              <a:tblPr firstCol="1" bandRow="1">
                <a:tableStyleId>{5C22544A-7EE6-4342-B048-85BDC9FD1C3A}</a:tableStyleId>
              </a:tblPr>
              <a:tblGrid>
                <a:gridCol w="4067907">
                  <a:extLst>
                    <a:ext uri="{9D8B030D-6E8A-4147-A177-3AD203B41FA5}">
                      <a16:colId xmlns:a16="http://schemas.microsoft.com/office/drawing/2014/main" val="687163910"/>
                    </a:ext>
                  </a:extLst>
                </a:gridCol>
                <a:gridCol w="4067907">
                  <a:extLst>
                    <a:ext uri="{9D8B030D-6E8A-4147-A177-3AD203B41FA5}">
                      <a16:colId xmlns:a16="http://schemas.microsoft.com/office/drawing/2014/main" val="3993227338"/>
                    </a:ext>
                  </a:extLst>
                </a:gridCol>
              </a:tblGrid>
              <a:tr h="366619">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3363810"/>
                  </a:ext>
                </a:extLst>
              </a:tr>
              <a:tr h="414998">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13/02/2019 , 21:29</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2440530"/>
                  </a:ext>
                </a:extLst>
              </a:tr>
              <a:tr h="431628">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585418"/>
                  </a:ext>
                </a:extLst>
              </a:tr>
              <a:tr h="416510">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054069742"/>
                  </a:ext>
                </a:extLst>
              </a:tr>
              <a:tr h="454079">
                <a:tc gridSpan="2">
                  <a:txBody>
                    <a:bodyPr/>
                    <a:lstStyle/>
                    <a:p>
                      <a:pPr>
                        <a:lnSpc>
                          <a:spcPct val="107000"/>
                        </a:lnSpc>
                        <a:spcAft>
                          <a:spcPts val="0"/>
                        </a:spcAft>
                      </a:pPr>
                      <a:r>
                        <a:rPr lang="it-IT" sz="1200" b="0" dirty="0">
                          <a:solidFill>
                            <a:schemeClr val="tx1"/>
                          </a:solidFill>
                          <a:effectLst/>
                        </a:rPr>
                        <a:t>La modifica del Tracking id non è andata a buon fine perché  </a:t>
                      </a:r>
                      <a:r>
                        <a:rPr lang="it-IT" sz="1200" b="0" dirty="0" err="1">
                          <a:solidFill>
                            <a:schemeClr val="tx1"/>
                          </a:solidFill>
                          <a:effectLst/>
                        </a:rPr>
                        <a:t>TrackingID</a:t>
                      </a:r>
                      <a:r>
                        <a:rPr lang="it-IT" sz="1200" b="0" dirty="0">
                          <a:solidFill>
                            <a:schemeClr val="tx1"/>
                          </a:solidFill>
                          <a:effectLst/>
                        </a:rPr>
                        <a:t> non rispetta la lunghezza.</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05761710"/>
                  </a:ext>
                </a:extLst>
              </a:tr>
              <a:tr h="384005">
                <a:tc gridSpan="2">
                  <a:txBody>
                    <a:bodyPr/>
                    <a:lstStyle/>
                    <a:p>
                      <a:pPr algn="ctr">
                        <a:lnSpc>
                          <a:spcPct val="107000"/>
                        </a:lnSpc>
                        <a:spcAft>
                          <a:spcPts val="0"/>
                        </a:spcAft>
                      </a:pPr>
                      <a:r>
                        <a:rPr lang="it-IT" sz="1300" dirty="0">
                          <a:effectLst/>
                        </a:rPr>
                        <a:t>Output del sistema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923776561"/>
                  </a:ext>
                </a:extLst>
              </a:tr>
              <a:tr h="314461">
                <a:tc gridSpan="2">
                  <a:txBody>
                    <a:bodyPr/>
                    <a:lstStyle/>
                    <a:p>
                      <a:pPr>
                        <a:lnSpc>
                          <a:spcPct val="107000"/>
                        </a:lnSpc>
                        <a:spcAft>
                          <a:spcPts val="0"/>
                        </a:spcAft>
                      </a:pPr>
                      <a:r>
                        <a:rPr lang="it-IT" sz="1200" b="0" dirty="0">
                          <a:solidFill>
                            <a:schemeClr val="tx1"/>
                          </a:solidFill>
                          <a:effectLst/>
                        </a:rPr>
                        <a:t>Il tracking ID deve essere del formato AAA11BB</a:t>
                      </a:r>
                      <a:r>
                        <a:rPr lang="it-IT" sz="1100" b="0" dirty="0">
                          <a:solidFill>
                            <a:schemeClr val="tx1"/>
                          </a:solidFill>
                          <a:effectLst/>
                        </a:rPr>
                        <a:t>.</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171181362"/>
                  </a:ext>
                </a:extLst>
              </a:tr>
              <a:tr h="440699">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8493948"/>
                  </a:ext>
                </a:extLst>
              </a:tr>
              <a:tr h="413486">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9913578"/>
                  </a:ext>
                </a:extLst>
              </a:tr>
              <a:tr h="419533">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0368963"/>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239128" y="0"/>
            <a:ext cx="3713743" cy="665193"/>
          </a:xfrm>
        </p:spPr>
        <p:txBody>
          <a:bodyPr>
            <a:normAutofit fontScale="90000"/>
          </a:bodyPr>
          <a:lstStyle/>
          <a:p>
            <a:r>
              <a:rPr lang="it-IT" dirty="0" err="1"/>
              <a:t>Selenium</a:t>
            </a:r>
            <a:r>
              <a:rPr lang="it-IT" dirty="0"/>
              <a:t> TESTING</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3334" y="1497696"/>
            <a:ext cx="7660380" cy="4601402"/>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49E1DB82-FEA3-4D56-A4FD-578C054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F9A99F4C-B96A-45E6-A4E5-FD46FB7168BD}"/>
              </a:ext>
            </a:extLst>
          </p:cNvPr>
          <p:cNvSpPr>
            <a:spLocks noChangeArrowheads="1"/>
          </p:cNvSpPr>
          <p:nvPr/>
        </p:nvSpPr>
        <p:spPr bwMode="auto">
          <a:xfrm>
            <a:off x="115751" y="1027434"/>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descr="Immagine che contiene testo, segnale&#10;&#10;Descrizione generata automaticamente">
            <a:extLst>
              <a:ext uri="{FF2B5EF4-FFF2-40B4-BE49-F238E27FC236}">
                <a16:creationId xmlns:a16="http://schemas.microsoft.com/office/drawing/2014/main" id="{BF48A8D9-4970-4442-A5E3-1AD0AEAD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8665" y="5525589"/>
            <a:ext cx="573509" cy="573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CB243A6-F9DD-4262-B257-56665CB9D887}"/>
              </a:ext>
            </a:extLst>
          </p:cNvPr>
          <p:cNvSpPr txBox="1">
            <a:spLocks/>
          </p:cNvSpPr>
          <p:nvPr/>
        </p:nvSpPr>
        <p:spPr>
          <a:xfrm>
            <a:off x="4691731" y="0"/>
            <a:ext cx="2808536" cy="776205"/>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a:t>
            </a:r>
            <a:r>
              <a:rPr lang="it-IT" sz="3200" dirty="0" err="1"/>
              <a:t>iNCIDENT</a:t>
            </a:r>
            <a:endParaRPr lang="it-IT" sz="3200" dirty="0"/>
          </a:p>
        </p:txBody>
      </p:sp>
      <p:sp>
        <p:nvSpPr>
          <p:cNvPr id="5" name="Rectangle 2">
            <a:extLst>
              <a:ext uri="{FF2B5EF4-FFF2-40B4-BE49-F238E27FC236}">
                <a16:creationId xmlns:a16="http://schemas.microsoft.com/office/drawing/2014/main" id="{F19109EA-8B83-439A-B23D-8A3ED392EA23}"/>
              </a:ext>
            </a:extLst>
          </p:cNvPr>
          <p:cNvSpPr>
            <a:spLocks noChangeArrowheads="1"/>
          </p:cNvSpPr>
          <p:nvPr/>
        </p:nvSpPr>
        <p:spPr bwMode="auto">
          <a:xfrm>
            <a:off x="181066" y="1247533"/>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8CFEA1E-3C21-4D88-BAFF-6A04BDDBC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graphicFrame>
        <p:nvGraphicFramePr>
          <p:cNvPr id="8" name="Tabella 7">
            <a:extLst>
              <a:ext uri="{FF2B5EF4-FFF2-40B4-BE49-F238E27FC236}">
                <a16:creationId xmlns:a16="http://schemas.microsoft.com/office/drawing/2014/main" id="{27FABB65-3C10-4332-A888-C1CE401030B8}"/>
              </a:ext>
            </a:extLst>
          </p:cNvPr>
          <p:cNvGraphicFramePr>
            <a:graphicFrameLocks noGrp="1"/>
          </p:cNvGraphicFramePr>
          <p:nvPr>
            <p:extLst>
              <p:ext uri="{D42A27DB-BD31-4B8C-83A1-F6EECF244321}">
                <p14:modId xmlns:p14="http://schemas.microsoft.com/office/powerpoint/2010/main" val="215368704"/>
              </p:ext>
            </p:extLst>
          </p:nvPr>
        </p:nvGraphicFramePr>
        <p:xfrm>
          <a:off x="2029181" y="2168403"/>
          <a:ext cx="8133637" cy="3624944"/>
        </p:xfrm>
        <a:graphic>
          <a:graphicData uri="http://schemas.openxmlformats.org/drawingml/2006/table">
            <a:tbl>
              <a:tblPr firstCol="1" bandRow="1">
                <a:tableStyleId>{5C22544A-7EE6-4342-B048-85BDC9FD1C3A}</a:tableStyleId>
              </a:tblPr>
              <a:tblGrid>
                <a:gridCol w="2271640">
                  <a:extLst>
                    <a:ext uri="{9D8B030D-6E8A-4147-A177-3AD203B41FA5}">
                      <a16:colId xmlns:a16="http://schemas.microsoft.com/office/drawing/2014/main" val="3189777002"/>
                    </a:ext>
                  </a:extLst>
                </a:gridCol>
                <a:gridCol w="5861997">
                  <a:extLst>
                    <a:ext uri="{9D8B030D-6E8A-4147-A177-3AD203B41FA5}">
                      <a16:colId xmlns:a16="http://schemas.microsoft.com/office/drawing/2014/main" val="2770120543"/>
                    </a:ext>
                  </a:extLst>
                </a:gridCol>
              </a:tblGrid>
              <a:tr h="335636">
                <a:tc>
                  <a:txBody>
                    <a:bodyPr/>
                    <a:lstStyle/>
                    <a:p>
                      <a:pPr algn="ctr">
                        <a:lnSpc>
                          <a:spcPct val="107000"/>
                        </a:lnSpc>
                        <a:spcAft>
                          <a:spcPts val="0"/>
                        </a:spcAft>
                      </a:pPr>
                      <a:r>
                        <a:rPr lang="it-IT" sz="1200">
                          <a:effectLst/>
                        </a:rPr>
                        <a:t>ID</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7560533"/>
                  </a:ext>
                </a:extLst>
              </a:tr>
              <a:tr h="1810348">
                <a:tc>
                  <a:txBody>
                    <a:bodyPr/>
                    <a:lstStyle/>
                    <a:p>
                      <a:pPr algn="ctr">
                        <a:lnSpc>
                          <a:spcPct val="107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Il valore attuale del messaggio di errore è ‘Il tracking ID deve essere del formato AAA11BB</a:t>
                      </a:r>
                      <a:r>
                        <a:rPr lang="it-IT" sz="1400" dirty="0">
                          <a:effectLst/>
                        </a:rPr>
                        <a:t> </a:t>
                      </a:r>
                      <a:r>
                        <a:rPr lang="it-IT" sz="1200" dirty="0">
                          <a:effectLst/>
                        </a:rPr>
                        <a:t>' che risulta essere leggermente diverso da quello atteso ' La modifica del Tracking id non è andata a buon fine perché  </a:t>
                      </a:r>
                      <a:r>
                        <a:rPr lang="it-IT" sz="1200" dirty="0" err="1">
                          <a:effectLst/>
                        </a:rPr>
                        <a:t>TrackingID</a:t>
                      </a:r>
                      <a:r>
                        <a:rPr lang="it-IT" sz="1200" dirty="0">
                          <a:effectLst/>
                        </a:rPr>
                        <a:t>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7379207"/>
                  </a:ext>
                </a:extLst>
              </a:tr>
              <a:tr h="523607">
                <a:tc>
                  <a:txBody>
                    <a:bodyPr/>
                    <a:lstStyle/>
                    <a:p>
                      <a:pPr algn="ctr">
                        <a:lnSpc>
                          <a:spcPct val="107000"/>
                        </a:lnSpc>
                        <a:spcAft>
                          <a:spcPts val="0"/>
                        </a:spcAft>
                      </a:pPr>
                      <a:r>
                        <a:rPr lang="it-IT" sz="1200">
                          <a:effectLst/>
                        </a:rPr>
                        <a:t>Come riprodurlo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AA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8562600"/>
                  </a:ext>
                </a:extLst>
              </a:tr>
              <a:tr h="482270">
                <a:tc>
                  <a:txBody>
                    <a:bodyPr/>
                    <a:lstStyle/>
                    <a:p>
                      <a:pPr algn="ctr">
                        <a:lnSpc>
                          <a:spcPct val="107000"/>
                        </a:lnSpc>
                        <a:spcAft>
                          <a:spcPts val="0"/>
                        </a:spcAft>
                      </a:pPr>
                      <a:r>
                        <a:rPr lang="it-IT" sz="1200">
                          <a:effectLst/>
                        </a:rPr>
                        <a:t>Priorità</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Bassa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8262947"/>
                  </a:ext>
                </a:extLst>
              </a:tr>
              <a:tr h="473083">
                <a:tc>
                  <a:txBody>
                    <a:bodyPr/>
                    <a:lstStyle/>
                    <a:p>
                      <a:pPr algn="ctr">
                        <a:lnSpc>
                          <a:spcPct val="107000"/>
                        </a:lnSpc>
                        <a:spcAft>
                          <a:spcPts val="0"/>
                        </a:spcAft>
                      </a:pPr>
                      <a:r>
                        <a:rPr lang="it-IT" sz="1200">
                          <a:effectLst/>
                        </a:rPr>
                        <a:t>Stato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Rilevato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2374001"/>
                  </a:ext>
                </a:extLst>
              </a:tr>
            </a:tbl>
          </a:graphicData>
        </a:graphic>
      </p:graphicFrame>
    </p:spTree>
    <p:extLst>
      <p:ext uri="{BB962C8B-B14F-4D97-AF65-F5344CB8AC3E}">
        <p14:creationId xmlns:p14="http://schemas.microsoft.com/office/powerpoint/2010/main" val="1736149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141396" y="93661"/>
            <a:ext cx="3640021" cy="670467"/>
          </a:xfrm>
        </p:spPr>
        <p:txBody>
          <a:bodyPr>
            <a:normAutofit/>
          </a:bodyPr>
          <a:lstStyle/>
          <a:p>
            <a:r>
              <a:rPr lang="it-IT" sz="3200" dirty="0"/>
              <a:t>Risultato finale</a:t>
            </a:r>
          </a:p>
        </p:txBody>
      </p:sp>
      <p:pic>
        <p:nvPicPr>
          <p:cNvPr id="4" name="Immagine 3">
            <a:extLst>
              <a:ext uri="{FF2B5EF4-FFF2-40B4-BE49-F238E27FC236}">
                <a16:creationId xmlns:a16="http://schemas.microsoft.com/office/drawing/2014/main" id="{81B5925D-07B5-4758-8AC4-C8AC5C64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22" y="988226"/>
            <a:ext cx="3640021" cy="5193224"/>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4691C286-81BD-436E-998F-2FC6836CC527}"/>
              </a:ext>
            </a:extLst>
          </p:cNvPr>
          <p:cNvSpPr txBox="1"/>
          <p:nvPr/>
        </p:nvSpPr>
        <p:spPr>
          <a:xfrm>
            <a:off x="1572627" y="6174679"/>
            <a:ext cx="2189409" cy="369332"/>
          </a:xfrm>
          <a:prstGeom prst="rect">
            <a:avLst/>
          </a:prstGeom>
          <a:noFill/>
        </p:spPr>
        <p:txBody>
          <a:bodyPr wrap="square" rtlCol="0">
            <a:spAutoFit/>
          </a:bodyPr>
          <a:lstStyle/>
          <a:p>
            <a:r>
              <a:rPr lang="it-IT" b="1" dirty="0" err="1"/>
              <a:t>Ipad</a:t>
            </a:r>
            <a:r>
              <a:rPr lang="it-IT" b="1" dirty="0"/>
              <a:t> : 768x1024</a:t>
            </a:r>
          </a:p>
        </p:txBody>
      </p:sp>
      <p:pic>
        <p:nvPicPr>
          <p:cNvPr id="6" name="Immagine 5">
            <a:extLst>
              <a:ext uri="{FF2B5EF4-FFF2-40B4-BE49-F238E27FC236}">
                <a16:creationId xmlns:a16="http://schemas.microsoft.com/office/drawing/2014/main" id="{3E350165-1A32-4043-8EDF-C8FD4BBEC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17" y="988226"/>
            <a:ext cx="2442315" cy="5193225"/>
          </a:xfrm>
          <a:prstGeom prst="rect">
            <a:avLst/>
          </a:prstGeom>
          <a:ln>
            <a:noFill/>
          </a:ln>
          <a:effectLst>
            <a:outerShdw blurRad="292100" dist="139700" dir="2700000" algn="tl" rotWithShape="0">
              <a:srgbClr val="333333">
                <a:alpha val="65000"/>
              </a:srgbClr>
            </a:outerShdw>
          </a:effectLst>
        </p:spPr>
      </p:pic>
      <p:sp>
        <p:nvSpPr>
          <p:cNvPr id="7" name="CasellaDiTesto 6">
            <a:extLst>
              <a:ext uri="{FF2B5EF4-FFF2-40B4-BE49-F238E27FC236}">
                <a16:creationId xmlns:a16="http://schemas.microsoft.com/office/drawing/2014/main" id="{87B4A80F-2221-445A-8288-28249C859776}"/>
              </a:ext>
            </a:extLst>
          </p:cNvPr>
          <p:cNvSpPr txBox="1"/>
          <p:nvPr/>
        </p:nvSpPr>
        <p:spPr>
          <a:xfrm>
            <a:off x="7781416" y="6181451"/>
            <a:ext cx="2442315" cy="369332"/>
          </a:xfrm>
          <a:prstGeom prst="rect">
            <a:avLst/>
          </a:prstGeom>
          <a:noFill/>
        </p:spPr>
        <p:txBody>
          <a:bodyPr wrap="square" rtlCol="0">
            <a:spAutoFit/>
          </a:bodyPr>
          <a:lstStyle/>
          <a:p>
            <a:r>
              <a:rPr lang="it-IT" b="1" dirty="0" err="1"/>
              <a:t>Iphone</a:t>
            </a:r>
            <a:r>
              <a:rPr lang="it-IT" b="1" dirty="0"/>
              <a:t> 5s : 320x568</a:t>
            </a:r>
          </a:p>
        </p:txBody>
      </p:sp>
    </p:spTree>
    <p:extLst>
      <p:ext uri="{BB962C8B-B14F-4D97-AF65-F5344CB8AC3E}">
        <p14:creationId xmlns:p14="http://schemas.microsoft.com/office/powerpoint/2010/main" val="12209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487273" y="102690"/>
            <a:ext cx="5217454" cy="5666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reqUISITI</a:t>
            </a:r>
            <a:r>
              <a:rPr lang="it-IT" sz="3200" dirty="0"/>
              <a:t> FUNZIONALI (2/3)</a:t>
            </a:r>
          </a:p>
        </p:txBody>
      </p:sp>
      <p:pic>
        <p:nvPicPr>
          <p:cNvPr id="5" name="Immagine 4">
            <a:extLst>
              <a:ext uri="{FF2B5EF4-FFF2-40B4-BE49-F238E27FC236}">
                <a16:creationId xmlns:a16="http://schemas.microsoft.com/office/drawing/2014/main" id="{780687EF-529D-4373-971C-B5E3CF68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475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B00C08-AFEA-4D40-9638-CADC8407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43" y="1984101"/>
            <a:ext cx="8938713" cy="2889798"/>
          </a:xfrm>
          <a:prstGeom prst="rect">
            <a:avLst/>
          </a:prstGeom>
          <a:ln>
            <a:noFill/>
          </a:ln>
          <a:effectLst>
            <a:outerShdw blurRad="292100" dist="139700" dir="2700000" algn="tl" rotWithShape="0">
              <a:srgbClr val="333333">
                <a:alpha val="65000"/>
              </a:srgbClr>
            </a:outerShdw>
          </a:effectLst>
        </p:spPr>
      </p:pic>
      <p:sp>
        <p:nvSpPr>
          <p:cNvPr id="6" name="CasellaDiTesto 5">
            <a:extLst>
              <a:ext uri="{FF2B5EF4-FFF2-40B4-BE49-F238E27FC236}">
                <a16:creationId xmlns:a16="http://schemas.microsoft.com/office/drawing/2014/main" id="{F263F17F-572A-4734-8F5E-941AFBB79BC6}"/>
              </a:ext>
            </a:extLst>
          </p:cNvPr>
          <p:cNvSpPr txBox="1"/>
          <p:nvPr/>
        </p:nvSpPr>
        <p:spPr>
          <a:xfrm>
            <a:off x="4729278" y="5824025"/>
            <a:ext cx="2733441" cy="369332"/>
          </a:xfrm>
          <a:prstGeom prst="rect">
            <a:avLst/>
          </a:prstGeom>
          <a:noFill/>
        </p:spPr>
        <p:txBody>
          <a:bodyPr wrap="none" rtlCol="0">
            <a:spAutoFit/>
          </a:bodyPr>
          <a:lstStyle/>
          <a:p>
            <a:r>
              <a:rPr lang="it-IT" dirty="0"/>
              <a:t>Grazie per l’attenzione</a:t>
            </a:r>
          </a:p>
        </p:txBody>
      </p:sp>
    </p:spTree>
    <p:extLst>
      <p:ext uri="{BB962C8B-B14F-4D97-AF65-F5344CB8AC3E}">
        <p14:creationId xmlns:p14="http://schemas.microsoft.com/office/powerpoint/2010/main" val="18200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(3/3)</a:t>
            </a:r>
          </a:p>
        </p:txBody>
      </p:sp>
      <p:pic>
        <p:nvPicPr>
          <p:cNvPr id="5" name="Immagine 4">
            <a:extLst>
              <a:ext uri="{FF2B5EF4-FFF2-40B4-BE49-F238E27FC236}">
                <a16:creationId xmlns:a16="http://schemas.microsoft.com/office/drawing/2014/main" id="{A6766DD1-2D66-4A30-AA01-927CB9D11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2864363" y="-93377"/>
            <a:ext cx="6463274" cy="102084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pic>
        <p:nvPicPr>
          <p:cNvPr id="5" name="Immagine 4">
            <a:extLst>
              <a:ext uri="{FF2B5EF4-FFF2-40B4-BE49-F238E27FC236}">
                <a16:creationId xmlns:a16="http://schemas.microsoft.com/office/drawing/2014/main" id="{1017D642-A71B-4B91-A3FE-E0DB285C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b="1" u="sng" cap="small" dirty="0">
              <a:solidFill>
                <a:schemeClr val="tx1"/>
              </a:solidFill>
            </a:endParaRPr>
          </a:p>
          <a:p>
            <a:pPr marL="0" indent="0">
              <a:buNone/>
            </a:pPr>
            <a:r>
              <a:rPr lang="it-IT" sz="1900" b="1" u="sng" cap="small" dirty="0">
                <a:solidFill>
                  <a:schemeClr val="tx1"/>
                </a:solidFill>
              </a:rPr>
              <a:t>DISPONIBILIT</a:t>
            </a:r>
            <a:r>
              <a:rPr lang="it-IT" sz="1900" b="1" u="sng" dirty="0">
                <a:solidFill>
                  <a:schemeClr val="tx1"/>
                </a:solidFill>
              </a:rPr>
              <a:t>À </a:t>
            </a:r>
            <a:endParaRPr lang="it-IT" sz="1900" dirty="0">
              <a:solidFill>
                <a:schemeClr val="tx1"/>
              </a:solidFill>
            </a:endParaRPr>
          </a:p>
          <a:p>
            <a:pPr marL="457200" lvl="0" indent="-457200">
              <a:buFont typeface="+mj-lt"/>
              <a:buAutoNum type="arabicPeriod"/>
            </a:pPr>
            <a:r>
              <a:rPr lang="it-IT" sz="1900" dirty="0">
                <a:solidFill>
                  <a:schemeClr val="tx1"/>
                </a:solidFill>
              </a:rPr>
              <a:t>È sempre possibile accedere al sistema, tranne in periodi di manutenzione.</a:t>
            </a: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2759860" y="-132566"/>
            <a:ext cx="6672280" cy="994714"/>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pic>
        <p:nvPicPr>
          <p:cNvPr id="5" name="Immagine 4">
            <a:extLst>
              <a:ext uri="{FF2B5EF4-FFF2-40B4-BE49-F238E27FC236}">
                <a16:creationId xmlns:a16="http://schemas.microsoft.com/office/drawing/2014/main" id="{5BB0EC6F-C532-4426-A9E8-3D183DC6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724</TotalTime>
  <Words>2079</Words>
  <Application>Microsoft Office PowerPoint</Application>
  <PresentationFormat>Widescreen</PresentationFormat>
  <Paragraphs>507</Paragraphs>
  <Slides>60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60</vt:i4>
      </vt:variant>
    </vt:vector>
  </HeadingPairs>
  <TitlesOfParts>
    <vt:vector size="66" baseType="lpstr">
      <vt:lpstr>Arial</vt:lpstr>
      <vt:lpstr>Calibri</vt:lpstr>
      <vt:lpstr>Calibri Light</vt:lpstr>
      <vt:lpstr>Century Gothic</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Design goals (1/4)</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Servizi dei sottosistemi</vt:lpstr>
      <vt:lpstr>Mapping Hardware\Software</vt:lpstr>
      <vt:lpstr>CLASS DIAGRAM DAtaBase</vt:lpstr>
      <vt:lpstr>Presentazione standard di PowerPoint</vt:lpstr>
      <vt:lpstr>SCHEMA LOGICO (2/2)</vt:lpstr>
      <vt:lpstr>Matrice DEGLI accessi</vt:lpstr>
      <vt:lpstr>SICUREZZA</vt:lpstr>
      <vt:lpstr>FLUSSO DI CONTROLLO ESTERNO</vt:lpstr>
      <vt:lpstr>Controllo della concorrenza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Funzionalità da testare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Test Execution</vt:lpstr>
      <vt:lpstr>Selenium TESTING</vt:lpstr>
      <vt:lpstr>Presentazione standard di PowerPoint</vt:lpstr>
      <vt:lpstr>Risultato finale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70</cp:revision>
  <dcterms:created xsi:type="dcterms:W3CDTF">2019-02-15T09:19:08Z</dcterms:created>
  <dcterms:modified xsi:type="dcterms:W3CDTF">2019-02-18T11:25:22Z</dcterms:modified>
</cp:coreProperties>
</file>