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21"/>
  </p:notesMasterIdLst>
  <p:sldIdLst>
    <p:sldId id="265" r:id="rId4"/>
    <p:sldId id="257" r:id="rId5"/>
    <p:sldId id="258" r:id="rId6"/>
    <p:sldId id="266" r:id="rId7"/>
    <p:sldId id="259" r:id="rId8"/>
    <p:sldId id="260" r:id="rId9"/>
    <p:sldId id="261" r:id="rId10"/>
    <p:sldId id="273" r:id="rId11"/>
    <p:sldId id="276" r:id="rId12"/>
    <p:sldId id="262" r:id="rId13"/>
    <p:sldId id="274" r:id="rId14"/>
    <p:sldId id="263" r:id="rId15"/>
    <p:sldId id="275" r:id="rId16"/>
    <p:sldId id="264" r:id="rId17"/>
    <p:sldId id="268" r:id="rId18"/>
    <p:sldId id="272"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94"/>
  </p:normalViewPr>
  <p:slideViewPr>
    <p:cSldViewPr snapToGrid="0">
      <p:cViewPr varScale="1">
        <p:scale>
          <a:sx n="103" d="100"/>
          <a:sy n="103" d="100"/>
        </p:scale>
        <p:origin x="84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82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54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cc655797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cc655797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3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68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osimop2000/BDMG-vehicle-accid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r>
              <a:rPr lang="it" b="1" i="1" dirty="0"/>
              <a:t>US Accidents (2016-2023)</a:t>
            </a:r>
            <a:endParaRPr b="1" i="1" dirty="0"/>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Ferrari Sara – Pavone Cosimo – Pederzoli Sara</a:t>
            </a:r>
          </a:p>
        </p:txBody>
      </p:sp>
    </p:spTree>
    <p:extLst>
      <p:ext uri="{BB962C8B-B14F-4D97-AF65-F5344CB8AC3E}">
        <p14:creationId xmlns:p14="http://schemas.microsoft.com/office/powerpoint/2010/main" val="152919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21121"/>
            <a:ext cx="63213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i="1" dirty="0"/>
              <a:t>Description of results on Pipeline-Step</a:t>
            </a:r>
          </a:p>
        </p:txBody>
      </p:sp>
      <p:pic>
        <p:nvPicPr>
          <p:cNvPr id="3" name="Immagine 2" descr="Immagine che contiene testo, schermata, Policromia&#10;&#10;Descrizione generata automaticamente">
            <a:extLst>
              <a:ext uri="{FF2B5EF4-FFF2-40B4-BE49-F238E27FC236}">
                <a16:creationId xmlns:a16="http://schemas.microsoft.com/office/drawing/2014/main" id="{4CD9C2C5-DB11-4E07-5E48-B30FDC5D448C}"/>
              </a:ext>
            </a:extLst>
          </p:cNvPr>
          <p:cNvPicPr>
            <a:picLocks noChangeAspect="1"/>
          </p:cNvPicPr>
          <p:nvPr/>
        </p:nvPicPr>
        <p:blipFill rotWithShape="1">
          <a:blip r:embed="rId3"/>
          <a:srcRect b="6023"/>
          <a:stretch/>
        </p:blipFill>
        <p:spPr>
          <a:xfrm>
            <a:off x="1063171" y="1302063"/>
            <a:ext cx="7017656" cy="3282577"/>
          </a:xfrm>
          <a:prstGeom prst="rect">
            <a:avLst/>
          </a:prstGeom>
        </p:spPr>
      </p:pic>
      <p:sp>
        <p:nvSpPr>
          <p:cNvPr id="2" name="CasellaDiTesto 1">
            <a:extLst>
              <a:ext uri="{FF2B5EF4-FFF2-40B4-BE49-F238E27FC236}">
                <a16:creationId xmlns:a16="http://schemas.microsoft.com/office/drawing/2014/main" id="{6D9D5308-DC38-05E2-A0BD-67F913CD4A60}"/>
              </a:ext>
            </a:extLst>
          </p:cNvPr>
          <p:cNvSpPr txBox="1"/>
          <p:nvPr/>
        </p:nvSpPr>
        <p:spPr>
          <a:xfrm>
            <a:off x="1605775" y="994286"/>
            <a:ext cx="2022088" cy="307777"/>
          </a:xfrm>
          <a:prstGeom prst="rect">
            <a:avLst/>
          </a:prstGeom>
          <a:noFill/>
        </p:spPr>
        <p:txBody>
          <a:bodyPr wrap="square" rtlCol="0">
            <a:spAutoFit/>
          </a:bodyPr>
          <a:lstStyle/>
          <a:p>
            <a:pPr algn="ctr"/>
            <a:r>
              <a:rPr lang="it-IT" dirty="0"/>
              <a:t>EDA</a:t>
            </a:r>
          </a:p>
        </p:txBody>
      </p:sp>
      <p:sp>
        <p:nvSpPr>
          <p:cNvPr id="4" name="CasellaDiTesto 3">
            <a:extLst>
              <a:ext uri="{FF2B5EF4-FFF2-40B4-BE49-F238E27FC236}">
                <a16:creationId xmlns:a16="http://schemas.microsoft.com/office/drawing/2014/main" id="{A57C0915-B6EF-1480-8C27-60A0C7774FB3}"/>
              </a:ext>
            </a:extLst>
          </p:cNvPr>
          <p:cNvSpPr txBox="1"/>
          <p:nvPr/>
        </p:nvSpPr>
        <p:spPr>
          <a:xfrm>
            <a:off x="3828584" y="994286"/>
            <a:ext cx="2022088" cy="307777"/>
          </a:xfrm>
          <a:prstGeom prst="rect">
            <a:avLst/>
          </a:prstGeom>
          <a:noFill/>
        </p:spPr>
        <p:txBody>
          <a:bodyPr wrap="square" rtlCol="0">
            <a:spAutoFit/>
          </a:bodyPr>
          <a:lstStyle/>
          <a:p>
            <a:pPr algn="ctr"/>
            <a:r>
              <a:rPr lang="it-IT" dirty="0"/>
              <a:t>DT</a:t>
            </a:r>
          </a:p>
        </p:txBody>
      </p:sp>
      <p:sp>
        <p:nvSpPr>
          <p:cNvPr id="5" name="CasellaDiTesto 4">
            <a:extLst>
              <a:ext uri="{FF2B5EF4-FFF2-40B4-BE49-F238E27FC236}">
                <a16:creationId xmlns:a16="http://schemas.microsoft.com/office/drawing/2014/main" id="{D84BF924-2A10-8998-A943-658CAF6AAEB6}"/>
              </a:ext>
            </a:extLst>
          </p:cNvPr>
          <p:cNvSpPr txBox="1"/>
          <p:nvPr/>
        </p:nvSpPr>
        <p:spPr>
          <a:xfrm>
            <a:off x="5954705" y="994286"/>
            <a:ext cx="2022088" cy="307777"/>
          </a:xfrm>
          <a:prstGeom prst="rect">
            <a:avLst/>
          </a:prstGeom>
          <a:noFill/>
        </p:spPr>
        <p:txBody>
          <a:bodyPr wrap="square" rtlCol="0">
            <a:spAutoFit/>
          </a:bodyPr>
          <a:lstStyle/>
          <a:p>
            <a:pPr algn="ctr"/>
            <a:r>
              <a:rPr lang="it-IT" dirty="0"/>
              <a:t>DC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67179"/>
            <a:ext cx="63213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on Pipeline-Step (all)</a:t>
            </a:r>
            <a:endParaRPr i="1" dirty="0"/>
          </a:p>
        </p:txBody>
      </p:sp>
      <p:pic>
        <p:nvPicPr>
          <p:cNvPr id="4" name="Immagine 3" descr="Immagine che contiene testo, schermata, Policromia, design&#10;&#10;Descrizione generata automaticamente">
            <a:extLst>
              <a:ext uri="{FF2B5EF4-FFF2-40B4-BE49-F238E27FC236}">
                <a16:creationId xmlns:a16="http://schemas.microsoft.com/office/drawing/2014/main" id="{95E52A9B-C6E4-A553-7B32-FF97FE41E99B}"/>
              </a:ext>
            </a:extLst>
          </p:cNvPr>
          <p:cNvPicPr>
            <a:picLocks noChangeAspect="1"/>
          </p:cNvPicPr>
          <p:nvPr/>
        </p:nvPicPr>
        <p:blipFill rotWithShape="1">
          <a:blip r:embed="rId3"/>
          <a:srcRect b="6023"/>
          <a:stretch/>
        </p:blipFill>
        <p:spPr>
          <a:xfrm>
            <a:off x="1060580" y="1510962"/>
            <a:ext cx="7022839" cy="3281680"/>
          </a:xfrm>
          <a:prstGeom prst="rect">
            <a:avLst/>
          </a:prstGeom>
        </p:spPr>
      </p:pic>
      <p:sp>
        <p:nvSpPr>
          <p:cNvPr id="2" name="CasellaDiTesto 1">
            <a:extLst>
              <a:ext uri="{FF2B5EF4-FFF2-40B4-BE49-F238E27FC236}">
                <a16:creationId xmlns:a16="http://schemas.microsoft.com/office/drawing/2014/main" id="{841CCDA2-9585-3335-7BBC-7D94926430AD}"/>
              </a:ext>
            </a:extLst>
          </p:cNvPr>
          <p:cNvSpPr txBox="1"/>
          <p:nvPr/>
        </p:nvSpPr>
        <p:spPr>
          <a:xfrm>
            <a:off x="1605775" y="1203185"/>
            <a:ext cx="2022088" cy="307777"/>
          </a:xfrm>
          <a:prstGeom prst="rect">
            <a:avLst/>
          </a:prstGeom>
          <a:noFill/>
        </p:spPr>
        <p:txBody>
          <a:bodyPr wrap="square" rtlCol="0">
            <a:spAutoFit/>
          </a:bodyPr>
          <a:lstStyle/>
          <a:p>
            <a:pPr algn="ctr"/>
            <a:r>
              <a:rPr lang="it-IT" dirty="0"/>
              <a:t>EDA</a:t>
            </a:r>
          </a:p>
        </p:txBody>
      </p:sp>
      <p:sp>
        <p:nvSpPr>
          <p:cNvPr id="3" name="CasellaDiTesto 2">
            <a:extLst>
              <a:ext uri="{FF2B5EF4-FFF2-40B4-BE49-F238E27FC236}">
                <a16:creationId xmlns:a16="http://schemas.microsoft.com/office/drawing/2014/main" id="{9290B24C-9DE2-286B-A411-E1BB388DC873}"/>
              </a:ext>
            </a:extLst>
          </p:cNvPr>
          <p:cNvSpPr txBox="1"/>
          <p:nvPr/>
        </p:nvSpPr>
        <p:spPr>
          <a:xfrm>
            <a:off x="3828584" y="1203185"/>
            <a:ext cx="2022088" cy="307777"/>
          </a:xfrm>
          <a:prstGeom prst="rect">
            <a:avLst/>
          </a:prstGeom>
          <a:noFill/>
        </p:spPr>
        <p:txBody>
          <a:bodyPr wrap="square" rtlCol="0">
            <a:spAutoFit/>
          </a:bodyPr>
          <a:lstStyle/>
          <a:p>
            <a:pPr algn="ctr"/>
            <a:r>
              <a:rPr lang="it-IT" dirty="0"/>
              <a:t>DT</a:t>
            </a:r>
          </a:p>
        </p:txBody>
      </p:sp>
      <p:sp>
        <p:nvSpPr>
          <p:cNvPr id="5" name="CasellaDiTesto 4">
            <a:extLst>
              <a:ext uri="{FF2B5EF4-FFF2-40B4-BE49-F238E27FC236}">
                <a16:creationId xmlns:a16="http://schemas.microsoft.com/office/drawing/2014/main" id="{C7474113-138F-97CC-681D-0543A344965B}"/>
              </a:ext>
            </a:extLst>
          </p:cNvPr>
          <p:cNvSpPr txBox="1"/>
          <p:nvPr/>
        </p:nvSpPr>
        <p:spPr>
          <a:xfrm>
            <a:off x="5954705" y="1203185"/>
            <a:ext cx="2022088" cy="307777"/>
          </a:xfrm>
          <a:prstGeom prst="rect">
            <a:avLst/>
          </a:prstGeom>
          <a:noFill/>
        </p:spPr>
        <p:txBody>
          <a:bodyPr wrap="square" rtlCol="0">
            <a:spAutoFit/>
          </a:bodyPr>
          <a:lstStyle/>
          <a:p>
            <a:pPr algn="ctr"/>
            <a:r>
              <a:rPr lang="it-IT" dirty="0"/>
              <a:t>DC</a:t>
            </a:r>
          </a:p>
        </p:txBody>
      </p:sp>
    </p:spTree>
    <p:extLst>
      <p:ext uri="{BB962C8B-B14F-4D97-AF65-F5344CB8AC3E}">
        <p14:creationId xmlns:p14="http://schemas.microsoft.com/office/powerpoint/2010/main" val="23423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comparison between Core/Step/Pipe</a:t>
            </a:r>
            <a:endParaRPr i="1" dirty="0"/>
          </a:p>
        </p:txBody>
      </p:sp>
      <p:pic>
        <p:nvPicPr>
          <p:cNvPr id="5" name="Immagine 4" descr="Immagine che contiene testo, schermata, diagramma, Policromia&#10;&#10;Descrizione generata automaticamente">
            <a:extLst>
              <a:ext uri="{FF2B5EF4-FFF2-40B4-BE49-F238E27FC236}">
                <a16:creationId xmlns:a16="http://schemas.microsoft.com/office/drawing/2014/main" id="{EB7D69E6-03C7-CB85-3E9E-EA6B7E12228D}"/>
              </a:ext>
            </a:extLst>
          </p:cNvPr>
          <p:cNvPicPr>
            <a:picLocks noChangeAspect="1"/>
          </p:cNvPicPr>
          <p:nvPr/>
        </p:nvPicPr>
        <p:blipFill>
          <a:blip r:embed="rId3"/>
          <a:stretch>
            <a:fillRect/>
          </a:stretch>
        </p:blipFill>
        <p:spPr>
          <a:xfrm>
            <a:off x="1190172" y="1083040"/>
            <a:ext cx="6763656" cy="3755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comparison between Core/Step/Pipe (all)</a:t>
            </a:r>
            <a:endParaRPr i="1" dirty="0"/>
          </a:p>
        </p:txBody>
      </p:sp>
      <p:pic>
        <p:nvPicPr>
          <p:cNvPr id="3" name="Immagine 2" descr="Immagine che contiene testo, schermata, diagramma, linea&#10;&#10;Descrizione generata automaticamente">
            <a:extLst>
              <a:ext uri="{FF2B5EF4-FFF2-40B4-BE49-F238E27FC236}">
                <a16:creationId xmlns:a16="http://schemas.microsoft.com/office/drawing/2014/main" id="{8A45A482-F482-2EE9-FD3F-9FF19AE828A9}"/>
              </a:ext>
            </a:extLst>
          </p:cNvPr>
          <p:cNvPicPr>
            <a:picLocks noChangeAspect="1"/>
          </p:cNvPicPr>
          <p:nvPr/>
        </p:nvPicPr>
        <p:blipFill>
          <a:blip r:embed="rId3"/>
          <a:stretch>
            <a:fillRect/>
          </a:stretch>
        </p:blipFill>
        <p:spPr>
          <a:xfrm>
            <a:off x="1192680" y="1074057"/>
            <a:ext cx="6758640" cy="3754800"/>
          </a:xfrm>
          <a:prstGeom prst="rect">
            <a:avLst/>
          </a:prstGeom>
        </p:spPr>
      </p:pic>
    </p:spTree>
    <p:extLst>
      <p:ext uri="{BB962C8B-B14F-4D97-AF65-F5344CB8AC3E}">
        <p14:creationId xmlns:p14="http://schemas.microsoft.com/office/powerpoint/2010/main" val="326723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it" i="1" dirty="0"/>
              <a:t>Conclusion</a:t>
            </a:r>
            <a:endParaRPr lang="it-IT" i="1" dirty="0"/>
          </a:p>
        </p:txBody>
      </p:sp>
      <p:sp>
        <p:nvSpPr>
          <p:cNvPr id="115" name="Subtitle 2">
            <a:extLst>
              <a:ext uri="{FF2B5EF4-FFF2-40B4-BE49-F238E27FC236}">
                <a16:creationId xmlns:a16="http://schemas.microsoft.com/office/drawing/2014/main" id="{B076DC6E-C019-E8D9-852E-FFE258015D97}"/>
              </a:ext>
            </a:extLst>
          </p:cNvPr>
          <p:cNvSpPr>
            <a:spLocks noGrp="1"/>
          </p:cNvSpPr>
          <p:nvPr>
            <p:ph type="subTitle" idx="1"/>
          </p:nvPr>
        </p:nvSpPr>
        <p:spPr>
          <a:xfrm>
            <a:off x="265500" y="2803075"/>
            <a:ext cx="4045200" cy="1235100"/>
          </a:xfrm>
        </p:spPr>
        <p:txBody>
          <a:bodyPr/>
          <a:lstStyle/>
          <a:p>
            <a:r>
              <a:rPr lang="it" i="1" dirty="0"/>
              <a:t>Problems encountered on the project</a:t>
            </a:r>
            <a:endParaRPr lang="en-US" i="1" dirty="0"/>
          </a:p>
        </p:txBody>
      </p:sp>
      <p:sp>
        <p:nvSpPr>
          <p:cNvPr id="110" name="Google Shape;110;p21"/>
          <p:cNvSpPr txBox="1">
            <a:spLocks noGrp="1"/>
          </p:cNvSpPr>
          <p:nvPr>
            <p:ph type="body" idx="2"/>
          </p:nvPr>
        </p:nvSpPr>
        <p:spPr>
          <a:xfrm>
            <a:off x="4975786" y="867925"/>
            <a:ext cx="3837000" cy="3695100"/>
          </a:xfrm>
        </p:spPr>
        <p:txBody>
          <a:bodyPr spcFirstLastPara="1" wrap="square" lIns="91425" tIns="91425" rIns="91425" bIns="91425" anchor="ctr" anchorCtr="0">
            <a:normAutofit lnSpcReduction="10000"/>
          </a:bodyPr>
          <a:lstStyle/>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Determine the </a:t>
            </a:r>
            <a:r>
              <a:rPr lang="it-IT" dirty="0" err="1">
                <a:solidFill>
                  <a:schemeClr val="tx1"/>
                </a:solidFill>
              </a:rPr>
              <a:t>ideal</a:t>
            </a:r>
            <a:r>
              <a:rPr lang="it-IT" dirty="0">
                <a:solidFill>
                  <a:schemeClr val="tx1"/>
                </a:solidFill>
              </a:rPr>
              <a:t> dataset </a:t>
            </a:r>
            <a:r>
              <a:rPr lang="it-IT" dirty="0" err="1">
                <a:solidFill>
                  <a:schemeClr val="tx1"/>
                </a:solidFill>
              </a:rPr>
              <a:t>dimensionality</a:t>
            </a:r>
            <a:r>
              <a:rPr lang="it-IT" dirty="0">
                <a:solidFill>
                  <a:schemeClr val="tx1"/>
                </a:solidFill>
              </a:rPr>
              <a:t> for </a:t>
            </a:r>
            <a:r>
              <a:rPr lang="it-IT" dirty="0" err="1">
                <a:solidFill>
                  <a:schemeClr val="tx1"/>
                </a:solidFill>
              </a:rPr>
              <a:t>effective</a:t>
            </a:r>
            <a:r>
              <a:rPr lang="it-IT" dirty="0">
                <a:solidFill>
                  <a:schemeClr val="tx1"/>
                </a:solidFill>
              </a:rPr>
              <a:t> </a:t>
            </a:r>
            <a:r>
              <a:rPr lang="it-IT" dirty="0" err="1">
                <a:solidFill>
                  <a:schemeClr val="tx1"/>
                </a:solidFill>
              </a:rPr>
              <a:t>analysis</a:t>
            </a:r>
            <a:r>
              <a:rPr lang="it-IT" dirty="0">
                <a:solidFill>
                  <a:schemeClr val="tx1"/>
                </a:solidFill>
              </a:rPr>
              <a:t>.</a:t>
            </a: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Some frameworks </a:t>
            </a:r>
            <a:r>
              <a:rPr lang="it-IT" dirty="0" err="1">
                <a:solidFill>
                  <a:schemeClr val="tx1"/>
                </a:solidFill>
              </a:rPr>
              <a:t>has</a:t>
            </a:r>
            <a:r>
              <a:rPr lang="it-IT" dirty="0">
                <a:solidFill>
                  <a:schemeClr val="tx1"/>
                </a:solidFill>
              </a:rPr>
              <a:t> </a:t>
            </a:r>
            <a:r>
              <a:rPr lang="it-IT" dirty="0" err="1">
                <a:solidFill>
                  <a:schemeClr val="tx1"/>
                </a:solidFill>
              </a:rPr>
              <a:t>limitations</a:t>
            </a:r>
            <a:r>
              <a:rPr lang="it-IT" dirty="0">
                <a:solidFill>
                  <a:schemeClr val="tx1"/>
                </a:solidFill>
              </a:rPr>
              <a:t> in </a:t>
            </a:r>
            <a:r>
              <a:rPr lang="it-IT" dirty="0" err="1">
                <a:solidFill>
                  <a:schemeClr val="tx1"/>
                </a:solidFill>
              </a:rPr>
              <a:t>terms</a:t>
            </a:r>
            <a:r>
              <a:rPr lang="it-IT" dirty="0">
                <a:solidFill>
                  <a:schemeClr val="tx1"/>
                </a:solidFill>
              </a:rPr>
              <a:t> of </a:t>
            </a:r>
            <a:r>
              <a:rPr lang="it-IT" dirty="0" err="1">
                <a:solidFill>
                  <a:schemeClr val="tx1"/>
                </a:solidFill>
              </a:rPr>
              <a:t>memory</a:t>
            </a:r>
            <a:r>
              <a:rPr lang="it-IT" dirty="0">
                <a:solidFill>
                  <a:schemeClr val="tx1"/>
                </a:solidFill>
              </a:rPr>
              <a:t> </a:t>
            </a:r>
            <a:r>
              <a:rPr lang="it-IT" dirty="0" err="1">
                <a:solidFill>
                  <a:schemeClr val="tx1"/>
                </a:solidFill>
              </a:rPr>
              <a:t>usage</a:t>
            </a:r>
            <a:r>
              <a:rPr lang="it-IT" dirty="0">
                <a:solidFill>
                  <a:schemeClr val="tx1"/>
                </a:solidFill>
              </a:rPr>
              <a:t>, processing speed and </a:t>
            </a:r>
            <a:r>
              <a:rPr lang="it-IT" dirty="0" err="1">
                <a:solidFill>
                  <a:schemeClr val="tx1"/>
                </a:solidFill>
              </a:rPr>
              <a:t>scalability</a:t>
            </a:r>
            <a:r>
              <a:rPr lang="it-IT" dirty="0">
                <a:solidFill>
                  <a:schemeClr val="tx1"/>
                </a:solidFill>
              </a:rPr>
              <a:t>.</a:t>
            </a:r>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955525"/>
            <a:ext cx="3837000" cy="3695100"/>
          </a:xfrm>
        </p:spPr>
        <p:txBody>
          <a:bodyPr wrap="square" anchor="ctr">
            <a:normAutofit/>
          </a:bodyPr>
          <a:lstStyle/>
          <a:p>
            <a:pPr marL="114300" indent="0" algn="l">
              <a:buNone/>
            </a:pPr>
            <a:r>
              <a:rPr lang="en-US" sz="1600" b="1" i="0" dirty="0" err="1">
                <a:solidFill>
                  <a:schemeClr val="tx1"/>
                </a:solidFill>
                <a:effectLst/>
                <a:latin typeface="+mn-lt"/>
              </a:rPr>
              <a:t>Vaex</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Efficient for out-of-core computation and large datasets; support for lazy evaluation; fast and memory efficient.</a:t>
            </a:r>
          </a:p>
          <a:p>
            <a:pPr algn="l">
              <a:buFont typeface="Arial" panose="020B0604020202020204" pitchFamily="34" charset="0"/>
              <a:buChar char="•"/>
            </a:pPr>
            <a:endParaRPr lang="en-US" sz="1600" b="0"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may not cover all Pandas functionality; </a:t>
            </a:r>
            <a:r>
              <a:rPr lang="it-IT" sz="1600" b="0" i="0" dirty="0">
                <a:solidFill>
                  <a:schemeClr val="tx1"/>
                </a:solidFill>
                <a:effectLst/>
                <a:latin typeface="Roboto" panose="020F0502020204030204" pitchFamily="2" charset="0"/>
              </a:rPr>
              <a:t>single machine </a:t>
            </a:r>
            <a:r>
              <a:rPr lang="it-IT" sz="1600" b="0" i="0" dirty="0" err="1">
                <a:solidFill>
                  <a:schemeClr val="tx1"/>
                </a:solidFill>
                <a:effectLst/>
                <a:latin typeface="Roboto" panose="020F0502020204030204" pitchFamily="2" charset="0"/>
              </a:rPr>
              <a:t>solution</a:t>
            </a:r>
            <a:r>
              <a:rPr lang="it-IT" sz="1600" b="0" i="0" dirty="0">
                <a:solidFill>
                  <a:schemeClr val="tx1"/>
                </a:solidFill>
                <a:effectLst/>
                <a:latin typeface="Roboto" panose="020F0502020204030204" pitchFamily="2" charset="0"/>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50042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867925"/>
            <a:ext cx="3837000" cy="3695100"/>
          </a:xfrm>
        </p:spPr>
        <p:txBody>
          <a:bodyPr wrap="square" anchor="ctr">
            <a:normAutofit/>
          </a:bodyPr>
          <a:lstStyle/>
          <a:p>
            <a:pPr marL="114300" indent="0" algn="l">
              <a:buNone/>
            </a:pPr>
            <a:r>
              <a:rPr lang="en-US" sz="1600" b="1" i="0" dirty="0" err="1">
                <a:solidFill>
                  <a:schemeClr val="tx1"/>
                </a:solidFill>
                <a:effectLst/>
                <a:latin typeface="+mn-lt"/>
              </a:rPr>
              <a:t>Datatable</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a:t>
            </a:r>
            <a:r>
              <a:rPr lang="en-US" sz="1600" b="0" i="0" dirty="0">
                <a:solidFill>
                  <a:schemeClr val="tx1"/>
                </a:solidFill>
                <a:effectLst/>
                <a:latin typeface="+mn-lt"/>
              </a:rPr>
              <a:t>High-performance, scalable, and suitable for large datasets</a:t>
            </a:r>
            <a:endParaRPr lang="en-US" sz="1600" b="0" dirty="0">
              <a:solidFill>
                <a:schemeClr val="tx1"/>
              </a:solidFill>
              <a:effectLst/>
              <a:latin typeface="+mn-lt"/>
            </a:endParaRPr>
          </a:p>
          <a:p>
            <a:pPr marL="114300" indent="0" algn="l">
              <a:buNone/>
            </a:pPr>
            <a:endParaRPr lang="en-US" sz="1600" b="0" i="1"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a:t>
            </a:r>
            <a:r>
              <a:rPr lang="en-US" sz="1600" b="0" i="0" dirty="0">
                <a:solidFill>
                  <a:schemeClr val="tx1"/>
                </a:solidFill>
                <a:effectLst/>
                <a:latin typeface="+mn-lt"/>
              </a:rPr>
              <a:t>may not be suitable for all use cases (limited third party library support)</a:t>
            </a:r>
            <a:r>
              <a:rPr lang="en-US" sz="1600" b="0" dirty="0">
                <a:solidFill>
                  <a:schemeClr val="tx1"/>
                </a:solidFill>
                <a:effectLst/>
                <a:latin typeface="+mn-lt"/>
              </a:rPr>
              <a:t>; </a:t>
            </a:r>
            <a:r>
              <a:rPr lang="it-IT" sz="1600" b="0" i="0" dirty="0">
                <a:solidFill>
                  <a:schemeClr val="tx1"/>
                </a:solidFill>
                <a:effectLst/>
                <a:latin typeface="+mn-lt"/>
              </a:rPr>
              <a:t>single machine </a:t>
            </a:r>
            <a:r>
              <a:rPr lang="it-IT" sz="1600" b="0" i="0" dirty="0" err="1">
                <a:solidFill>
                  <a:schemeClr val="tx1"/>
                </a:solidFill>
                <a:effectLst/>
                <a:latin typeface="+mn-lt"/>
              </a:rPr>
              <a:t>solution</a:t>
            </a:r>
            <a:r>
              <a:rPr lang="it-IT" sz="1600" b="0" i="0" dirty="0">
                <a:solidFill>
                  <a:schemeClr val="tx1"/>
                </a:solidFill>
                <a:effectLst/>
                <a:latin typeface="+mn-lt"/>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112299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D44DE4-EBD0-C4DC-A913-E7C4762C1630}"/>
              </a:ext>
            </a:extLst>
          </p:cNvPr>
          <p:cNvSpPr>
            <a:spLocks noGrp="1"/>
          </p:cNvSpPr>
          <p:nvPr>
            <p:ph type="title"/>
          </p:nvPr>
        </p:nvSpPr>
        <p:spPr>
          <a:xfrm>
            <a:off x="311700" y="2150850"/>
            <a:ext cx="8520600" cy="841800"/>
          </a:xfrm>
        </p:spPr>
        <p:txBody>
          <a:bodyPr wrap="square" anchor="ctr">
            <a:normAutofit fontScale="90000"/>
          </a:bodyPr>
          <a:lstStyle/>
          <a:p>
            <a:pPr>
              <a:lnSpc>
                <a:spcPct val="90000"/>
              </a:lnSpc>
            </a:pPr>
            <a:r>
              <a:rPr lang="it-IT" sz="5400" i="1" dirty="0">
                <a:effectLst>
                  <a:outerShdw blurRad="38100" dist="38100" dir="2700000" algn="tl">
                    <a:srgbClr val="000000">
                      <a:alpha val="43137"/>
                    </a:srgbClr>
                  </a:outerShdw>
                </a:effectLst>
              </a:rPr>
              <a:t>THANKS FOR YOUR ATTENTION!</a:t>
            </a:r>
            <a:br>
              <a:rPr lang="it-IT" sz="2300" dirty="0"/>
            </a:br>
            <a:endParaRPr lang="it-IT" sz="2300" dirty="0"/>
          </a:p>
        </p:txBody>
      </p:sp>
      <p:sp>
        <p:nvSpPr>
          <p:cNvPr id="3" name="CasellaDiTesto 2">
            <a:extLst>
              <a:ext uri="{FF2B5EF4-FFF2-40B4-BE49-F238E27FC236}">
                <a16:creationId xmlns:a16="http://schemas.microsoft.com/office/drawing/2014/main" id="{F3C626F9-3E6D-8B5D-027B-7C2F3840D18E}"/>
              </a:ext>
            </a:extLst>
          </p:cNvPr>
          <p:cNvSpPr txBox="1"/>
          <p:nvPr/>
        </p:nvSpPr>
        <p:spPr>
          <a:xfrm>
            <a:off x="3149600" y="3291630"/>
            <a:ext cx="2844800" cy="307777"/>
          </a:xfrm>
          <a:prstGeom prst="rect">
            <a:avLst/>
          </a:prstGeom>
          <a:noFill/>
        </p:spPr>
        <p:txBody>
          <a:bodyPr wrap="square" rtlCol="0">
            <a:spAutoFit/>
          </a:bodyPr>
          <a:lstStyle/>
          <a:p>
            <a:pPr algn="ctr"/>
            <a:r>
              <a:rPr lang="it-IT" dirty="0">
                <a:hlinkClick r:id="rId2"/>
              </a:rPr>
              <a:t>BDMG-</a:t>
            </a:r>
            <a:r>
              <a:rPr lang="it-IT" dirty="0" err="1">
                <a:hlinkClick r:id="rId2"/>
              </a:rPr>
              <a:t>vehicle</a:t>
            </a:r>
            <a:r>
              <a:rPr lang="it-IT" dirty="0">
                <a:hlinkClick r:id="rId2"/>
              </a:rPr>
              <a:t>-</a:t>
            </a:r>
            <a:r>
              <a:rPr lang="it-IT" dirty="0" err="1">
                <a:hlinkClick r:id="rId2"/>
              </a:rPr>
              <a:t>accidents-github</a:t>
            </a:r>
            <a:endParaRPr lang="it-IT" dirty="0"/>
          </a:p>
        </p:txBody>
      </p:sp>
    </p:spTree>
    <p:extLst>
      <p:ext uri="{BB962C8B-B14F-4D97-AF65-F5344CB8AC3E}">
        <p14:creationId xmlns:p14="http://schemas.microsoft.com/office/powerpoint/2010/main" val="34765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US Accidents (2016-2023) - Dataset Description</a:t>
            </a:r>
            <a:endParaRPr i="1" dirty="0"/>
          </a:p>
        </p:txBody>
      </p:sp>
      <p:sp>
        <p:nvSpPr>
          <p:cNvPr id="62" name="Google Shape;62;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600" dirty="0">
                <a:solidFill>
                  <a:srgbClr val="3C4043"/>
                </a:solidFill>
                <a:highlight>
                  <a:srgbClr val="FFFFFF"/>
                </a:highlight>
              </a:rPr>
              <a:t>This dataset includes nationwide traffic crash information for all 49 US states. The dataset has been continously assembled since February 2016, using data from multiple sources, including several APIs that stream traffic incident data. These APIs capture traffic incidents reported by various entities, such as US and state departments of transportation, law enforcement agencies, traffic cameras and road network sensors. The dataset currently contains over 7 milion records. </a:t>
            </a:r>
            <a:endParaRPr sz="1600" dirty="0"/>
          </a:p>
        </p:txBody>
      </p:sp>
      <p:graphicFrame>
        <p:nvGraphicFramePr>
          <p:cNvPr id="63" name="Google Shape;63;p14"/>
          <p:cNvGraphicFramePr/>
          <p:nvPr>
            <p:extLst>
              <p:ext uri="{D42A27DB-BD31-4B8C-83A1-F6EECF244321}">
                <p14:modId xmlns:p14="http://schemas.microsoft.com/office/powerpoint/2010/main" val="3807867539"/>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dirty="0"/>
                    </a:p>
                  </a:txBody>
                  <a:tcPr marL="91425" marR="91425" marT="91425" marB="91425"/>
                </a:tc>
                <a:tc>
                  <a:txBody>
                    <a:bodyPr/>
                    <a:lstStyle/>
                    <a:p>
                      <a:pPr marL="0" lvl="0" indent="0" algn="l" rtl="0">
                        <a:spcBef>
                          <a:spcPts val="0"/>
                        </a:spcBef>
                        <a:spcAft>
                          <a:spcPts val="0"/>
                        </a:spcAft>
                        <a:buNone/>
                      </a:pPr>
                      <a:r>
                        <a:rPr lang="it" sz="1100" dirty="0"/>
                        <a:t>3.06</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dirty="0"/>
                        <a:t>Num. Columns</a:t>
                      </a:r>
                      <a:endParaRPr sz="1100" dirty="0"/>
                    </a:p>
                  </a:txBody>
                  <a:tcPr marL="91425" marR="91425" marT="91425" marB="91425"/>
                </a:tc>
                <a:tc>
                  <a:txBody>
                    <a:bodyPr/>
                    <a:lstStyle/>
                    <a:p>
                      <a:pPr marL="0" lvl="0" indent="0" algn="l" rtl="0">
                        <a:spcBef>
                          <a:spcPts val="0"/>
                        </a:spcBef>
                        <a:spcAft>
                          <a:spcPts val="0"/>
                        </a:spcAft>
                        <a:buNone/>
                      </a:pPr>
                      <a:r>
                        <a:rPr lang="it" sz="1100" dirty="0"/>
                        <a:t>46</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dirty="0"/>
                        <a:t>Num. Rows (x10^6)</a:t>
                      </a:r>
                      <a:endParaRPr sz="1100" dirty="0"/>
                    </a:p>
                  </a:txBody>
                  <a:tcPr marL="91425" marR="91425" marT="91425" marB="91425"/>
                </a:tc>
                <a:tc>
                  <a:txBody>
                    <a:bodyPr/>
                    <a:lstStyle/>
                    <a:p>
                      <a:pPr marL="0" lvl="0" indent="0" algn="l" rtl="0">
                        <a:spcBef>
                          <a:spcPts val="0"/>
                        </a:spcBef>
                        <a:spcAft>
                          <a:spcPts val="0"/>
                        </a:spcAft>
                        <a:buNone/>
                      </a:pPr>
                      <a:r>
                        <a:rPr lang="it" sz="1100"/>
                        <a:t>7.7</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dirty="0"/>
                    </a:p>
                  </a:txBody>
                  <a:tcPr marL="91425" marR="91425" marT="91425" marB="91425"/>
                </a:tc>
                <a:tc>
                  <a:txBody>
                    <a:bodyPr/>
                    <a:lstStyle/>
                    <a:p>
                      <a:pPr marL="0" lvl="0" indent="0" algn="l" rtl="0">
                        <a:spcBef>
                          <a:spcPts val="0"/>
                        </a:spcBef>
                        <a:spcAft>
                          <a:spcPts val="0"/>
                        </a:spcAft>
                        <a:buNone/>
                      </a:pPr>
                      <a:r>
                        <a:rPr lang="it" sz="1100" dirty="0"/>
                        <a:t>17</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dirty="0"/>
                    </a:p>
                  </a:txBody>
                  <a:tcPr marL="91425" marR="91425" marT="91425" marB="91425"/>
                </a:tc>
                <a:tc>
                  <a:txBody>
                    <a:bodyPr/>
                    <a:lstStyle/>
                    <a:p>
                      <a:pPr marL="0" lvl="0" indent="0" algn="l" rtl="0">
                        <a:spcBef>
                          <a:spcPts val="0"/>
                        </a:spcBef>
                        <a:spcAft>
                          <a:spcPts val="0"/>
                        </a:spcAft>
                        <a:buNone/>
                      </a:pPr>
                      <a:r>
                        <a:rPr lang="it" sz="1100" dirty="0"/>
                        <a:t>3</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dirty="0"/>
                    </a:p>
                  </a:txBody>
                  <a:tcPr marL="91425" marR="91425" marT="91425" marB="91425"/>
                </a:tc>
                <a:tc>
                  <a:txBody>
                    <a:bodyPr/>
                    <a:lstStyle/>
                    <a:p>
                      <a:pPr marL="0" lvl="0" indent="0" algn="l" rtl="0">
                        <a:spcBef>
                          <a:spcPts val="0"/>
                        </a:spcBef>
                        <a:spcAft>
                          <a:spcPts val="0"/>
                        </a:spcAft>
                        <a:buNone/>
                      </a:pPr>
                      <a:r>
                        <a:rPr lang="it" sz="1100" dirty="0"/>
                        <a:t>3.6%</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26316"/>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Size Breakdown - How the libraries scale?</a:t>
            </a:r>
            <a:endParaRPr i="1" dirty="0"/>
          </a:p>
        </p:txBody>
      </p:sp>
      <p:graphicFrame>
        <p:nvGraphicFramePr>
          <p:cNvPr id="69" name="Google Shape;69;p15"/>
          <p:cNvGraphicFramePr/>
          <p:nvPr>
            <p:extLst>
              <p:ext uri="{D42A27DB-BD31-4B8C-83A1-F6EECF244321}">
                <p14:modId xmlns:p14="http://schemas.microsoft.com/office/powerpoint/2010/main" val="3597785291"/>
              </p:ext>
            </p:extLst>
          </p:nvPr>
        </p:nvGraphicFramePr>
        <p:xfrm>
          <a:off x="567870" y="908868"/>
          <a:ext cx="7647216" cy="3821966"/>
        </p:xfrm>
        <a:graphic>
          <a:graphicData uri="http://schemas.openxmlformats.org/drawingml/2006/table">
            <a:tbl>
              <a:tblPr>
                <a:noFill/>
                <a:tableStyleId>{F60F677A-3FE9-4232-86E7-7DB4A51623D7}</a:tableStyleId>
              </a:tblPr>
              <a:tblGrid>
                <a:gridCol w="2879273">
                  <a:extLst>
                    <a:ext uri="{9D8B030D-6E8A-4147-A177-3AD203B41FA5}">
                      <a16:colId xmlns:a16="http://schemas.microsoft.com/office/drawing/2014/main" val="20000"/>
                    </a:ext>
                  </a:extLst>
                </a:gridCol>
                <a:gridCol w="4767943">
                  <a:extLst>
                    <a:ext uri="{9D8B030D-6E8A-4147-A177-3AD203B41FA5}">
                      <a16:colId xmlns:a16="http://schemas.microsoft.com/office/drawing/2014/main" val="20001"/>
                    </a:ext>
                  </a:extLst>
                </a:gridCol>
              </a:tblGrid>
              <a:tr h="495792">
                <a:tc>
                  <a:txBody>
                    <a:bodyPr/>
                    <a:lstStyle/>
                    <a:p>
                      <a:pPr marL="0" lvl="0" indent="0" algn="l" rtl="0">
                        <a:spcBef>
                          <a:spcPts val="0"/>
                        </a:spcBef>
                        <a:spcAft>
                          <a:spcPts val="0"/>
                        </a:spcAft>
                        <a:buNone/>
                      </a:pPr>
                      <a:r>
                        <a:rPr lang="it" sz="1200" dirty="0"/>
                        <a:t>Pandas</a:t>
                      </a:r>
                      <a:endParaRPr sz="1200" dirty="0"/>
                    </a:p>
                  </a:txBody>
                  <a:tcPr marL="91425" marR="91425" marT="91425" marB="91425"/>
                </a:tc>
                <a:tc>
                  <a:txBody>
                    <a:bodyPr/>
                    <a:lstStyle/>
                    <a:p>
                      <a:pPr marL="0" lvl="0" indent="0" algn="l" rtl="0">
                        <a:spcBef>
                          <a:spcPts val="0"/>
                        </a:spcBef>
                        <a:spcAft>
                          <a:spcPts val="0"/>
                        </a:spcAft>
                        <a:buNone/>
                      </a:pPr>
                      <a:r>
                        <a:rPr lang="it" sz="1200" dirty="0"/>
                        <a:t>It has problems running with the entire dataset</a:t>
                      </a:r>
                    </a:p>
                  </a:txBody>
                  <a:tcPr marL="91425" marR="91425" marT="91425" marB="91425"/>
                </a:tc>
                <a:extLst>
                  <a:ext uri="{0D108BD9-81ED-4DB2-BD59-A6C34878D82A}">
                    <a16:rowId xmlns:a16="http://schemas.microsoft.com/office/drawing/2014/main" val="10000"/>
                  </a:ext>
                </a:extLst>
              </a:tr>
              <a:tr h="516493">
                <a:tc>
                  <a:txBody>
                    <a:bodyPr/>
                    <a:lstStyle/>
                    <a:p>
                      <a:pPr marL="0" lvl="0" indent="0" algn="l" rtl="0">
                        <a:spcBef>
                          <a:spcPts val="0"/>
                        </a:spcBef>
                        <a:spcAft>
                          <a:spcPts val="0"/>
                        </a:spcAft>
                        <a:buNone/>
                      </a:pPr>
                      <a:r>
                        <a:rPr lang="it" sz="1200"/>
                        <a:t>Polars</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1"/>
                  </a:ext>
                </a:extLst>
              </a:tr>
              <a:tr h="516493">
                <a:tc>
                  <a:txBody>
                    <a:bodyPr/>
                    <a:lstStyle/>
                    <a:p>
                      <a:pPr marL="0" lvl="0" indent="0" algn="l" rtl="0">
                        <a:spcBef>
                          <a:spcPts val="0"/>
                        </a:spcBef>
                        <a:spcAft>
                          <a:spcPts val="0"/>
                        </a:spcAft>
                        <a:buNone/>
                      </a:pPr>
                      <a:r>
                        <a:rPr lang="it" sz="1200"/>
                        <a:t>Data Table</a:t>
                      </a:r>
                      <a:endParaRPr sz="1200"/>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2"/>
                  </a:ext>
                </a:extLst>
              </a:tr>
              <a:tr h="516493">
                <a:tc>
                  <a:txBody>
                    <a:bodyPr/>
                    <a:lstStyle/>
                    <a:p>
                      <a:pPr marL="0" lvl="0" indent="0" algn="l" rtl="0">
                        <a:spcBef>
                          <a:spcPts val="0"/>
                        </a:spcBef>
                        <a:spcAft>
                          <a:spcPts val="0"/>
                        </a:spcAft>
                        <a:buNone/>
                      </a:pPr>
                      <a:r>
                        <a:rPr lang="it" sz="1200" dirty="0"/>
                        <a:t>Spark</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3"/>
                  </a:ext>
                </a:extLst>
              </a:tr>
              <a:tr h="516493">
                <a:tc>
                  <a:txBody>
                    <a:bodyPr/>
                    <a:lstStyle/>
                    <a:p>
                      <a:pPr marL="0" lvl="0" indent="0" algn="l" rtl="0">
                        <a:spcBef>
                          <a:spcPts val="0"/>
                        </a:spcBef>
                        <a:spcAft>
                          <a:spcPts val="0"/>
                        </a:spcAft>
                        <a:buNone/>
                      </a:pPr>
                      <a:r>
                        <a:rPr lang="it" sz="1200" dirty="0"/>
                        <a:t>Vaex</a:t>
                      </a:r>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4"/>
                  </a:ext>
                </a:extLst>
              </a:tr>
              <a:tr h="743709">
                <a:tc>
                  <a:txBody>
                    <a:bodyPr/>
                    <a:lstStyle/>
                    <a:p>
                      <a:pPr marL="0" lvl="0" indent="0" algn="l" rtl="0">
                        <a:spcBef>
                          <a:spcPts val="0"/>
                        </a:spcBef>
                        <a:spcAft>
                          <a:spcPts val="0"/>
                        </a:spcAft>
                        <a:buNone/>
                      </a:pPr>
                      <a:r>
                        <a:rPr lang="it" sz="1200" dirty="0"/>
                        <a:t>Modin(ray, dask)</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It has problems running with the entire dataset</a:t>
                      </a:r>
                    </a:p>
                  </a:txBody>
                  <a:tcPr marL="91425" marR="91425" marT="91425" marB="91425"/>
                </a:tc>
                <a:extLst>
                  <a:ext uri="{0D108BD9-81ED-4DB2-BD59-A6C34878D82A}">
                    <a16:rowId xmlns:a16="http://schemas.microsoft.com/office/drawing/2014/main" val="1025037482"/>
                  </a:ext>
                </a:extLst>
              </a:tr>
              <a:tr h="516493">
                <a:tc>
                  <a:txBody>
                    <a:bodyPr/>
                    <a:lstStyle/>
                    <a:p>
                      <a:pPr marL="0" lvl="0" indent="0" algn="l" rtl="0">
                        <a:spcBef>
                          <a:spcPts val="0"/>
                        </a:spcBef>
                        <a:spcAft>
                          <a:spcPts val="0"/>
                        </a:spcAft>
                        <a:buNone/>
                      </a:pPr>
                      <a:r>
                        <a:rPr lang="it" sz="1200" dirty="0"/>
                        <a:t>Pyspark_pandas</a:t>
                      </a:r>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39971449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BCFB4-DA20-9B59-475A-D0BFCAAB43F5}"/>
              </a:ext>
            </a:extLst>
          </p:cNvPr>
          <p:cNvSpPr>
            <a:spLocks noGrp="1"/>
          </p:cNvSpPr>
          <p:nvPr>
            <p:ph type="title"/>
          </p:nvPr>
        </p:nvSpPr>
        <p:spPr>
          <a:xfrm>
            <a:off x="272756" y="2072814"/>
            <a:ext cx="4045200" cy="997871"/>
          </a:xfrm>
        </p:spPr>
        <p:txBody>
          <a:bodyPr wrap="square" anchor="b">
            <a:normAutofit/>
          </a:bodyPr>
          <a:lstStyle/>
          <a:p>
            <a:pPr>
              <a:lnSpc>
                <a:spcPct val="90000"/>
              </a:lnSpc>
            </a:pPr>
            <a:r>
              <a:rPr lang="it" sz="2900" i="1" dirty="0"/>
              <a:t>Size Breakdown - How the libraries scale?</a:t>
            </a:r>
            <a:endParaRPr lang="it-IT" sz="2900" i="1" dirty="0"/>
          </a:p>
        </p:txBody>
      </p:sp>
      <p:sp>
        <p:nvSpPr>
          <p:cNvPr id="3" name="Segnaposto testo 2">
            <a:extLst>
              <a:ext uri="{FF2B5EF4-FFF2-40B4-BE49-F238E27FC236}">
                <a16:creationId xmlns:a16="http://schemas.microsoft.com/office/drawing/2014/main" id="{680F5899-2D66-F8B5-736B-260C3B180B7E}"/>
              </a:ext>
            </a:extLst>
          </p:cNvPr>
          <p:cNvSpPr>
            <a:spLocks noGrp="1"/>
          </p:cNvSpPr>
          <p:nvPr>
            <p:ph type="body" idx="2"/>
          </p:nvPr>
        </p:nvSpPr>
        <p:spPr>
          <a:xfrm>
            <a:off x="4946874" y="1336133"/>
            <a:ext cx="3837000" cy="3695100"/>
          </a:xfrm>
        </p:spPr>
        <p:txBody>
          <a:bodyPr wrap="square" anchor="ctr">
            <a:normAutofit fontScale="85000" lnSpcReduction="20000"/>
          </a:bodyPr>
          <a:lstStyle/>
          <a:p>
            <a:pPr marL="114300" indent="0">
              <a:lnSpc>
                <a:spcPct val="105000"/>
              </a:lnSpc>
              <a:spcAft>
                <a:spcPts val="600"/>
              </a:spcAft>
              <a:buNone/>
            </a:pPr>
            <a:r>
              <a:rPr lang="en-US" sz="1900" b="0" i="0" dirty="0">
                <a:solidFill>
                  <a:schemeClr val="tx1"/>
                </a:solidFill>
                <a:effectLst/>
              </a:rPr>
              <a:t>Our current data processing pipeline encounters challenges when handling a substantial volume of data. To assess the pipeline's performance, we conducted tests using a smaller, sampled version of the dataset.</a:t>
            </a:r>
          </a:p>
          <a:p>
            <a:pPr marL="114300" indent="0">
              <a:lnSpc>
                <a:spcPct val="105000"/>
              </a:lnSpc>
              <a:spcAft>
                <a:spcPts val="600"/>
              </a:spcAft>
              <a:buNone/>
            </a:pPr>
            <a:r>
              <a:rPr lang="en-US" sz="1900" b="0" i="0" dirty="0">
                <a:solidFill>
                  <a:schemeClr val="tx1"/>
                </a:solidFill>
                <a:effectLst/>
              </a:rPr>
              <a:t>The original dataset consists of 7.7 million rows.</a:t>
            </a:r>
          </a:p>
          <a:p>
            <a:pPr marL="114300" indent="0">
              <a:lnSpc>
                <a:spcPct val="105000"/>
              </a:lnSpc>
              <a:spcAft>
                <a:spcPts val="600"/>
              </a:spcAft>
              <a:buNone/>
            </a:pPr>
            <a:r>
              <a:rPr lang="en-US" sz="1900" b="0" i="0" dirty="0">
                <a:solidFill>
                  <a:schemeClr val="tx1"/>
                </a:solidFill>
                <a:effectLst/>
              </a:rPr>
              <a:t>Our testing utilized a representative sample of 500,000 rows.</a:t>
            </a:r>
          </a:p>
          <a:p>
            <a:pPr marL="114300" indent="0">
              <a:lnSpc>
                <a:spcPct val="105000"/>
              </a:lnSpc>
              <a:spcAft>
                <a:spcPts val="600"/>
              </a:spcAft>
              <a:buNone/>
            </a:pPr>
            <a:endParaRPr lang="en-US" sz="1900" b="0" i="0" dirty="0">
              <a:solidFill>
                <a:schemeClr val="tx1"/>
              </a:solidFill>
              <a:effectLst/>
            </a:endParaRPr>
          </a:p>
          <a:p>
            <a:pPr marL="114300" indent="0">
              <a:lnSpc>
                <a:spcPct val="105000"/>
              </a:lnSpc>
              <a:spcAft>
                <a:spcPts val="600"/>
              </a:spcAft>
              <a:buNone/>
            </a:pPr>
            <a:r>
              <a:rPr lang="en-US" sz="1900" b="0" i="0" dirty="0">
                <a:solidFill>
                  <a:schemeClr val="tx1"/>
                </a:solidFill>
                <a:effectLst/>
              </a:rPr>
              <a:t>In specific frameworks (Spark, </a:t>
            </a:r>
            <a:r>
              <a:rPr lang="en-US" sz="1900" b="0" i="0" dirty="0" err="1">
                <a:solidFill>
                  <a:schemeClr val="tx1"/>
                </a:solidFill>
                <a:effectLst/>
              </a:rPr>
              <a:t>Pyspark_pandas</a:t>
            </a:r>
            <a:r>
              <a:rPr lang="en-US" sz="1900" b="0" i="0" dirty="0">
                <a:solidFill>
                  <a:schemeClr val="tx1"/>
                </a:solidFill>
                <a:effectLst/>
              </a:rPr>
              <a:t>), we further refined our testing by using a subset of 10,000 rows for more granular insights. </a:t>
            </a:r>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p:txBody>
      </p:sp>
    </p:spTree>
    <p:extLst>
      <p:ext uri="{BB962C8B-B14F-4D97-AF65-F5344CB8AC3E}">
        <p14:creationId xmlns:p14="http://schemas.microsoft.com/office/powerpoint/2010/main" val="26932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555866" y="223315"/>
            <a:ext cx="4032268"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Pipeline Preparators</a:t>
            </a:r>
            <a:endParaRPr i="1" dirty="0"/>
          </a:p>
        </p:txBody>
      </p:sp>
      <p:sp>
        <p:nvSpPr>
          <p:cNvPr id="76" name="Google Shape;76;p16"/>
          <p:cNvSpPr txBox="1">
            <a:spLocks noGrp="1"/>
          </p:cNvSpPr>
          <p:nvPr>
            <p:ph type="body" idx="1"/>
          </p:nvPr>
        </p:nvSpPr>
        <p:spPr>
          <a:xfrm>
            <a:off x="400227" y="1014590"/>
            <a:ext cx="2433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it" sz="2400" dirty="0"/>
              <a:t>EDA</a:t>
            </a:r>
            <a:endParaRPr sz="2400" dirty="0"/>
          </a:p>
          <a:p>
            <a:pPr marL="285750" indent="-285750" algn="just">
              <a:lnSpc>
                <a:spcPct val="100000"/>
              </a:lnSpc>
              <a:spcAft>
                <a:spcPts val="600"/>
              </a:spcAft>
            </a:pPr>
            <a:r>
              <a:rPr lang="it-IT" dirty="0" err="1"/>
              <a:t>get_stats</a:t>
            </a:r>
            <a:endParaRPr lang="it-IT" dirty="0"/>
          </a:p>
          <a:p>
            <a:pPr marL="285750" indent="-285750">
              <a:lnSpc>
                <a:spcPct val="100000"/>
              </a:lnSpc>
              <a:spcAft>
                <a:spcPts val="600"/>
              </a:spcAft>
            </a:pPr>
            <a:r>
              <a:rPr lang="it-IT" dirty="0" err="1"/>
              <a:t>get_columns</a:t>
            </a:r>
            <a:endParaRPr lang="it-IT" u="sng" dirty="0"/>
          </a:p>
          <a:p>
            <a:pPr marL="285750" indent="-285750">
              <a:lnSpc>
                <a:spcPct val="100000"/>
              </a:lnSpc>
              <a:spcAft>
                <a:spcPts val="600"/>
              </a:spcAft>
            </a:pPr>
            <a:r>
              <a:rPr lang="it-IT" dirty="0"/>
              <a:t>query</a:t>
            </a:r>
          </a:p>
          <a:p>
            <a:pPr marL="285750" indent="-285750">
              <a:lnSpc>
                <a:spcPct val="100000"/>
              </a:lnSpc>
              <a:spcAft>
                <a:spcPts val="600"/>
              </a:spcAft>
            </a:pPr>
            <a:r>
              <a:rPr lang="it-IT" dirty="0" err="1"/>
              <a:t>Is_unique</a:t>
            </a:r>
            <a:endParaRPr lang="it-IT" dirty="0"/>
          </a:p>
          <a:p>
            <a:pPr marL="285750" indent="-285750">
              <a:lnSpc>
                <a:spcPct val="100000"/>
              </a:lnSpc>
              <a:spcAft>
                <a:spcPts val="600"/>
              </a:spcAft>
            </a:pPr>
            <a:r>
              <a:rPr lang="it-IT" dirty="0" err="1"/>
              <a:t>Locate_null_values</a:t>
            </a:r>
            <a:endParaRPr lang="it-IT" dirty="0"/>
          </a:p>
          <a:p>
            <a:pPr marL="285750" indent="-285750">
              <a:lnSpc>
                <a:spcPct val="100000"/>
              </a:lnSpc>
              <a:spcAft>
                <a:spcPts val="600"/>
              </a:spcAft>
            </a:pPr>
            <a:r>
              <a:rPr lang="it-IT" dirty="0" err="1"/>
              <a:t>Sample_rows</a:t>
            </a:r>
            <a:endParaRPr lang="it-IT" dirty="0"/>
          </a:p>
          <a:p>
            <a:pPr marL="285750" indent="-285750">
              <a:lnSpc>
                <a:spcPct val="100000"/>
              </a:lnSpc>
              <a:spcAft>
                <a:spcPts val="600"/>
              </a:spcAft>
            </a:pPr>
            <a:r>
              <a:rPr lang="it-IT" dirty="0"/>
              <a:t>sort</a:t>
            </a:r>
          </a:p>
          <a:p>
            <a:pPr marL="285750" indent="-285750">
              <a:spcBef>
                <a:spcPts val="1200"/>
              </a:spcBef>
              <a:spcAft>
                <a:spcPts val="1200"/>
              </a:spcAft>
            </a:pPr>
            <a:endParaRPr sz="1200" dirty="0"/>
          </a:p>
        </p:txBody>
      </p:sp>
      <p:sp>
        <p:nvSpPr>
          <p:cNvPr id="77" name="Google Shape;77;p16"/>
          <p:cNvSpPr txBox="1">
            <a:spLocks noGrp="1"/>
          </p:cNvSpPr>
          <p:nvPr>
            <p:ph type="body" idx="1"/>
          </p:nvPr>
        </p:nvSpPr>
        <p:spPr>
          <a:xfrm>
            <a:off x="2907952" y="1014590"/>
            <a:ext cx="3239571"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600"/>
              </a:spcAft>
              <a:buNone/>
            </a:pPr>
            <a:r>
              <a:rPr lang="it" sz="2400" dirty="0"/>
              <a:t>Data Transformation</a:t>
            </a:r>
          </a:p>
          <a:p>
            <a:pPr marL="285750" indent="-285750">
              <a:lnSpc>
                <a:spcPct val="100000"/>
              </a:lnSpc>
              <a:spcAft>
                <a:spcPts val="600"/>
              </a:spcAft>
            </a:pPr>
            <a:r>
              <a:rPr lang="it-IT" dirty="0"/>
              <a:t>C</a:t>
            </a:r>
            <a:r>
              <a:rPr lang="it" dirty="0"/>
              <a:t>hange_date_time_format</a:t>
            </a:r>
          </a:p>
          <a:p>
            <a:pPr marL="285750" indent="-285750">
              <a:lnSpc>
                <a:spcPct val="100000"/>
              </a:lnSpc>
              <a:spcAft>
                <a:spcPts val="600"/>
              </a:spcAft>
            </a:pPr>
            <a:r>
              <a:rPr lang="it-IT" dirty="0"/>
              <a:t>D</a:t>
            </a:r>
            <a:r>
              <a:rPr lang="it" dirty="0"/>
              <a:t>elete_columns</a:t>
            </a:r>
          </a:p>
          <a:p>
            <a:pPr marL="285750" indent="-285750">
              <a:lnSpc>
                <a:spcPct val="100000"/>
              </a:lnSpc>
              <a:spcAft>
                <a:spcPts val="600"/>
              </a:spcAft>
            </a:pPr>
            <a:r>
              <a:rPr lang="it-IT" dirty="0"/>
              <a:t>S</a:t>
            </a:r>
            <a:r>
              <a:rPr lang="it" dirty="0"/>
              <a:t>plit</a:t>
            </a:r>
          </a:p>
          <a:p>
            <a:pPr marL="285750" indent="-285750">
              <a:lnSpc>
                <a:spcPct val="100000"/>
              </a:lnSpc>
              <a:spcAft>
                <a:spcPts val="600"/>
              </a:spcAft>
            </a:pPr>
            <a:r>
              <a:rPr lang="it-IT" dirty="0"/>
              <a:t>C</a:t>
            </a:r>
            <a:r>
              <a:rPr lang="it" dirty="0"/>
              <a:t>alc_column</a:t>
            </a:r>
          </a:p>
        </p:txBody>
      </p:sp>
      <p:sp>
        <p:nvSpPr>
          <p:cNvPr id="78" name="Google Shape;78;p16"/>
          <p:cNvSpPr txBox="1">
            <a:spLocks noGrp="1"/>
          </p:cNvSpPr>
          <p:nvPr>
            <p:ph type="body" idx="1"/>
          </p:nvPr>
        </p:nvSpPr>
        <p:spPr>
          <a:xfrm>
            <a:off x="6221348" y="1014590"/>
            <a:ext cx="2522425"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600"/>
              </a:spcAft>
              <a:buNone/>
            </a:pPr>
            <a:r>
              <a:rPr lang="it" sz="2400" dirty="0"/>
              <a:t>Data Cleaning</a:t>
            </a:r>
          </a:p>
          <a:p>
            <a:pPr marL="285750" indent="-285750">
              <a:lnSpc>
                <a:spcPct val="100000"/>
              </a:lnSpc>
              <a:spcAft>
                <a:spcPts val="600"/>
              </a:spcAft>
            </a:pPr>
            <a:r>
              <a:rPr lang="it-IT" dirty="0"/>
              <a:t>R</a:t>
            </a:r>
            <a:r>
              <a:rPr lang="it" dirty="0"/>
              <a:t>eplace</a:t>
            </a:r>
          </a:p>
          <a:p>
            <a:pPr marL="285750" indent="-285750">
              <a:lnSpc>
                <a:spcPct val="100000"/>
              </a:lnSpc>
              <a:spcAft>
                <a:spcPts val="600"/>
              </a:spcAft>
            </a:pPr>
            <a:r>
              <a:rPr lang="it-IT" dirty="0"/>
              <a:t>F</a:t>
            </a:r>
            <a:r>
              <a:rPr lang="it" dirty="0"/>
              <a:t>ill_nan</a:t>
            </a:r>
          </a:p>
          <a:p>
            <a:pPr marL="285750" indent="-285750">
              <a:lnSpc>
                <a:spcPct val="100000"/>
              </a:lnSpc>
              <a:spcAft>
                <a:spcPts val="600"/>
              </a:spcAft>
            </a:pPr>
            <a:r>
              <a:rPr lang="it-IT" dirty="0"/>
              <a:t>D</a:t>
            </a:r>
            <a:r>
              <a:rPr lang="it" dirty="0"/>
              <a:t>elete_empty_rows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759678" y="329724"/>
            <a:ext cx="5624643"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Pipeline Preparators Implemented</a:t>
            </a:r>
            <a:endParaRPr i="1" dirty="0"/>
          </a:p>
        </p:txBody>
      </p:sp>
      <p:sp>
        <p:nvSpPr>
          <p:cNvPr id="84" name="Google Shape;84;p17"/>
          <p:cNvSpPr txBox="1">
            <a:spLocks noGrp="1"/>
          </p:cNvSpPr>
          <p:nvPr>
            <p:ph type="body" idx="1"/>
          </p:nvPr>
        </p:nvSpPr>
        <p:spPr>
          <a:xfrm>
            <a:off x="400225" y="1420989"/>
            <a:ext cx="2893102"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600"/>
              </a:spcAft>
              <a:buNone/>
            </a:pPr>
            <a:r>
              <a:rPr lang="it" sz="2400" dirty="0"/>
              <a:t>EDA</a:t>
            </a:r>
          </a:p>
          <a:p>
            <a:pPr marL="285750" indent="-285750">
              <a:spcAft>
                <a:spcPts val="600"/>
              </a:spcAft>
            </a:pPr>
            <a:r>
              <a:rPr lang="it-IT" dirty="0"/>
              <a:t>P</a:t>
            </a:r>
            <a:r>
              <a:rPr lang="it" dirty="0"/>
              <a:t>erc_null_values</a:t>
            </a:r>
          </a:p>
          <a:p>
            <a:pPr marL="285750" indent="-285750">
              <a:spcAft>
                <a:spcPts val="600"/>
              </a:spcAft>
            </a:pPr>
            <a:r>
              <a:rPr lang="it-IT" dirty="0"/>
              <a:t>C</a:t>
            </a:r>
            <a:r>
              <a:rPr lang="it" dirty="0"/>
              <a:t>heck_missing_values</a:t>
            </a:r>
          </a:p>
          <a:p>
            <a:pPr marL="285750" indent="-285750">
              <a:spcAft>
                <a:spcPts val="600"/>
              </a:spcAft>
            </a:pPr>
            <a:r>
              <a:rPr lang="it-IT" dirty="0"/>
              <a:t>L</a:t>
            </a:r>
            <a:r>
              <a:rPr lang="it" dirty="0"/>
              <a:t>ook_for_cases</a:t>
            </a:r>
          </a:p>
          <a:p>
            <a:pPr marL="285750" indent="-285750">
              <a:spcAft>
                <a:spcPts val="600"/>
              </a:spcAft>
            </a:pPr>
            <a:r>
              <a:rPr lang="it-IT" dirty="0"/>
              <a:t>P</a:t>
            </a:r>
            <a:r>
              <a:rPr lang="it" dirty="0"/>
              <a:t>lot_geo</a:t>
            </a:r>
          </a:p>
          <a:p>
            <a:pPr marL="0" indent="0">
              <a:buNone/>
            </a:pPr>
            <a:endParaRPr dirty="0"/>
          </a:p>
        </p:txBody>
      </p:sp>
      <p:sp>
        <p:nvSpPr>
          <p:cNvPr id="85" name="Google Shape;85;p17"/>
          <p:cNvSpPr txBox="1">
            <a:spLocks noGrp="1"/>
          </p:cNvSpPr>
          <p:nvPr>
            <p:ph type="body" idx="1"/>
          </p:nvPr>
        </p:nvSpPr>
        <p:spPr>
          <a:xfrm>
            <a:off x="3293327" y="1420989"/>
            <a:ext cx="3053007"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600"/>
              </a:spcAft>
              <a:buNone/>
            </a:pPr>
            <a:r>
              <a:rPr lang="it" sz="2400" dirty="0"/>
              <a:t>Data Transformation</a:t>
            </a:r>
          </a:p>
          <a:p>
            <a:pPr marL="0" indent="-285750">
              <a:lnSpc>
                <a:spcPct val="100000"/>
              </a:lnSpc>
              <a:spcAft>
                <a:spcPts val="600"/>
              </a:spcAft>
            </a:pPr>
            <a:r>
              <a:rPr lang="it-IT" dirty="0"/>
              <a:t>S</a:t>
            </a:r>
            <a:r>
              <a:rPr lang="it" dirty="0"/>
              <a:t>imple_imputer</a:t>
            </a:r>
          </a:p>
          <a:p>
            <a:pPr marL="0" indent="-285750">
              <a:lnSpc>
                <a:spcPct val="100000"/>
              </a:lnSpc>
              <a:spcAft>
                <a:spcPts val="600"/>
              </a:spcAft>
            </a:pPr>
            <a:r>
              <a:rPr lang="it-IT" dirty="0"/>
              <a:t>P</a:t>
            </a:r>
            <a:r>
              <a:rPr lang="it" dirty="0"/>
              <a:t>ca</a:t>
            </a:r>
          </a:p>
        </p:txBody>
      </p:sp>
      <p:sp>
        <p:nvSpPr>
          <p:cNvPr id="86" name="Google Shape;86;p17"/>
          <p:cNvSpPr txBox="1">
            <a:spLocks noGrp="1"/>
          </p:cNvSpPr>
          <p:nvPr>
            <p:ph type="body" idx="1"/>
          </p:nvPr>
        </p:nvSpPr>
        <p:spPr>
          <a:xfrm>
            <a:off x="6346334" y="1420989"/>
            <a:ext cx="24339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buNone/>
            </a:pPr>
            <a:r>
              <a:rPr lang="it" sz="2400" dirty="0"/>
              <a:t>Data Cleaning</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309734" y="307317"/>
            <a:ext cx="65245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on Core Preparators</a:t>
            </a:r>
            <a:endParaRPr i="1" dirty="0"/>
          </a:p>
        </p:txBody>
      </p:sp>
      <p:pic>
        <p:nvPicPr>
          <p:cNvPr id="3" name="Immagine 2" descr="Immagine che contiene testo, Carattere, diagramma, grafica&#10;&#10;Descrizione generata automaticamente">
            <a:extLst>
              <a:ext uri="{FF2B5EF4-FFF2-40B4-BE49-F238E27FC236}">
                <a16:creationId xmlns:a16="http://schemas.microsoft.com/office/drawing/2014/main" id="{50C48AE0-4DD6-6DE0-3BCC-093368E43718}"/>
              </a:ext>
            </a:extLst>
          </p:cNvPr>
          <p:cNvPicPr>
            <a:picLocks noChangeAspect="1"/>
          </p:cNvPicPr>
          <p:nvPr/>
        </p:nvPicPr>
        <p:blipFill>
          <a:blip r:embed="rId3"/>
          <a:stretch>
            <a:fillRect/>
          </a:stretch>
        </p:blipFill>
        <p:spPr>
          <a:xfrm>
            <a:off x="918028" y="1071970"/>
            <a:ext cx="7307942" cy="3633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99885" y="1880006"/>
            <a:ext cx="2845598" cy="1383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i="1" dirty="0"/>
              <a:t>Description of results on Core Preparators (all)</a:t>
            </a:r>
            <a:endParaRPr i="1" dirty="0"/>
          </a:p>
        </p:txBody>
      </p:sp>
      <p:pic>
        <p:nvPicPr>
          <p:cNvPr id="4" name="Immagine 3" descr="Immagine che contiene testo, Carattere, diagramma, schermata&#10;&#10;Descrizione generata automaticamente">
            <a:extLst>
              <a:ext uri="{FF2B5EF4-FFF2-40B4-BE49-F238E27FC236}">
                <a16:creationId xmlns:a16="http://schemas.microsoft.com/office/drawing/2014/main" id="{F9675359-1512-10D2-1EB9-516AEB238BB2}"/>
              </a:ext>
            </a:extLst>
          </p:cNvPr>
          <p:cNvPicPr>
            <a:picLocks noChangeAspect="1"/>
          </p:cNvPicPr>
          <p:nvPr/>
        </p:nvPicPr>
        <p:blipFill rotWithShape="1">
          <a:blip r:embed="rId3"/>
          <a:srcRect r="50000"/>
          <a:stretch/>
        </p:blipFill>
        <p:spPr>
          <a:xfrm>
            <a:off x="3717074" y="121855"/>
            <a:ext cx="4927041" cy="4899790"/>
          </a:xfrm>
          <a:prstGeom prst="rect">
            <a:avLst/>
          </a:prstGeom>
        </p:spPr>
      </p:pic>
    </p:spTree>
    <p:extLst>
      <p:ext uri="{BB962C8B-B14F-4D97-AF65-F5344CB8AC3E}">
        <p14:creationId xmlns:p14="http://schemas.microsoft.com/office/powerpoint/2010/main" val="207147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59240" y="1817580"/>
            <a:ext cx="2882769" cy="150833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i="1" dirty="0"/>
              <a:t>Description of results on Core Preparators (all)</a:t>
            </a:r>
            <a:endParaRPr i="1" dirty="0"/>
          </a:p>
        </p:txBody>
      </p:sp>
      <p:pic>
        <p:nvPicPr>
          <p:cNvPr id="4" name="Immagine 3" descr="Immagine che contiene testo, Carattere, diagramma, schermata&#10;&#10;Descrizione generata automaticamente">
            <a:extLst>
              <a:ext uri="{FF2B5EF4-FFF2-40B4-BE49-F238E27FC236}">
                <a16:creationId xmlns:a16="http://schemas.microsoft.com/office/drawing/2014/main" id="{F9675359-1512-10D2-1EB9-516AEB238BB2}"/>
              </a:ext>
            </a:extLst>
          </p:cNvPr>
          <p:cNvPicPr>
            <a:picLocks noChangeAspect="1"/>
          </p:cNvPicPr>
          <p:nvPr/>
        </p:nvPicPr>
        <p:blipFill rotWithShape="1">
          <a:blip r:embed="rId3"/>
          <a:srcRect l="50000"/>
          <a:stretch/>
        </p:blipFill>
        <p:spPr>
          <a:xfrm>
            <a:off x="3791727" y="121949"/>
            <a:ext cx="4926847" cy="4899600"/>
          </a:xfrm>
          <a:prstGeom prst="rect">
            <a:avLst/>
          </a:prstGeom>
        </p:spPr>
      </p:pic>
    </p:spTree>
    <p:extLst>
      <p:ext uri="{BB962C8B-B14F-4D97-AF65-F5344CB8AC3E}">
        <p14:creationId xmlns:p14="http://schemas.microsoft.com/office/powerpoint/2010/main" val="20065656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CC30C9-2DDA-45A2-8096-27594D600213}">
  <ds:schemaRefs>
    <ds:schemaRef ds:uri="http://schemas.microsoft.com/sharepoint/v3/contenttype/forms"/>
  </ds:schemaRefs>
</ds:datastoreItem>
</file>

<file path=customXml/itemProps2.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521</TotalTime>
  <Words>610</Words>
  <Application>Microsoft Office PowerPoint</Application>
  <PresentationFormat>Presentazione su schermo (16:9)</PresentationFormat>
  <Paragraphs>111</Paragraphs>
  <Slides>17</Slides>
  <Notes>13</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17</vt:i4>
      </vt:variant>
    </vt:vector>
  </HeadingPairs>
  <TitlesOfParts>
    <vt:vector size="20" baseType="lpstr">
      <vt:lpstr>Arial</vt:lpstr>
      <vt:lpstr>Roboto</vt:lpstr>
      <vt:lpstr>Simple Light</vt:lpstr>
      <vt:lpstr>US Accidents (2016-2023)</vt:lpstr>
      <vt:lpstr>US Accidents (2016-2023) - Dataset Description</vt:lpstr>
      <vt:lpstr>Size Breakdown - How the libraries scale?</vt:lpstr>
      <vt:lpstr>Size Breakdown - How the libraries scale?</vt:lpstr>
      <vt:lpstr>Pipeline Preparators</vt:lpstr>
      <vt:lpstr>Pipeline Preparators Implemented</vt:lpstr>
      <vt:lpstr>Description of results on Core Preparators</vt:lpstr>
      <vt:lpstr>Description of results on Core Preparators (all)</vt:lpstr>
      <vt:lpstr>Description of results on Core Preparators (all)</vt:lpstr>
      <vt:lpstr>Description of results on Pipeline-Step</vt:lpstr>
      <vt:lpstr>Description of results on Pipeline-Step (all)</vt:lpstr>
      <vt:lpstr>Description of results comparison between Core/Step/Pipe</vt:lpstr>
      <vt:lpstr>Description of results comparison between Core/Step/Pipe (all)</vt:lpstr>
      <vt:lpstr>Conclusion</vt:lpstr>
      <vt:lpstr>Conclusion</vt:lpstr>
      <vt:lpstr>Conclusion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SARA PEDERZOLI</cp:lastModifiedBy>
  <cp:revision>108</cp:revision>
  <dcterms:modified xsi:type="dcterms:W3CDTF">2024-02-01T09:22:47Z</dcterms:modified>
</cp:coreProperties>
</file>