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sldIdLst>
    <p:sldId id="276" r:id="rId4"/>
    <p:sldId id="291" r:id="rId5"/>
    <p:sldId id="298" r:id="rId6"/>
    <p:sldId id="321" r:id="rId7"/>
    <p:sldId id="299" r:id="rId8"/>
    <p:sldId id="266" r:id="rId9"/>
    <p:sldId id="322" r:id="rId10"/>
    <p:sldId id="302" r:id="rId11"/>
    <p:sldId id="259" r:id="rId12"/>
    <p:sldId id="278" r:id="rId13"/>
    <p:sldId id="282" r:id="rId14"/>
    <p:sldId id="281" r:id="rId15"/>
    <p:sldId id="295" r:id="rId16"/>
    <p:sldId id="303" r:id="rId17"/>
    <p:sldId id="283" r:id="rId18"/>
    <p:sldId id="301" r:id="rId19"/>
    <p:sldId id="300" r:id="rId20"/>
    <p:sldId id="304" r:id="rId21"/>
    <p:sldId id="288" r:id="rId22"/>
    <p:sldId id="289" r:id="rId23"/>
    <p:sldId id="305" r:id="rId24"/>
    <p:sldId id="286" r:id="rId25"/>
    <p:sldId id="297" r:id="rId26"/>
    <p:sldId id="324" r:id="rId27"/>
    <p:sldId id="306" r:id="rId28"/>
    <p:sldId id="323" r:id="rId29"/>
    <p:sldId id="325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 showGuides="1">
      <p:cViewPr varScale="1">
        <p:scale>
          <a:sx n="163" d="100"/>
          <a:sy n="163" d="100"/>
        </p:scale>
        <p:origin x="222" y="144"/>
      </p:cViewPr>
      <p:guideLst>
        <p:guide orient="horz" pos="2211"/>
        <p:guide pos="36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EE30-1536-4E76-912B-14161B06DF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E3349-2D33-464F-9A19-D7A62DDB86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EE30-1536-4E76-912B-14161B06DF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E3349-2D33-464F-9A19-D7A62DDB86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hyperlink" Target="http://www.spinlib.com/index.html" TargetMode="Externa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hyperlink" Target="http://www.spinlib.com/index.html" TargetMode="Externa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hyperlink" Target="http://mtj.umn.edu/index.html" TargetMode="Externa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8858" y="2941276"/>
            <a:ext cx="10374283" cy="487724"/>
          </a:xfrm>
        </p:spPr>
        <p:txBody>
          <a:bodyPr>
            <a:no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In-Memory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(PIM)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EC84-CE37-48B0-B5F1-5ABA5E2657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截屏2023-06-08 18.34.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1995" y="2804160"/>
            <a:ext cx="8153400" cy="4006850"/>
          </a:xfrm>
          <a:prstGeom prst="rect">
            <a:avLst/>
          </a:prstGeom>
        </p:spPr>
      </p:pic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858510" y="370534"/>
            <a:ext cx="6108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parallel represents “0,” antiparallel represents “1”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Unit Cell Simulation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1137" y="859725"/>
            <a:ext cx="967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Writing 0 &amp; 1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4400" y="1440815"/>
            <a:ext cx="2435225" cy="1679575"/>
            <a:chOff x="648769" y="1866181"/>
            <a:chExt cx="3981869" cy="277982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2"/>
            <a:srcRect r="7843"/>
            <a:stretch>
              <a:fillRect/>
            </a:stretch>
          </p:blipFill>
          <p:spPr>
            <a:xfrm>
              <a:off x="903502" y="3404226"/>
              <a:ext cx="1932355" cy="1032754"/>
            </a:xfrm>
            <a:prstGeom prst="rect">
              <a:avLst/>
            </a:prstGeom>
          </p:spPr>
        </p:pic>
        <p:cxnSp>
          <p:nvCxnSpPr>
            <p:cNvPr id="16" name="直接连接符 15"/>
            <p:cNvCxnSpPr/>
            <p:nvPr/>
          </p:nvCxnSpPr>
          <p:spPr>
            <a:xfrm>
              <a:off x="648769" y="4229101"/>
              <a:ext cx="197317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3"/>
            <a:srcRect t="17875" b="22937"/>
            <a:stretch>
              <a:fillRect/>
            </a:stretch>
          </p:blipFill>
          <p:spPr>
            <a:xfrm>
              <a:off x="855225" y="4385298"/>
              <a:ext cx="3775413" cy="260707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5534" y="2625127"/>
              <a:ext cx="1371763" cy="779025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5"/>
            <a:srcRect t="48941"/>
            <a:stretch>
              <a:fillRect/>
            </a:stretch>
          </p:blipFill>
          <p:spPr>
            <a:xfrm>
              <a:off x="903502" y="2092568"/>
              <a:ext cx="1294266" cy="532521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5"/>
            <a:srcRect b="77799"/>
            <a:stretch>
              <a:fillRect/>
            </a:stretch>
          </p:blipFill>
          <p:spPr>
            <a:xfrm>
              <a:off x="903502" y="1866181"/>
              <a:ext cx="1294266" cy="231550"/>
            </a:xfrm>
            <a:prstGeom prst="rect">
              <a:avLst/>
            </a:prstGeom>
          </p:spPr>
        </p:pic>
      </p:grpSp>
      <p:pic>
        <p:nvPicPr>
          <p:cNvPr id="10" name="图片 9" descr="Fig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8485" y="540385"/>
            <a:ext cx="5543550" cy="2263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4" t="18523" r="17060" b="17941"/>
          <a:stretch>
            <a:fillRect/>
          </a:stretch>
        </p:blipFill>
        <p:spPr>
          <a:xfrm>
            <a:off x="1945177" y="2061556"/>
            <a:ext cx="4322619" cy="349134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Unit Cell Simulation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1137" y="859725"/>
            <a:ext cx="967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Reading 0 &amp; 1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767" y="703843"/>
            <a:ext cx="3391782" cy="135470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767" y="3314700"/>
            <a:ext cx="3391782" cy="322405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697848" y="243458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Generator: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97848" y="2844285"/>
            <a:ext cx="174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Sense Amplifier: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282364" y="1309358"/>
            <a:ext cx="866274" cy="36059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9204158" y="1667078"/>
            <a:ext cx="435109" cy="5587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247290" y="2191569"/>
            <a:ext cx="266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(R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R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)/2 = 3.5K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332720" y="1272198"/>
            <a:ext cx="758144" cy="40978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606843" y="3615059"/>
            <a:ext cx="425115" cy="6015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18" idx="1"/>
          </p:cNvCxnSpPr>
          <p:nvPr/>
        </p:nvCxnSpPr>
        <p:spPr>
          <a:xfrm flipH="1" flipV="1">
            <a:off x="7489658" y="944952"/>
            <a:ext cx="2954090" cy="3872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9" idx="7"/>
          </p:cNvCxnSpPr>
          <p:nvPr/>
        </p:nvCxnSpPr>
        <p:spPr>
          <a:xfrm flipV="1">
            <a:off x="2969701" y="1263178"/>
            <a:ext cx="2235845" cy="24399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136960" y="576703"/>
            <a:ext cx="2304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large to make sure 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21137" y="5646737"/>
            <a:ext cx="4519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 1: controlled by BL, used for write 0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</a:t>
            </a:r>
            <a:r>
              <a:rPr lang="en-GB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 by </a:t>
            </a:r>
            <a:r>
              <a:rPr lang="en-GB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used for write </a:t>
            </a:r>
            <a:r>
              <a:rPr lang="en-GB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349375" y="1384300"/>
            <a:ext cx="94786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Asymmetric of writing current.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resolution since the sense amplifier (SA) is not sensitive enough.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small signal margin between neighboring computing states, it is hard to use ADC.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1137" y="859725"/>
            <a:ext cx="9676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Summary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4357" y="275008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Unit Cell Simulation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CA78F7F-B727-4F49-BD0D-2DE41945EF1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1215" y="2992755"/>
            <a:ext cx="3985260" cy="3493135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160655" y="5078730"/>
            <a:ext cx="1854200" cy="11988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/>
            <a:r>
              <a:rPr lang="en-US" altLang="zh-CN" sz="1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Trends inDeveloping Nonvolatile Memory-Enabled Computing Chips for Intelligent Edge Devices (TED)</a:t>
            </a:r>
            <a:endParaRPr lang="zh-CN" altLang="en-US" sz="12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835" y="3218180"/>
            <a:ext cx="3475990" cy="3042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4545" y="1442127"/>
            <a:ext cx="6742408" cy="4242717"/>
          </a:xfrm>
          <a:prstGeom prst="rect">
            <a:avLst/>
          </a:prstGeom>
        </p:spPr>
      </p:pic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24357" y="5837055"/>
            <a:ext cx="4681656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-Y. Chen, X. Peng and S. Yu, "NeuroSim: A Circuit-Level Macro Model for Benchmarking Neuro-Inspired Architectures in Online Learning,"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(TCAD)</a:t>
            </a: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1137" y="859725"/>
            <a:ext cx="9676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Summary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4357" y="275008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Unit Cell Simulation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61305" y="1442085"/>
            <a:ext cx="1138555" cy="4654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914650" y="4229735"/>
            <a:ext cx="2988000" cy="780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22033" y="1623547"/>
            <a:ext cx="356283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SPICE Model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Related Work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Results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Verification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Cell Simulation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Array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</a:fld>
            <a:endParaRPr lang="zh-CN" altLang="en-US"/>
          </a:p>
        </p:txBody>
      </p:sp>
      <p:sp>
        <p:nvSpPr>
          <p:cNvPr id="6" name="箭头: 右 5"/>
          <p:cNvSpPr/>
          <p:nvPr/>
        </p:nvSpPr>
        <p:spPr>
          <a:xfrm>
            <a:off x="722879" y="5035685"/>
            <a:ext cx="450200" cy="2767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096000" y="890898"/>
            <a:ext cx="0" cy="557006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186405" y="1585126"/>
            <a:ext cx="3013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Framework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8673" y="1123461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1: Device Level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8673" y="2983430"/>
            <a:ext cx="290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2: Circuit Level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91597" y="1123461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3: System Level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93673" y="982068"/>
            <a:ext cx="192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alt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endParaRPr lang="en-US" altLang="en-GB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Basic Array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9711" y="1640320"/>
            <a:ext cx="3886382" cy="38006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/>
              <p:cNvSpPr txBox="1"/>
              <p:nvPr/>
            </p:nvSpPr>
            <p:spPr>
              <a:xfrm>
                <a:off x="6154615" y="1701019"/>
                <a:ext cx="2240915" cy="734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zh-CN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sz="28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615" y="1701019"/>
                <a:ext cx="2240915" cy="734695"/>
              </a:xfrm>
              <a:prstGeom prst="rect">
                <a:avLst/>
              </a:prstGeom>
              <a:blipFill rotWithShape="1">
                <a:blip r:embed="rId2"/>
                <a:stretch>
                  <a:fillRect l="-9" t="-67" r="-246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箭头连接符 49"/>
          <p:cNvCxnSpPr/>
          <p:nvPr/>
        </p:nvCxnSpPr>
        <p:spPr>
          <a:xfrm flipV="1">
            <a:off x="7355449" y="2436091"/>
            <a:ext cx="0" cy="3152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992088" y="1701226"/>
            <a:ext cx="7048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GB" altLang="zh-CN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948927" y="2764393"/>
            <a:ext cx="8743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endParaRPr lang="en-GB" altLang="zh-CN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H="1" flipV="1">
            <a:off x="8519455" y="1897106"/>
            <a:ext cx="425741" cy="5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291945" y="4127560"/>
            <a:ext cx="199961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Advantage: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latency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Highly parallel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71270" y="2423795"/>
            <a:ext cx="774700" cy="25234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93673" y="982068"/>
            <a:ext cx="399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9 (3x3 </a:t>
            </a:r>
            <a:r>
              <a:rPr lang="en-GB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kernal</a:t>
            </a:r>
            <a:r>
              <a:rPr lang="en-GB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x 8 (channel)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one channel for example 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Basic Array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6"/>
          <p:cNvGraphicFramePr>
            <a:graphicFrameLocks noGrp="1"/>
          </p:cNvGraphicFramePr>
          <p:nvPr/>
        </p:nvGraphicFramePr>
        <p:xfrm>
          <a:off x="7217840" y="786109"/>
          <a:ext cx="251601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1024255"/>
                <a:gridCol w="1099330"/>
              </a:tblGrid>
              <a:tr h="2266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R=0 (P)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R=1 (AP)</a:t>
                      </a:r>
                      <a:endParaRPr lang="zh-CN" altLang="en-US" dirty="0"/>
                    </a:p>
                  </a:txBody>
                  <a:tcPr/>
                </a:tc>
              </a:tr>
              <a:tr h="2266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2266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7740343" y="332846"/>
            <a:ext cx="125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Truth Table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7927366" y="2105077"/>
            <a:ext cx="8314" cy="3957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993058" y="3934799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be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filtered out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" name="表格 6"/>
          <p:cNvGraphicFramePr>
            <a:graphicFrameLocks noGrp="1"/>
          </p:cNvGraphicFramePr>
          <p:nvPr/>
        </p:nvGraphicFramePr>
        <p:xfrm>
          <a:off x="7217840" y="2815849"/>
          <a:ext cx="251601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/>
                <a:gridCol w="1024255"/>
                <a:gridCol w="1099330"/>
              </a:tblGrid>
              <a:tr h="2266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R=0 (P)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R=1 (AP)</a:t>
                      </a:r>
                      <a:endParaRPr lang="zh-CN" altLang="en-US" dirty="0"/>
                    </a:p>
                  </a:txBody>
                  <a:tcPr/>
                </a:tc>
              </a:tr>
              <a:tr h="2266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Vdd</a:t>
                      </a:r>
                      <a:endParaRPr lang="zh-CN" alt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Vdd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66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VH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椭圆 29"/>
          <p:cNvSpPr/>
          <p:nvPr/>
        </p:nvSpPr>
        <p:spPr>
          <a:xfrm>
            <a:off x="8929089" y="3543796"/>
            <a:ext cx="518085" cy="36933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8366700" y="2113973"/>
            <a:ext cx="2987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WL is off,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Vdata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4" t="18523" r="17060" b="17941"/>
          <a:stretch>
            <a:fillRect/>
          </a:stretch>
        </p:blipFill>
        <p:spPr>
          <a:xfrm>
            <a:off x="6366178" y="4501670"/>
            <a:ext cx="2748330" cy="2219805"/>
          </a:xfrm>
          <a:prstGeom prst="rect">
            <a:avLst/>
          </a:prstGeom>
        </p:spPr>
      </p:pic>
      <p:grpSp>
        <p:nvGrpSpPr>
          <p:cNvPr id="46" name="组合 45"/>
          <p:cNvGrpSpPr/>
          <p:nvPr/>
        </p:nvGrpSpPr>
        <p:grpSpPr>
          <a:xfrm>
            <a:off x="8727831" y="4869835"/>
            <a:ext cx="3135615" cy="573801"/>
            <a:chOff x="8727831" y="4869835"/>
            <a:chExt cx="3135615" cy="573801"/>
          </a:xfrm>
        </p:grpSpPr>
        <p:sp>
          <p:nvSpPr>
            <p:cNvPr id="22" name="矩形 21"/>
            <p:cNvSpPr/>
            <p:nvPr/>
          </p:nvSpPr>
          <p:spPr>
            <a:xfrm>
              <a:off x="9482334" y="5045052"/>
              <a:ext cx="1436077" cy="39858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887472" y="5043782"/>
              <a:ext cx="6273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直接连接符 41"/>
            <p:cNvCxnSpPr>
              <a:endCxn id="22" idx="1"/>
            </p:cNvCxnSpPr>
            <p:nvPr/>
          </p:nvCxnSpPr>
          <p:spPr>
            <a:xfrm flipV="1">
              <a:off x="8727831" y="5244344"/>
              <a:ext cx="754503" cy="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10918410" y="5226586"/>
              <a:ext cx="754503" cy="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11088875" y="4869835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 l="10774" t="15387" b="20933"/>
          <a:stretch>
            <a:fillRect/>
          </a:stretch>
        </p:blipFill>
        <p:spPr>
          <a:xfrm>
            <a:off x="1172845" y="2105025"/>
            <a:ext cx="4215765" cy="3465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0806" b="20599"/>
          <a:stretch>
            <a:fillRect/>
          </a:stretch>
        </p:blipFill>
        <p:spPr>
          <a:xfrm>
            <a:off x="6122670" y="2159000"/>
            <a:ext cx="4077970" cy="4180205"/>
          </a:xfrm>
          <a:prstGeom prst="rect">
            <a:avLst/>
          </a:prstGeom>
        </p:spPr>
      </p:pic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54186" y="1131276"/>
            <a:ext cx="4661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more general cases, weight should have minus values.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we use three values (-1, 0, 1)</a:t>
            </a:r>
            <a:endParaRPr lang="en-GB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Basic Array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627" y="1017748"/>
            <a:ext cx="2656330" cy="1036858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6156627" y="1293838"/>
            <a:ext cx="239310" cy="2403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156960" y="3385820"/>
            <a:ext cx="1615440" cy="23590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54185" y="3511061"/>
            <a:ext cx="4661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two columns:</a:t>
            </a:r>
            <a:endParaRPr lang="en-GB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for positive weight</a:t>
            </a:r>
            <a:endParaRPr lang="en-GB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for negative weight</a:t>
            </a:r>
            <a:endParaRPr lang="en-GB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22033" y="1623547"/>
            <a:ext cx="356283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SPICE Model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Related Work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Results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Verification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Cell Simulation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Array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</a:fld>
            <a:endParaRPr lang="zh-CN" altLang="en-US"/>
          </a:p>
        </p:txBody>
      </p:sp>
      <p:sp>
        <p:nvSpPr>
          <p:cNvPr id="6" name="箭头: 右 5"/>
          <p:cNvSpPr/>
          <p:nvPr/>
        </p:nvSpPr>
        <p:spPr>
          <a:xfrm>
            <a:off x="722879" y="5645289"/>
            <a:ext cx="450200" cy="2767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096000" y="890898"/>
            <a:ext cx="0" cy="557006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186405" y="1585126"/>
            <a:ext cx="3013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Framework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8673" y="1123461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1: Device Level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8673" y="2983430"/>
            <a:ext cx="290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2: Circuit Level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91597" y="1123461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3: System Level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6" y="945954"/>
            <a:ext cx="12192000" cy="5869338"/>
          </a:xfrm>
          <a:prstGeom prst="rect">
            <a:avLst/>
          </a:prstGeom>
        </p:spPr>
      </p:pic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941" y="131513"/>
            <a:ext cx="1852101" cy="814441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1870910" y="1582153"/>
            <a:ext cx="0" cy="513932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140973" y="20790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703095" y="1582153"/>
            <a:ext cx="0" cy="513932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527258" y="1582153"/>
            <a:ext cx="0" cy="513932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341398" y="1582153"/>
            <a:ext cx="0" cy="513932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177590" y="1582153"/>
            <a:ext cx="0" cy="513932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989721" y="1566109"/>
            <a:ext cx="0" cy="513932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819900" y="1566109"/>
            <a:ext cx="0" cy="513932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650079" y="1584158"/>
            <a:ext cx="0" cy="513932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8468227" y="1582153"/>
            <a:ext cx="0" cy="513932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9292390" y="1582153"/>
            <a:ext cx="0" cy="513932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0122568" y="1582153"/>
            <a:ext cx="0" cy="513932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0940715" y="1582153"/>
            <a:ext cx="0" cy="513932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973157" y="20790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741821" y="20790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598065" y="20790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404888" y="20790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277829" y="20790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53512" y="20790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889345" y="20790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727260" y="20790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551423" y="20790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370568" y="20790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1184056" y="20790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Test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36799" y="427800"/>
            <a:ext cx="222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Kernal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35599" y="241703"/>
            <a:ext cx="1601796" cy="2337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22033" y="1623547"/>
            <a:ext cx="356283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SPICE Model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Related Work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Results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Verification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Cell Simulation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Array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</a:fld>
            <a:endParaRPr lang="zh-CN" altLang="en-US"/>
          </a:p>
        </p:txBody>
      </p:sp>
      <p:sp>
        <p:nvSpPr>
          <p:cNvPr id="6" name="箭头: 右 5"/>
          <p:cNvSpPr/>
          <p:nvPr/>
        </p:nvSpPr>
        <p:spPr>
          <a:xfrm>
            <a:off x="722879" y="1682879"/>
            <a:ext cx="450200" cy="2767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096000" y="890898"/>
            <a:ext cx="0" cy="557006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186405" y="1585126"/>
            <a:ext cx="3013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Framework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8673" y="1123461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1: Device Level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8673" y="2983430"/>
            <a:ext cx="290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2: Circuit Level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91597" y="1123461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3: System Level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1907004"/>
            <a:ext cx="8529827" cy="41112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629" y="0"/>
            <a:ext cx="1981348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318" y="0"/>
            <a:ext cx="1643618" cy="3909737"/>
          </a:xfrm>
          <a:prstGeom prst="rect">
            <a:avLst/>
          </a:prstGeom>
        </p:spPr>
      </p:pic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1358732" y="1710738"/>
            <a:ext cx="0" cy="439799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68302" y="21640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504823" y="21640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147221" y="21640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765369" y="21700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418446" y="21640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003807" y="21640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621253" y="21640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265221" y="21640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947479" y="21505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502895" y="21502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133831" y="21394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688499" y="21391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987121" y="1708484"/>
            <a:ext cx="0" cy="439799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67082" y="2604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03603" y="2604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146001" y="2604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64149" y="26104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17226" y="2604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02587" y="2604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620033" y="2604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64001" y="2604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955273" y="2584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514106" y="2584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128515" y="2584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691553" y="25819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67082" y="30844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503603" y="30844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46001" y="30844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764149" y="30904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417226" y="30844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002587" y="30844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20033" y="30844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264001" y="30844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955273" y="30641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514106" y="30641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128515" y="30641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691553" y="30618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65862" y="35247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02383" y="35247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144781" y="35247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62929" y="35308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416006" y="35247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001367" y="35247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618813" y="35247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262781" y="35247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954053" y="35045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512886" y="35045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127295" y="35045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7690333" y="35022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65745" y="39832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502266" y="39832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144664" y="39832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762812" y="39892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415889" y="39832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001250" y="39832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618696" y="39832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262664" y="39832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953936" y="39629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512769" y="39629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127178" y="39629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690216" y="39607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64525" y="44236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501046" y="44236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2143444" y="44236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2761592" y="44296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3414669" y="44236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4000030" y="44236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4617476" y="44236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261444" y="44236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5952716" y="44033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511549" y="44033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7125958" y="44033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688996" y="44011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866624" y="48734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503145" y="48734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2145543" y="48734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2763691" y="48795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3416768" y="48734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002129" y="48734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619575" y="48734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5263543" y="48734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5954815" y="48532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6513648" y="48532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128057" y="48532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691095" y="48509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865404" y="53138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501925" y="53138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2144323" y="53138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762471" y="53198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3415548" y="53138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4000909" y="53138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4618355" y="53138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5262323" y="53138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5953595" y="52936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6512428" y="52936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7126837" y="52936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7689875" y="52913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直接连接符 122"/>
          <p:cNvCxnSpPr/>
          <p:nvPr/>
        </p:nvCxnSpPr>
        <p:spPr>
          <a:xfrm>
            <a:off x="2620273" y="1710738"/>
            <a:ext cx="0" cy="439799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3248662" y="1708484"/>
            <a:ext cx="0" cy="439799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3874398" y="1710738"/>
            <a:ext cx="0" cy="439799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4502787" y="1708484"/>
            <a:ext cx="0" cy="439799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5133286" y="1710738"/>
            <a:ext cx="0" cy="439799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5761675" y="1708484"/>
            <a:ext cx="0" cy="439799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6390123" y="1708484"/>
            <a:ext cx="0" cy="439799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7018512" y="1706230"/>
            <a:ext cx="0" cy="439799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7645734" y="1706230"/>
            <a:ext cx="0" cy="439799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Test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8665" y="1108212"/>
            <a:ext cx="222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Kernal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00371" y="169598"/>
            <a:ext cx="1765033" cy="2337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197434" y="989291"/>
            <a:ext cx="1765033" cy="2337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197433" y="1838015"/>
            <a:ext cx="1765033" cy="2337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197432" y="2692200"/>
            <a:ext cx="1765033" cy="2337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196674" y="3540924"/>
            <a:ext cx="1765033" cy="2337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204203" y="4374593"/>
            <a:ext cx="1765033" cy="2337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204203" y="5242818"/>
            <a:ext cx="1765033" cy="2337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204203" y="6056986"/>
            <a:ext cx="1765033" cy="2337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22033" y="1623547"/>
            <a:ext cx="356283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SPICE Model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Related Work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Results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Verification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Cell Simulation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Array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</a:fld>
            <a:endParaRPr lang="zh-CN" altLang="en-US"/>
          </a:p>
        </p:txBody>
      </p:sp>
      <p:sp>
        <p:nvSpPr>
          <p:cNvPr id="6" name="箭头: 右 5"/>
          <p:cNvSpPr/>
          <p:nvPr/>
        </p:nvSpPr>
        <p:spPr>
          <a:xfrm>
            <a:off x="6486853" y="1623547"/>
            <a:ext cx="450200" cy="2767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096000" y="890898"/>
            <a:ext cx="0" cy="557006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186405" y="1585126"/>
            <a:ext cx="32015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Framework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8673" y="1123461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1: Device Level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8673" y="2983430"/>
            <a:ext cx="290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2: Circuit Level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91597" y="1123461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3: System Level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Simulation Framework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6434456" y="1237666"/>
            <a:ext cx="5132464" cy="4770884"/>
            <a:chOff x="6686503" y="1028994"/>
            <a:chExt cx="5132464" cy="4770884"/>
          </a:xfrm>
        </p:grpSpPr>
        <p:sp>
          <p:nvSpPr>
            <p:cNvPr id="5" name="圆角矩形 4"/>
            <p:cNvSpPr/>
            <p:nvPr/>
          </p:nvSpPr>
          <p:spPr>
            <a:xfrm>
              <a:off x="8664649" y="1966425"/>
              <a:ext cx="1535723" cy="621323"/>
            </a:xfrm>
            <a:prstGeom prst="roundRect">
              <a:avLst>
                <a:gd name="adj" fmla="val 44969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878480" y="2092420"/>
              <a:ext cx="1108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verilog-A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8664649" y="3113669"/>
              <a:ext cx="1535723" cy="621323"/>
            </a:xfrm>
            <a:prstGeom prst="roundRect">
              <a:avLst>
                <a:gd name="adj" fmla="val 44969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942956" y="3239665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HSPICE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8664649" y="4260915"/>
              <a:ext cx="1535723" cy="621323"/>
            </a:xfrm>
            <a:prstGeom prst="roundRect">
              <a:avLst>
                <a:gd name="adj" fmla="val 44969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012670" y="4371531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verilog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>
              <a:stCxn id="5" idx="2"/>
              <a:endCxn id="17" idx="0"/>
            </p:cNvCxnSpPr>
            <p:nvPr/>
          </p:nvCxnSpPr>
          <p:spPr>
            <a:xfrm>
              <a:off x="9432511" y="2587748"/>
              <a:ext cx="0" cy="5259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9426650" y="3734994"/>
              <a:ext cx="0" cy="5259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V="1">
              <a:off x="8195726" y="2275086"/>
              <a:ext cx="468922" cy="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7468127" y="2077593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MTJ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 flipV="1">
              <a:off x="8205542" y="3407702"/>
              <a:ext cx="468922" cy="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686503" y="3223036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Analog Circuit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V="1">
              <a:off x="8174514" y="4556197"/>
              <a:ext cx="468922" cy="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6705739" y="4371531"/>
              <a:ext cx="1524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Digital Circuit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9426650" y="4882238"/>
              <a:ext cx="0" cy="5259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9077835" y="5431578"/>
              <a:ext cx="7670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9426650" y="1440504"/>
              <a:ext cx="0" cy="5259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9045776" y="1028994"/>
              <a:ext cx="665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9659401" y="1440238"/>
              <a:ext cx="215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remapping (im2col)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1704064" y="5846222"/>
                <a:ext cx="3403945" cy="427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GB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064" y="5846222"/>
                <a:ext cx="3403945" cy="427425"/>
              </a:xfrm>
              <a:prstGeom prst="rect">
                <a:avLst/>
              </a:prstGeom>
              <a:blipFill rotWithShape="1">
                <a:blip r:embed="rId1"/>
                <a:stretch>
                  <a:fillRect l="-11" t="-96" r="-2778" b="-4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1706648" y="1746739"/>
            <a:ext cx="3463671" cy="24059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355701" y="2264108"/>
            <a:ext cx="608929" cy="5010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016750" y="2035810"/>
            <a:ext cx="3112135" cy="8864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423660" y="1983105"/>
            <a:ext cx="3898265" cy="209994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423869" y="4363693"/>
            <a:ext cx="3892610" cy="88668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622784" y="4255475"/>
            <a:ext cx="3463671" cy="142435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206955" y="1060756"/>
            <a:ext cx="3925284" cy="4523169"/>
            <a:chOff x="1224632" y="1090095"/>
            <a:chExt cx="3925284" cy="452316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4632" y="1090095"/>
              <a:ext cx="3925284" cy="42125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752600" y="5292091"/>
              <a:ext cx="1254369" cy="321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166424" y="5321426"/>
              <a:ext cx="4267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727938" y="5285205"/>
              <a:ext cx="1254369" cy="321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141762" y="5314540"/>
              <a:ext cx="4267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5" grpId="0" bldLvl="0" animBg="1"/>
      <p:bldP spid="38" grpId="0" bldLvl="0" animBg="1"/>
      <p:bldP spid="39" grpId="0" animBg="1"/>
      <p:bldP spid="42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Simulation Framework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4192" y="2716045"/>
            <a:ext cx="5862892" cy="15820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36" y="4883115"/>
            <a:ext cx="7078795" cy="8613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36" y="6130789"/>
            <a:ext cx="2329005" cy="592967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735600" y="2302263"/>
            <a:ext cx="5294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generate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testcases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run the process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35600" y="4182261"/>
            <a:ext cx="6469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results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results are wrong, it will show the answers and results.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35600" y="5752944"/>
            <a:ext cx="556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results are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correct, it will show “PASSED!”.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511" y="899411"/>
            <a:ext cx="9746254" cy="1302537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 flipH="1">
            <a:off x="4778254" y="856145"/>
            <a:ext cx="2380" cy="143760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3645695" y="856145"/>
            <a:ext cx="2380" cy="143760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5908433" y="856145"/>
            <a:ext cx="2380" cy="143760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7036232" y="856144"/>
            <a:ext cx="2380" cy="143760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8164031" y="851127"/>
            <a:ext cx="2380" cy="143760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9289450" y="851126"/>
            <a:ext cx="2380" cy="143760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0422009" y="851125"/>
            <a:ext cx="2380" cy="143760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1599" y="1341100"/>
            <a:ext cx="857370" cy="4191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Simulation Framework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10970" y="1592580"/>
            <a:ext cx="93700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Is the above design and simulation reasonable?</a:t>
            </a:r>
            <a:endParaRPr lang="zh-CN" altLang="en-US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Hspice takes too much time</a:t>
            </a:r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hard to evaluate energy and area</a:t>
            </a:r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1137" y="859725"/>
            <a:ext cx="9676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Summary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22033" y="1623547"/>
            <a:ext cx="356283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SPICE Model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Related Work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Results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Verification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Cell Simulation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Array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096000" y="890898"/>
            <a:ext cx="0" cy="557006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186405" y="1585126"/>
            <a:ext cx="3013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Framework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8673" y="1123461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1: Device Level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8673" y="2983430"/>
            <a:ext cx="290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2: Circuit Level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91597" y="1123461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3: System Level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箭头: 右 5"/>
          <p:cNvSpPr/>
          <p:nvPr/>
        </p:nvSpPr>
        <p:spPr>
          <a:xfrm>
            <a:off x="6486853" y="2262457"/>
            <a:ext cx="450200" cy="2767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4545" y="1147487"/>
            <a:ext cx="6742408" cy="4242717"/>
          </a:xfrm>
          <a:prstGeom prst="rect">
            <a:avLst/>
          </a:prstGeom>
        </p:spPr>
      </p:pic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VI.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4545" y="1594338"/>
            <a:ext cx="3155963" cy="37958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35627" y="1470753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Done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01046" y="4187896"/>
            <a:ext cx="2864085" cy="3168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9276561" y="4505853"/>
            <a:ext cx="340110" cy="23592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322282" y="4741776"/>
            <a:ext cx="2743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Impossible to use in my design.</a:t>
            </a:r>
            <a:endParaRPr lang="en-US" altLang="zh-CN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have better solutions using spintronics based devices.</a:t>
            </a:r>
            <a:endParaRPr lang="zh-CN" alt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4357" y="5837055"/>
            <a:ext cx="4681656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-Y. Chen, X. Peng and S. Yu, "NeuroSim: A Circuit-Level Macro Model for Benchmarking Neuro-Inspired Architectures in Online Learning,"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(TCAD)</a:t>
            </a: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VI.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23035" y="1272540"/>
            <a:ext cx="93472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Applications (faster? less energy? higher accuracy?)</a:t>
            </a:r>
            <a:endParaRPr lang="en-US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CNN</a:t>
            </a:r>
            <a:endParaRPr lang="en-US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AES encription/decription</a:t>
            </a:r>
            <a:endParaRPr lang="en-US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image processing</a:t>
            </a:r>
            <a:endParaRPr lang="en-US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...</a:t>
            </a:r>
            <a:endParaRPr lang="en-US" sz="2400" dirty="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 Regular" panose="02020603050405020304" charset="0"/>
                <a:cs typeface="Times New Roman Regular" panose="02020603050405020304" charset="0"/>
              </a:rPr>
              <a:t>Modularize the system</a:t>
            </a:r>
            <a:endParaRPr lang="en-US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 Regular" panose="02020603050405020304" charset="0"/>
                <a:cs typeface="Times New Roman Regular" panose="02020603050405020304" charset="0"/>
              </a:rPr>
              <a:t>Mapping/Algorithm?</a:t>
            </a:r>
            <a:endParaRPr lang="en-US" sz="24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00" y="1923415"/>
            <a:ext cx="3806825" cy="356616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625" y="1854835"/>
            <a:ext cx="3870325" cy="2571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SPICE Model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21137" y="859725"/>
            <a:ext cx="967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Related Work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[http://www.spinlib.com/index.html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]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865769" y="12418"/>
            <a:ext cx="2695954" cy="2345168"/>
            <a:chOff x="717967" y="1652544"/>
            <a:chExt cx="3162217" cy="2684443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967" y="1652544"/>
              <a:ext cx="3162217" cy="2684443"/>
            </a:xfrm>
            <a:prstGeom prst="rect">
              <a:avLst/>
            </a:prstGeom>
          </p:spPr>
        </p:pic>
        <p:sp>
          <p:nvSpPr>
            <p:cNvPr id="25" name="椭圆 24"/>
            <p:cNvSpPr/>
            <p:nvPr/>
          </p:nvSpPr>
          <p:spPr>
            <a:xfrm>
              <a:off x="1925054" y="1702470"/>
              <a:ext cx="403058" cy="6918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347635" y="2401202"/>
            <a:ext cx="3214088" cy="2198302"/>
            <a:chOff x="4250741" y="1656949"/>
            <a:chExt cx="3700792" cy="2680038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50741" y="1656949"/>
              <a:ext cx="3700792" cy="2680038"/>
            </a:xfrm>
            <a:prstGeom prst="rect">
              <a:avLst/>
            </a:prstGeom>
          </p:spPr>
        </p:pic>
        <p:sp>
          <p:nvSpPr>
            <p:cNvPr id="28" name="椭圆 27"/>
            <p:cNvSpPr/>
            <p:nvPr/>
          </p:nvSpPr>
          <p:spPr>
            <a:xfrm>
              <a:off x="5682303" y="2751223"/>
              <a:ext cx="413697" cy="5093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012811" y="4557374"/>
            <a:ext cx="2593563" cy="2243883"/>
            <a:chOff x="8519139" y="1657823"/>
            <a:chExt cx="2944604" cy="2706709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19139" y="1657823"/>
              <a:ext cx="2944604" cy="2706709"/>
            </a:xfrm>
            <a:prstGeom prst="rect">
              <a:avLst/>
            </a:prstGeom>
          </p:spPr>
        </p:pic>
        <p:sp>
          <p:nvSpPr>
            <p:cNvPr id="31" name="椭圆 30"/>
            <p:cNvSpPr/>
            <p:nvPr/>
          </p:nvSpPr>
          <p:spPr>
            <a:xfrm>
              <a:off x="9218196" y="3322722"/>
              <a:ext cx="403058" cy="6918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3933793" y="5426430"/>
            <a:ext cx="3672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have the switching process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show the switching process of MRAM or MTJ unit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圆角矩形标注 32"/>
          <p:cNvSpPr/>
          <p:nvPr/>
        </p:nvSpPr>
        <p:spPr>
          <a:xfrm>
            <a:off x="3861794" y="5389922"/>
            <a:ext cx="3869042" cy="1095331"/>
          </a:xfrm>
          <a:prstGeom prst="wedgeRoundRectCallout">
            <a:avLst>
              <a:gd name="adj1" fmla="val 54689"/>
              <a:gd name="adj2" fmla="val -4071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0550582" y="775929"/>
            <a:ext cx="15028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</a:t>
            </a:r>
            <a:r>
              <a: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model of magnetic tunnel junction with stochastic spin transfer torque switching for reliability analyses</a:t>
            </a:r>
            <a:endParaRPr lang="en-US" altLang="zh-CN" sz="1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550581" y="3198395"/>
            <a:ext cx="15028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</a:t>
            </a:r>
            <a:r>
              <a: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Model of Dielectric Breakdown in Spin-Transfer Torque Magnetic Tunnel Junction (TED)</a:t>
            </a:r>
            <a:endParaRPr lang="en-US" altLang="zh-CN" sz="1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561723" y="4745253"/>
            <a:ext cx="149173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</a:t>
            </a:r>
            <a:r>
              <a: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Model of </a:t>
            </a:r>
            <a:r>
              <a:rPr lang="en-US" altLang="zh-CN" sz="1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Subvolume</a:t>
            </a:r>
            <a:r>
              <a:rPr lang="en-US" altLang="zh-CN" sz="1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MTJ and Its Design Application at Nanoscale Technology Nodes (TED)</a:t>
            </a:r>
            <a:endParaRPr lang="en-US" altLang="zh-CN" sz="1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SPICE Model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21137" y="859725"/>
            <a:ext cx="967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Related Work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[http://www.spinlib.com/index.html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]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0" y="1854835"/>
            <a:ext cx="10929620" cy="43421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SPICE Model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</a:fld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61023" y="4784586"/>
            <a:ext cx="5376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differential behavior of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captured by solving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 circuit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C∙dV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current sources represent the precession, damping, and spin torque terms in the LLG equation.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circuits for x, y, and z coordinates are implemented in the same way.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6683" y="1443442"/>
            <a:ext cx="4322824" cy="3438610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8893158" y="566847"/>
            <a:ext cx="28995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technology-agnostic MTJ SPICE model with user-defined dimensions for STT-MRAM scalability studies (CICC)</a:t>
            </a:r>
            <a:endParaRPr lang="en-US" altLang="zh-CN" sz="12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1137" y="859725"/>
            <a:ext cx="967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Related Work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[http://mtj.umn.edu/index.html]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6028660" y="4791649"/>
            <a:ext cx="6163340" cy="1929826"/>
            <a:chOff x="804158" y="2557955"/>
            <a:chExt cx="6163340" cy="1929826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 rotWithShape="1">
            <a:blip r:embed="rId3"/>
            <a:srcRect b="7807"/>
            <a:stretch>
              <a:fillRect/>
            </a:stretch>
          </p:blipFill>
          <p:spPr>
            <a:xfrm>
              <a:off x="804158" y="2557955"/>
              <a:ext cx="3012652" cy="1929826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94614" y="2639898"/>
              <a:ext cx="3072884" cy="1847883"/>
            </a:xfrm>
            <a:prstGeom prst="rect">
              <a:avLst/>
            </a:prstGeom>
          </p:spPr>
        </p:pic>
        <p:sp>
          <p:nvSpPr>
            <p:cNvPr id="46" name="椭圆 45"/>
            <p:cNvSpPr/>
            <p:nvPr/>
          </p:nvSpPr>
          <p:spPr>
            <a:xfrm>
              <a:off x="4695713" y="3781166"/>
              <a:ext cx="399661" cy="3216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2778217" y="3725401"/>
              <a:ext cx="533222" cy="75474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765" y="1624965"/>
            <a:ext cx="5540375" cy="28625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SPICE Model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075" y="2111513"/>
            <a:ext cx="4296988" cy="354002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780217" y="1742181"/>
            <a:ext cx="535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DC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21137" y="859725"/>
            <a:ext cx="967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Verification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413218" y="1725263"/>
            <a:ext cx="6617658" cy="2891700"/>
            <a:chOff x="408784" y="1165209"/>
            <a:chExt cx="11697161" cy="457797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3773" y="1354055"/>
              <a:ext cx="5852172" cy="43891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84" y="1386722"/>
              <a:ext cx="5693343" cy="4270007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8193369" y="1165209"/>
              <a:ext cx="1972977" cy="5359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MATLAB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391223" y="1165209"/>
              <a:ext cx="1728466" cy="5359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SPICE</a:t>
              </a:r>
              <a:endParaRPr lang="zh-CN" altLang="en-US" dirty="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735638" y="5160756"/>
            <a:ext cx="5881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MTJ model using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Verilog-A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 LLG using RK4 numerically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Hybrid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by HSPICE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1137" y="5710019"/>
            <a:ext cx="448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100uA / (50 nm x 50 nm) = 40e9 A/m2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time is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SPICE Model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21137" y="859725"/>
            <a:ext cx="9676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10970" y="1592580"/>
            <a:ext cx="937006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What are the differences or advantages of our model compared to others.</a:t>
            </a:r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CN" altLang="en-US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O</a:t>
            </a:r>
            <a:r>
              <a:rPr lang="zh-CN" altLang="en-US" sz="2400" dirty="0">
                <a:latin typeface="Times New Roman Regular" panose="02020603050405020304" charset="0"/>
                <a:cs typeface="Times New Roman Regular" panose="02020603050405020304" charset="0"/>
              </a:rPr>
              <a:t>ther physical properties or devices</a:t>
            </a:r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.</a:t>
            </a:r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SOT</a:t>
            </a:r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SHE</a:t>
            </a:r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VCMA</a:t>
            </a:r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...</a:t>
            </a:r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22033" y="1623547"/>
            <a:ext cx="356283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SPICE Model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Related Work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Results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Verification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Cell Simulation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Array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</a:fld>
            <a:endParaRPr lang="zh-CN" altLang="en-US"/>
          </a:p>
        </p:txBody>
      </p:sp>
      <p:sp>
        <p:nvSpPr>
          <p:cNvPr id="6" name="箭头: 右 5"/>
          <p:cNvSpPr/>
          <p:nvPr/>
        </p:nvSpPr>
        <p:spPr>
          <a:xfrm>
            <a:off x="722879" y="3517542"/>
            <a:ext cx="450200" cy="2767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096000" y="890898"/>
            <a:ext cx="0" cy="557006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186405" y="1585126"/>
            <a:ext cx="3013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Framework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8673" y="1123461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1: Device Level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8673" y="2983430"/>
            <a:ext cx="290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2: Circuit Level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91597" y="1123461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3: System Level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85454" y="4883730"/>
            <a:ext cx="143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 1.2 V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endParaRPr lang="en-US" altLang="zh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5160" y="1025439"/>
            <a:ext cx="5658640" cy="4458322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5695160" y="5679016"/>
            <a:ext cx="5658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Model of </a:t>
            </a:r>
            <a:r>
              <a:rPr lang="en-US" altLang="zh-CN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Subvolume</a:t>
            </a:r>
            <a:r>
              <a:rPr lang="en-US" altLang="zh-C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MTJ and Its Design Application at Nanoscale Technology Nodes (TED)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Unit Cell Simulation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1137" y="859725"/>
            <a:ext cx="967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Parameters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5428" y="5767786"/>
            <a:ext cx="4304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MOSFET: NCSU Free PDK 45 nm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(https://eda.ncsu.edu/freepdk/freepdk45/)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48769" y="1866181"/>
            <a:ext cx="3981869" cy="2779824"/>
            <a:chOff x="648769" y="1866181"/>
            <a:chExt cx="3981869" cy="277982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/>
            <a:srcRect r="7843"/>
            <a:stretch>
              <a:fillRect/>
            </a:stretch>
          </p:blipFill>
          <p:spPr>
            <a:xfrm>
              <a:off x="903502" y="3404226"/>
              <a:ext cx="1932355" cy="1032754"/>
            </a:xfrm>
            <a:prstGeom prst="rect">
              <a:avLst/>
            </a:prstGeom>
          </p:spPr>
        </p:pic>
        <p:cxnSp>
          <p:nvCxnSpPr>
            <p:cNvPr id="19" name="直接连接符 18"/>
            <p:cNvCxnSpPr/>
            <p:nvPr/>
          </p:nvCxnSpPr>
          <p:spPr>
            <a:xfrm>
              <a:off x="648769" y="4229101"/>
              <a:ext cx="197317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3"/>
            <a:srcRect t="17875" b="22937"/>
            <a:stretch>
              <a:fillRect/>
            </a:stretch>
          </p:blipFill>
          <p:spPr>
            <a:xfrm>
              <a:off x="855225" y="4385298"/>
              <a:ext cx="3775413" cy="260707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5534" y="2625127"/>
              <a:ext cx="1371763" cy="77902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5"/>
            <a:srcRect t="48941"/>
            <a:stretch>
              <a:fillRect/>
            </a:stretch>
          </p:blipFill>
          <p:spPr>
            <a:xfrm>
              <a:off x="903502" y="2092568"/>
              <a:ext cx="1294266" cy="532521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5"/>
            <a:srcRect b="77799"/>
            <a:stretch>
              <a:fillRect/>
            </a:stretch>
          </p:blipFill>
          <p:spPr>
            <a:xfrm>
              <a:off x="903502" y="1866181"/>
              <a:ext cx="1294266" cy="2315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5258</Words>
  <Application>WPS 演示</Application>
  <PresentationFormat>宽屏</PresentationFormat>
  <Paragraphs>689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7" baseType="lpstr">
      <vt:lpstr>Arial</vt:lpstr>
      <vt:lpstr>宋体</vt:lpstr>
      <vt:lpstr>Wingdings</vt:lpstr>
      <vt:lpstr>Times New Roman</vt:lpstr>
      <vt:lpstr>微软雅黑</vt:lpstr>
      <vt:lpstr>汉仪旗黑</vt:lpstr>
      <vt:lpstr>Times New Roman Regular</vt:lpstr>
      <vt:lpstr>Cambria Math</vt:lpstr>
      <vt:lpstr>Kingsoft Math</vt:lpstr>
      <vt:lpstr>DejaVu Math TeX Gyre</vt:lpstr>
      <vt:lpstr>等线</vt:lpstr>
      <vt:lpstr>汉仪中等线KW</vt:lpstr>
      <vt:lpstr>等线 Light</vt:lpstr>
      <vt:lpstr>Calibri</vt:lpstr>
      <vt:lpstr>Helvetica Neue</vt:lpstr>
      <vt:lpstr>汉仪书宋二KW</vt:lpstr>
      <vt:lpstr>宋体</vt:lpstr>
      <vt:lpstr>Arial Unicode MS</vt:lpstr>
      <vt:lpstr>Office 主题​​</vt:lpstr>
      <vt:lpstr>1_Office 主题​​</vt:lpstr>
      <vt:lpstr>Process In-Memory (PIM)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PIM Results</dc:title>
  <dc:creator>An LH</dc:creator>
  <cp:lastModifiedBy>人形自走模因病毒</cp:lastModifiedBy>
  <cp:revision>163</cp:revision>
  <dcterms:created xsi:type="dcterms:W3CDTF">2023-06-08T18:04:30Z</dcterms:created>
  <dcterms:modified xsi:type="dcterms:W3CDTF">2023-06-08T18:04:30Z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DAE2A2664DF8EC91448981640C64A608_42</vt:lpwstr>
  </property>
  <property fmtid="{D5CDD505-2E9C-101B-9397-08002B2CF9AE}" pid="3" name="KSOProductBuildVer">
    <vt:lpwstr>2052-5.4.1.7920</vt:lpwstr>
  </property>
</Properties>
</file>