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7" r:id="rId4"/>
    <p:sldId id="271" r:id="rId5"/>
    <p:sldId id="258" r:id="rId6"/>
    <p:sldId id="264" r:id="rId7"/>
    <p:sldId id="273" r:id="rId8"/>
    <p:sldId id="259" r:id="rId9"/>
    <p:sldId id="272" r:id="rId10"/>
    <p:sldId id="260" r:id="rId11"/>
    <p:sldId id="262" r:id="rId12"/>
    <p:sldId id="263" r:id="rId13"/>
    <p:sldId id="274" r:id="rId14"/>
    <p:sldId id="261" r:id="rId15"/>
    <p:sldId id="265" r:id="rId16"/>
    <p:sldId id="266" r:id="rId17"/>
    <p:sldId id="267" r:id="rId18"/>
    <p:sldId id="268" r:id="rId19"/>
    <p:sldId id="269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0" y="0"/>
            <a:ext cx="4948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Curador de datos</a:t>
            </a:r>
            <a:endParaRPr lang="es-MX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80" y="1350010"/>
            <a:ext cx="3420745" cy="339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" y="0"/>
            <a:ext cx="5999148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Normalizacion</a:t>
            </a:r>
          </a:p>
          <a:p>
            <a:pPr algn="just"/>
            <a:endParaRPr lang="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Trata sobre organizar los datos por medio de su modelo Entidad-Relacion.</a:t>
            </a:r>
          </a:p>
          <a:p>
            <a:pPr algn="just"/>
            <a:endParaRPr lang="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Existen varias reglas que deben seguirse para ordenar los datos: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" alt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Primera forma normal</a:t>
            </a: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Eliminar los grupos repetidos de las tablas individuales.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Crear una tabla independiente para cada conjunto de datos relacionados.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Crear una llave primaria para cada registro, (clave única).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Los campos de los registros no deben contener campos nulos.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" alt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Segunda forma normal</a:t>
            </a: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Crear tablas individuales para guardar la información repetida de los campos de los registros.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Relacionar la informacion de las tablas con los registros por medio de una llave foranea, (clave externa).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" alt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Tercera forma norma</a:t>
            </a: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Borrar los campos que no dependan de la llave primaria</a:t>
            </a:r>
            <a:r>
              <a:rPr lang="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alt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" altLang="en-U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Tercera/Cuarta) forma normal</a:t>
            </a:r>
            <a:r>
              <a:rPr lang="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MX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 cuarta forma también </a:t>
            </a:r>
            <a:r>
              <a:rPr lang="es-MX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llamada Forma normal de </a:t>
            </a:r>
            <a:r>
              <a:rPr lang="es-MX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Boyce</a:t>
            </a:r>
            <a:r>
              <a:rPr lang="es-MX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Codd</a:t>
            </a:r>
            <a:r>
              <a:rPr lang="es-MX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(BCNF, </a:t>
            </a:r>
            <a:r>
              <a:rPr lang="es-MX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Boyce</a:t>
            </a:r>
            <a:r>
              <a:rPr lang="es-MX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Codd</a:t>
            </a:r>
            <a:r>
              <a:rPr lang="es-MX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Normal </a:t>
            </a:r>
            <a:r>
              <a:rPr lang="es-MX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s-MX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y la quinta </a:t>
            </a:r>
            <a:r>
              <a:rPr lang="es-MX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también existen. </a:t>
            </a:r>
            <a:r>
              <a:rPr lang="es-MX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Pero </a:t>
            </a:r>
            <a:r>
              <a:rPr lang="es-MX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rara vez se consideran en un diseño real. Si no se aplican estas reglas, el diseño de la base de datos puede ser menos perfecto, pero no debería afectar a la funcionalidad.</a:t>
            </a:r>
            <a:endParaRPr lang="" alt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870" y="2777384"/>
            <a:ext cx="4479642" cy="268778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3" y="468774"/>
            <a:ext cx="4341264" cy="80375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0" y="-19222"/>
            <a:ext cx="2475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Tabla sin normalizar: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54" y="1918653"/>
            <a:ext cx="4341264" cy="174648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-49336" y="1468817"/>
            <a:ext cx="5109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/>
              <a:t>1. Primera </a:t>
            </a:r>
            <a:r>
              <a:rPr lang="es-MX" b="1" dirty="0"/>
              <a:t>forma normal</a:t>
            </a:r>
            <a:r>
              <a:rPr lang="es-MX" dirty="0"/>
              <a:t>: sin grupos repetidos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3665138"/>
            <a:ext cx="622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/>
              <a:t>2. Segunda </a:t>
            </a:r>
            <a:r>
              <a:rPr lang="es-MX" b="1" dirty="0"/>
              <a:t>forma normal</a:t>
            </a:r>
            <a:r>
              <a:rPr lang="es-MX" dirty="0"/>
              <a:t>: eliminar los datos redundantes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54" y="4195478"/>
            <a:ext cx="4341264" cy="7646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53" y="5105399"/>
            <a:ext cx="4341264" cy="171936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537817" y="4377474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Alumnos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537817" y="5780414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Registro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6224781" y="8462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 smtClean="0"/>
              <a:t>3. Tercera </a:t>
            </a:r>
            <a:r>
              <a:rPr lang="es-MX" b="1" dirty="0"/>
              <a:t>forma normal</a:t>
            </a:r>
            <a:r>
              <a:rPr lang="es-MX" dirty="0"/>
              <a:t>: eliminar los datos que no dependen de la clave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4822" y="2021118"/>
            <a:ext cx="4942688" cy="86683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4821" y="3394845"/>
            <a:ext cx="4942689" cy="90854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6964821" y="1646263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Alumnos</a:t>
            </a:r>
            <a:endParaRPr lang="es-MX" dirty="0"/>
          </a:p>
        </p:txBody>
      </p:sp>
      <p:sp>
        <p:nvSpPr>
          <p:cNvPr id="15" name="Rectángulo 14"/>
          <p:cNvSpPr/>
          <p:nvPr/>
        </p:nvSpPr>
        <p:spPr>
          <a:xfrm>
            <a:off x="6964821" y="3037668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Personal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7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38" y="663278"/>
            <a:ext cx="96583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/>
          <p:nvPr/>
        </p:nvSpPr>
        <p:spPr>
          <a:xfrm>
            <a:off x="0" y="27432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Cardinalidad</a:t>
            </a:r>
            <a:endParaRPr lang="es-MX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85725" y="118745"/>
            <a:ext cx="10165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>
                <a:latin typeface="Arial" panose="020B0604020202020204" pitchFamily="34" charset="0"/>
                <a:cs typeface="Arial" panose="020B0604020202020204" pitchFamily="34" charset="0"/>
              </a:rPr>
              <a:t>Cardinalidad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5725" y="716259"/>
            <a:ext cx="98304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600" dirty="0"/>
              <a:t>La </a:t>
            </a:r>
            <a:r>
              <a:rPr lang="es-MX" sz="1600" dirty="0" err="1"/>
              <a:t>cardinalidad</a:t>
            </a:r>
            <a:r>
              <a:rPr lang="es-MX" sz="1600" dirty="0"/>
              <a:t> es la forma en que se relacionan los registros de las tablas, los registros no </a:t>
            </a:r>
            <a:r>
              <a:rPr lang="es-MX" sz="1600" dirty="0" smtClean="0"/>
              <a:t>pueden relacionarse con </a:t>
            </a:r>
            <a:r>
              <a:rPr lang="es-MX" sz="1600" dirty="0"/>
              <a:t>los registros de la misma tabla, deben relacionarse con un registro de una tabla diferente</a:t>
            </a:r>
            <a:r>
              <a:rPr lang="es-MX" sz="16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 smtClean="0"/>
              <a:t>(</a:t>
            </a:r>
            <a:r>
              <a:rPr lang="es-MX" sz="1600" b="1" dirty="0"/>
              <a:t>Uno a uno, [1:1]</a:t>
            </a:r>
            <a:r>
              <a:rPr lang="es-MX" sz="1600" dirty="0"/>
              <a:t>), un registro solo puede relacionarse con uno.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 smtClean="0"/>
              <a:t>(</a:t>
            </a:r>
            <a:r>
              <a:rPr lang="es-MX" sz="1600" b="1" dirty="0"/>
              <a:t>Uno a muchos, [1:N]</a:t>
            </a:r>
            <a:r>
              <a:rPr lang="es-MX" sz="1600" dirty="0"/>
              <a:t>), un registro puede relacionarse con muchos.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 smtClean="0"/>
              <a:t>(</a:t>
            </a:r>
            <a:r>
              <a:rPr lang="es-MX" sz="1600" b="1" dirty="0"/>
              <a:t>Muchos a muchos, [</a:t>
            </a:r>
            <a:r>
              <a:rPr lang="es-MX" sz="1600" b="1" dirty="0" smtClean="0"/>
              <a:t>N:M]</a:t>
            </a:r>
            <a:r>
              <a:rPr lang="es-MX" sz="1600" dirty="0" smtClean="0"/>
              <a:t>), </a:t>
            </a:r>
            <a:r>
              <a:rPr lang="es-MX" sz="1600" dirty="0"/>
              <a:t>dos o mas registros se pueden relacionar con dos o mas registros</a:t>
            </a:r>
            <a:r>
              <a:rPr lang="es-MX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sz="1600" dirty="0" smtClean="0"/>
          </a:p>
          <a:p>
            <a:r>
              <a:rPr lang="es-MX" sz="1600" dirty="0"/>
              <a:t>Por ejemplo: </a:t>
            </a:r>
            <a:endParaRPr lang="es-MX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 smtClean="0"/>
              <a:t>[</a:t>
            </a:r>
            <a:r>
              <a:rPr lang="es-MX" sz="1600" b="1" dirty="0"/>
              <a:t>1:N</a:t>
            </a:r>
            <a:r>
              <a:rPr lang="es-MX" sz="1600" dirty="0"/>
              <a:t>]. Un perfil le pertenece solo a un usuario</a:t>
            </a:r>
            <a:r>
              <a:rPr lang="es-MX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 smtClean="0"/>
              <a:t>[</a:t>
            </a:r>
            <a:r>
              <a:rPr lang="es-MX" sz="1600" b="1" dirty="0"/>
              <a:t>1:N</a:t>
            </a:r>
            <a:r>
              <a:rPr lang="es-MX" sz="1600" dirty="0"/>
              <a:t>]. Una </a:t>
            </a:r>
            <a:r>
              <a:rPr lang="es-MX" sz="1600" dirty="0" smtClean="0"/>
              <a:t>categoría </a:t>
            </a:r>
            <a:r>
              <a:rPr lang="es-MX" sz="1600" dirty="0"/>
              <a:t>tiene muchos productos</a:t>
            </a:r>
            <a:r>
              <a:rPr lang="es-MX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 smtClean="0"/>
              <a:t>[</a:t>
            </a:r>
            <a:r>
              <a:rPr lang="es-MX" sz="1600" b="1" dirty="0" smtClean="0"/>
              <a:t>N:M</a:t>
            </a:r>
            <a:r>
              <a:rPr lang="es-MX" sz="1600" dirty="0" smtClean="0"/>
              <a:t>]. </a:t>
            </a:r>
            <a:r>
              <a:rPr lang="es-MX" sz="1600" dirty="0"/>
              <a:t>Una venta puede tener muchos productos, un </a:t>
            </a:r>
            <a:r>
              <a:rPr lang="es-MX" sz="1600" dirty="0" smtClean="0"/>
              <a:t>producto puede </a:t>
            </a:r>
            <a:r>
              <a:rPr lang="es-MX" sz="1600" dirty="0"/>
              <a:t>estar en varias ventas.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19" y="3643744"/>
            <a:ext cx="8572385" cy="25538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/>
          <p:nvPr/>
        </p:nvSpPr>
        <p:spPr>
          <a:xfrm>
            <a:off x="0" y="27432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Visualizador</a:t>
            </a:r>
            <a:r>
              <a:rPr lang="en-US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0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0"/>
            <a:ext cx="10827521" cy="656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Importar datos.</a:t>
            </a:r>
          </a:p>
          <a:p>
            <a:endParaRPr lang="es-MX" sz="1100" dirty="0" smtClean="0"/>
          </a:p>
          <a:p>
            <a:r>
              <a:rPr lang="es-MX" sz="1000" dirty="0" smtClean="0"/>
              <a:t>Datos &gt; Desde texto &gt; “Buscas tu archivo txt” &gt; Importar</a:t>
            </a:r>
          </a:p>
          <a:p>
            <a:r>
              <a:rPr lang="es-MX" sz="1000" dirty="0" smtClean="0"/>
              <a:t>&gt; Opción delimitados &gt; Siguiente &gt; Seleccionar solo el separados coma.</a:t>
            </a:r>
          </a:p>
          <a:p>
            <a:r>
              <a:rPr lang="es-MX" sz="1000" dirty="0" smtClean="0"/>
              <a:t>&gt; Calificador de texto en “comillas dobles”. &gt; Siguiente.</a:t>
            </a:r>
          </a:p>
          <a:p>
            <a:r>
              <a:rPr lang="es-MX" sz="1000" dirty="0" smtClean="0"/>
              <a:t>&gt; Seleccionamos “general” &gt; Finalizar.</a:t>
            </a:r>
          </a:p>
          <a:p>
            <a:endParaRPr lang="es-MX" sz="1000" dirty="0" smtClean="0"/>
          </a:p>
          <a:p>
            <a:r>
              <a:rPr lang="es-MX" sz="1000" dirty="0" smtClean="0"/>
              <a:t>Ahora solo colocamos la celda en donde aparecerá la tabla, ejemplo: </a:t>
            </a:r>
            <a:r>
              <a:rPr lang="es-MX" sz="1000" i="1" dirty="0" smtClean="0"/>
              <a:t>=$A$1</a:t>
            </a:r>
            <a:r>
              <a:rPr lang="es-MX" sz="1000" dirty="0" smtClean="0"/>
              <a:t> igual a </a:t>
            </a:r>
            <a:r>
              <a:rPr lang="es-MX" sz="1000" i="1" dirty="0" smtClean="0"/>
              <a:t>A1</a:t>
            </a:r>
            <a:r>
              <a:rPr lang="es-MX" sz="1000" dirty="0" smtClean="0"/>
              <a:t>. &gt; Aceptar.</a:t>
            </a:r>
          </a:p>
          <a:p>
            <a:endParaRPr lang="es-MX" sz="1000" dirty="0" smtClean="0"/>
          </a:p>
          <a:p>
            <a:r>
              <a:rPr lang="es-MX" sz="1100" b="1" dirty="0" smtClean="0"/>
              <a:t>Exportar datos.</a:t>
            </a:r>
          </a:p>
          <a:p>
            <a:endParaRPr lang="es-MX" sz="1000" dirty="0" smtClean="0"/>
          </a:p>
          <a:p>
            <a:r>
              <a:rPr lang="es-MX" sz="1000" dirty="0" smtClean="0"/>
              <a:t>Guardar como &gt; CSV delimitado por comas &gt; Aceptar.</a:t>
            </a:r>
          </a:p>
          <a:p>
            <a:endParaRPr lang="es-MX" sz="1000" dirty="0" smtClean="0"/>
          </a:p>
          <a:p>
            <a:r>
              <a:rPr lang="es-MX" sz="1100" b="1" dirty="0" smtClean="0"/>
              <a:t>Depuración de datos.</a:t>
            </a:r>
          </a:p>
          <a:p>
            <a:endParaRPr lang="es-MX" sz="1100" b="1" dirty="0" smtClean="0"/>
          </a:p>
          <a:p>
            <a:r>
              <a:rPr lang="es-MX" sz="1000" i="1" dirty="0" smtClean="0"/>
              <a:t>Eliminar valores duplicados.</a:t>
            </a:r>
          </a:p>
          <a:p>
            <a:endParaRPr lang="es-MX" sz="1100" b="1" dirty="0" smtClean="0"/>
          </a:p>
          <a:p>
            <a:r>
              <a:rPr lang="es-MX" sz="1000" dirty="0" smtClean="0"/>
              <a:t>Seleccionar cualquier celda de la tabla &gt; Insertar &gt; Tabla &gt;  Seleccionar que la tabla tiene encabezados &gt; Aceptar.</a:t>
            </a:r>
          </a:p>
          <a:p>
            <a:endParaRPr lang="es-MX" sz="1000" dirty="0" smtClean="0"/>
          </a:p>
          <a:p>
            <a:r>
              <a:rPr lang="es-MX" sz="1000" i="1" dirty="0" smtClean="0"/>
              <a:t>Se creara una tabla que podemos depurar.</a:t>
            </a:r>
          </a:p>
          <a:p>
            <a:endParaRPr lang="es-MX" sz="1000" dirty="0" smtClean="0"/>
          </a:p>
          <a:p>
            <a:r>
              <a:rPr lang="es-MX" sz="1000" dirty="0" smtClean="0"/>
              <a:t>Seleccionamos la tabla &gt; Formato condicional &gt; Resaltar reglas de celdas &gt; Valores duplicados &gt; Elegimos el color de los valores duplicados &gt; Aceptar.</a:t>
            </a:r>
          </a:p>
          <a:p>
            <a:r>
              <a:rPr lang="es-MX" sz="1000" dirty="0" smtClean="0"/>
              <a:t>Datos &gt; Quitar duplicados &gt; Seleccionar campos que se desean comparar &gt; Aceptar.</a:t>
            </a:r>
          </a:p>
          <a:p>
            <a:endParaRPr lang="es-MX" sz="1000" dirty="0" smtClean="0"/>
          </a:p>
          <a:p>
            <a:r>
              <a:rPr lang="es-MX" sz="1100" b="1" dirty="0" smtClean="0"/>
              <a:t>Arreglo de datos.</a:t>
            </a:r>
          </a:p>
          <a:p>
            <a:endParaRPr lang="es-MX" sz="1050" dirty="0" smtClean="0"/>
          </a:p>
          <a:p>
            <a:r>
              <a:rPr lang="es-MX" sz="1050" i="1" dirty="0" smtClean="0"/>
              <a:t>Tabla dinámica</a:t>
            </a:r>
          </a:p>
          <a:p>
            <a:endParaRPr lang="es-MX" sz="1050" dirty="0" smtClean="0"/>
          </a:p>
          <a:p>
            <a:r>
              <a:rPr lang="es-MX" sz="1000" dirty="0" smtClean="0"/>
              <a:t>Seleccionar cualquier celda previamente depurada &gt; Insertar &gt; Tabla dinámica &gt; Confirmar que todas las celdas estén seleccionadas &gt; Opción nueva hoja de calculo &gt; Aceptar.</a:t>
            </a:r>
          </a:p>
          <a:p>
            <a:endParaRPr lang="es-MX" sz="1000" dirty="0" smtClean="0"/>
          </a:p>
          <a:p>
            <a:r>
              <a:rPr lang="es-MX" sz="1000" dirty="0" smtClean="0"/>
              <a:t>Elegir el tipo de acomodo, por ejemplo: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000" dirty="0" smtClean="0"/>
              <a:t>Filtro &gt; Fecha.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000" dirty="0" smtClean="0"/>
              <a:t>Columna &gt; Precio.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000" dirty="0" smtClean="0"/>
              <a:t>Fila &gt; Producto.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000" dirty="0" smtClean="0"/>
              <a:t>Valores &gt; Podemos mostrar el valor total que queramos.</a:t>
            </a:r>
          </a:p>
          <a:p>
            <a:endParaRPr lang="es-MX" sz="1000" dirty="0" smtClean="0"/>
          </a:p>
          <a:p>
            <a:r>
              <a:rPr lang="es-MX" sz="1100" b="1" dirty="0" smtClean="0"/>
              <a:t>Grafica dinámica.</a:t>
            </a:r>
          </a:p>
          <a:p>
            <a:endParaRPr lang="es-MX" sz="1100" b="1" dirty="0" smtClean="0"/>
          </a:p>
          <a:p>
            <a:r>
              <a:rPr lang="es-MX" sz="1000" dirty="0" smtClean="0"/>
              <a:t>Seleccionar una celda de la tabla dinámica &gt; Insertar &gt; Grafica dinámica &gt; Se pueden modificar los parámetros: Filtros, Valores, Ejes, Leyendas.</a:t>
            </a:r>
          </a:p>
          <a:p>
            <a:endParaRPr lang="es-MX" sz="1000" dirty="0" smtClean="0"/>
          </a:p>
          <a:p>
            <a:r>
              <a:rPr lang="es-MX" sz="1000" dirty="0" smtClean="0"/>
              <a:t>Para guardar cambios de las modificaciones ya sea en la tabla dinámica o grafica dinámica, se debe: Modificar la tabla originar &gt; Actualizar todo.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13315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/>
          <p:nvPr/>
        </p:nvSpPr>
        <p:spPr>
          <a:xfrm>
            <a:off x="0" y="27432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n-US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gestores</a:t>
            </a: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0" y="0"/>
            <a:ext cx="8585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Sistemas gestores.</a:t>
            </a:r>
          </a:p>
          <a:p>
            <a:endParaRPr lang="es-MX" alt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Los sistemas gestores facilitan el uso de la información, permiten: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Crear bases de datos.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Manipula su contenido.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Da seguridad a la información.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Controla quien puede ver o manipular la información.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Recupera y restaura los datos en caso de alguna falla.</a:t>
            </a:r>
          </a:p>
          <a:p>
            <a:endParaRPr lang="es-MX" altLang="en-US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Adaptación al modelo de datos.</a:t>
            </a:r>
          </a:p>
          <a:p>
            <a:endParaRPr lang="es-MX" alt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 varias formas de adaptar los datos: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Jerárquico.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Relacional.</a:t>
            </a:r>
          </a:p>
          <a:p>
            <a:endParaRPr lang="es-MX" alt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Por numero de usuarios conectados: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alt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Monousuario</a:t>
            </a:r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Permite que solo un usuario este conectado a la base de datos.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alt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Multiusuario</a:t>
            </a:r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Dos o mas usuarios pueden estar conectados al mismo tiempo.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alt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Centralizados</a:t>
            </a:r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Todas las bases de datos están en una misma computadora.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alt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Distribuidos</a:t>
            </a:r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Solo un conjunto de base de datos que pueden comunicarse entre si.</a:t>
            </a:r>
          </a:p>
          <a:p>
            <a:endParaRPr lang="es-MX" alt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Arquitectura.</a:t>
            </a:r>
          </a:p>
          <a:p>
            <a:endParaRPr lang="es-MX" alt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Un gestor de base de datos puede dividirse en tres niveles: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alt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Físico</a:t>
            </a:r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El dispositivo de almacenamiento, guarda la información como un conjunto de bytes.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alt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Lógico</a:t>
            </a:r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El lenguaje de programación que se utiliza para accede al nivel físico.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alt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Externo</a:t>
            </a:r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Es la interfaz grafica para el usuario.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MX" alt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Componentes.</a:t>
            </a:r>
          </a:p>
          <a:p>
            <a:endParaRPr lang="es-MX" alt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Los sistemas gestores tienen varias características: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alt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MX" alt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Administradores</a:t>
            </a:r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Deciden que información habrá y dan apoyo técnico.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MX" alt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Programadores</a:t>
            </a:r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Utilizan los lenguajes para manipular las bases de datos.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MX" alt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Usuario final</a:t>
            </a:r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Es el que introduce, solicita y actualiza la información.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alt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Lenguajes</a:t>
            </a:r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El conjunto de instrucciones que utilizan los administradores para manipular las bases de datos.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alt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Diccionario de datos</a:t>
            </a:r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Guarda las definiciones de la información almacenada, (tipos de datos que se almacenan).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alt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 de seguridad</a:t>
            </a:r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Proporciona los mecanismos para garantizar la seguridad e integridad de los datos.</a:t>
            </a:r>
            <a:endParaRPr lang="es-MX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MICROSOFT ACCES: SISTEMA DE GESTION DE BASE DE DA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928" y="1855846"/>
            <a:ext cx="5060951" cy="386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48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20" y="723371"/>
            <a:ext cx="11019341" cy="600762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24921" y="262467"/>
            <a:ext cx="1101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Apariencia de un Sistema Gestor de bases de datos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30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/>
          <p:nvPr/>
        </p:nvSpPr>
        <p:spPr>
          <a:xfrm>
            <a:off x="0" y="27432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Curador de datos</a:t>
            </a:r>
            <a:endParaRPr lang="es-MX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7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/>
          <p:nvPr/>
        </p:nvSpPr>
        <p:spPr>
          <a:xfrm>
            <a:off x="0" y="27432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Usuarios y privilegios</a:t>
            </a:r>
            <a:endParaRPr lang="es-MX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0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/>
          <p:nvPr/>
        </p:nvSpPr>
        <p:spPr>
          <a:xfrm>
            <a:off x="-1" y="0"/>
            <a:ext cx="1008403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Crear un usuario administrador.</a:t>
            </a:r>
            <a:endParaRPr lang="es-MX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alt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Para crear un usuario </a:t>
            </a:r>
            <a:r>
              <a:rPr lang="es-MX" altLang="en-US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administrado</a:t>
            </a:r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dentro del gestor de la base de datos, es necesario hacer lo siguiente: </a:t>
            </a:r>
          </a:p>
          <a:p>
            <a:pPr marL="685800" lvl="1" indent="-228600" algn="just">
              <a:buFont typeface="+mj-lt"/>
              <a:buAutoNum type="arabicPeriod"/>
            </a:pPr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Crear nuestro usuario como ROOT o algún otro nombre en el gestor.</a:t>
            </a:r>
          </a:p>
          <a:p>
            <a:pPr marL="685800" lvl="1" indent="-228600" algn="just">
              <a:buFont typeface="+mj-lt"/>
              <a:buAutoNum type="arabicPeriod"/>
            </a:pPr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Establecer una contraseña.</a:t>
            </a:r>
          </a:p>
          <a:p>
            <a:pPr algn="just"/>
            <a:endParaRPr lang="es-MX" alt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privilegios de los usuarios.</a:t>
            </a:r>
            <a:endParaRPr lang="es-MX" alt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Además del usuario administrador pueden existir otros usuario más, estos usuarios pueden tener privilegios que sólo el administrador puede asignar. </a:t>
            </a:r>
            <a:r>
              <a:rPr lang="es-MX" alt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Los privilegios son todo lo que un usuario tiene permitido hacer para manipular las bases de datos</a:t>
            </a:r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El usuario </a:t>
            </a:r>
            <a:r>
              <a:rPr lang="es-MX" altLang="en-US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por defecto tiene el privilegio </a:t>
            </a:r>
            <a:r>
              <a:rPr lang="es-MX" altLang="en-US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que es el privilegio más alto y establece todos los privilegios que se muestran a continuación: </a:t>
            </a:r>
          </a:p>
          <a:p>
            <a:pPr marL="685800" lvl="1" indent="-228600" algn="just">
              <a:buFont typeface="+mj-lt"/>
              <a:buAutoNum type="arabicPeriod"/>
            </a:pPr>
            <a:r>
              <a:rPr lang="es-MX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Privilegios de </a:t>
            </a:r>
            <a:r>
              <a:rPr lang="es-MX" alt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selección</a:t>
            </a:r>
            <a:r>
              <a:rPr lang="es-MX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(SELECT): Permite al usuario leer los datos de una tabla o vista</a:t>
            </a:r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just">
              <a:buFont typeface="+mj-lt"/>
              <a:buAutoNum type="arabicPeriod"/>
            </a:pPr>
            <a:r>
              <a:rPr lang="es-MX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Privilegios de </a:t>
            </a:r>
            <a:r>
              <a:rPr lang="es-MX" alt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inserción</a:t>
            </a:r>
            <a:r>
              <a:rPr lang="es-MX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(INSERT): Permite al usuario insertar nuevos datos en una tabla</a:t>
            </a:r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just">
              <a:buFont typeface="+mj-lt"/>
              <a:buAutoNum type="arabicPeriod"/>
            </a:pPr>
            <a:r>
              <a:rPr lang="es-MX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Privilegios de </a:t>
            </a:r>
            <a:r>
              <a:rPr lang="es-MX" alt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actualización</a:t>
            </a:r>
            <a:r>
              <a:rPr lang="es-MX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(UPDATE): Permite al usuario modificar los datos existentes en una tabla</a:t>
            </a:r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just">
              <a:buFont typeface="+mj-lt"/>
              <a:buAutoNum type="arabicPeriod"/>
            </a:pPr>
            <a:r>
              <a:rPr lang="es-MX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Privilegios de </a:t>
            </a:r>
            <a:r>
              <a:rPr lang="es-MX" alt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eliminación</a:t>
            </a:r>
            <a:r>
              <a:rPr lang="es-MX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(DELETE): Permite al usuario eliminar datos de una tabla</a:t>
            </a:r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just">
              <a:buFont typeface="+mj-lt"/>
              <a:buAutoNum type="arabicPeriod"/>
            </a:pPr>
            <a:r>
              <a:rPr lang="es-MX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Privilegios de </a:t>
            </a:r>
            <a:r>
              <a:rPr lang="es-MX" alt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ejecución</a:t>
            </a:r>
            <a:r>
              <a:rPr lang="es-MX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(EXECUTE): Permite al usuario ejecutar procedimientos almacenados y funciones definidos en la base de datos</a:t>
            </a:r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just">
              <a:buFont typeface="+mj-lt"/>
              <a:buAutoNum type="arabicPeriod"/>
            </a:pPr>
            <a:r>
              <a:rPr lang="es-MX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Privilegios de </a:t>
            </a:r>
            <a:r>
              <a:rPr lang="es-MX" alt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creación</a:t>
            </a:r>
            <a:r>
              <a:rPr lang="es-MX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(CREATE): Permite al usuario crear nuevos objetos en la base de datos, como tablas, vistas, índices, etc</a:t>
            </a:r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just">
              <a:buFont typeface="+mj-lt"/>
              <a:buAutoNum type="arabicPeriod"/>
            </a:pPr>
            <a:r>
              <a:rPr lang="es-MX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Privilegios de </a:t>
            </a:r>
            <a:r>
              <a:rPr lang="es-MX" alt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modificación</a:t>
            </a:r>
            <a:r>
              <a:rPr lang="es-MX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(ALTER): Permite al usuario modificar la estructura de un objeto existente, como una tabla o vista</a:t>
            </a:r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just">
              <a:buFont typeface="+mj-lt"/>
              <a:buAutoNum type="arabicPeriod"/>
            </a:pPr>
            <a:r>
              <a:rPr lang="es-MX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Privilegios de </a:t>
            </a:r>
            <a:r>
              <a:rPr lang="es-MX" alt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eliminación</a:t>
            </a:r>
            <a:r>
              <a:rPr lang="es-MX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(DROP): Permite al usuario eliminar un objeto existente de la base de datos</a:t>
            </a:r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just">
              <a:buFont typeface="+mj-lt"/>
              <a:buAutoNum type="arabicPeriod"/>
            </a:pPr>
            <a:r>
              <a:rPr lang="es-MX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Privilegios de </a:t>
            </a:r>
            <a:r>
              <a:rPr lang="es-MX" alt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concesión</a:t>
            </a:r>
            <a:r>
              <a:rPr lang="es-MX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privilegios (GRANT): Permite al usuario conceder privilegios a otros usuarios en la base de datos</a:t>
            </a:r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just">
              <a:buFont typeface="+mj-lt"/>
              <a:buAutoNum type="arabicPeriod"/>
            </a:pPr>
            <a:r>
              <a:rPr lang="es-MX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Privilegios de </a:t>
            </a:r>
            <a:r>
              <a:rPr lang="es-MX" alt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revocación</a:t>
            </a:r>
            <a:r>
              <a:rPr lang="es-MX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privilegios (REVOKE): Permite al usuario revocar los privilegios que ha otorgado previamente a otros usuarios.</a:t>
            </a:r>
            <a:endParaRPr lang="es-MX" alt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alt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Crear usuarios y asignar o revocar privilegios</a:t>
            </a:r>
          </a:p>
          <a:p>
            <a:pPr algn="just"/>
            <a:endParaRPr lang="es-MX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Podemos </a:t>
            </a:r>
            <a:r>
              <a:rPr lang="es-MX" altLang="en-US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darle privilegios a uno o más usuarios</a:t>
            </a:r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que creemos dentro del gestor para manipular las bases de datos, debemos seguir los siguientes pasos: </a:t>
            </a:r>
          </a:p>
          <a:p>
            <a:pPr marL="685800" lvl="1" indent="-228600" algn="just">
              <a:buFont typeface="+mj-lt"/>
              <a:buAutoNum type="arabicPeriod"/>
            </a:pPr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Establecer el nombre del usuario a crear.</a:t>
            </a:r>
          </a:p>
          <a:p>
            <a:pPr marL="685800" lvl="1" indent="-228600" algn="just">
              <a:buFont typeface="+mj-lt"/>
              <a:buAutoNum type="arabicPeriod"/>
            </a:pPr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Establecer la contraseña del usuario a crear.</a:t>
            </a:r>
          </a:p>
          <a:p>
            <a:pPr marL="685800" lvl="1" indent="-228600" algn="just">
              <a:buFont typeface="+mj-lt"/>
              <a:buAutoNum type="arabicPeriod"/>
            </a:pPr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Establecer los privilegios de manipulación del usuario para las bases de datos.</a:t>
            </a:r>
          </a:p>
          <a:p>
            <a:pPr algn="just"/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También pueden </a:t>
            </a:r>
            <a:r>
              <a:rPr lang="es-MX" altLang="en-US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revocarse los privilegios</a:t>
            </a:r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 un usuario siguiendo las instrucciones: </a:t>
            </a:r>
          </a:p>
          <a:p>
            <a:pPr marL="685800" lvl="1" indent="-228600" algn="just">
              <a:buFont typeface="+mj-lt"/>
              <a:buAutoNum type="arabicPeriod"/>
            </a:pPr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Revocar los privilegios de unos usuarios o darle más </a:t>
            </a:r>
            <a:r>
              <a:rPr lang="es-MX" alt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provilegios</a:t>
            </a:r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85800" lvl="1" indent="-228600" algn="just">
              <a:buFont typeface="+mj-lt"/>
              <a:buAutoNum type="arabicPeriod"/>
            </a:pPr>
            <a:r>
              <a:rPr lang="es-MX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Eliminar al usuario.</a:t>
            </a:r>
          </a:p>
        </p:txBody>
      </p:sp>
    </p:spTree>
    <p:extLst>
      <p:ext uri="{BB962C8B-B14F-4D97-AF65-F5344CB8AC3E}">
        <p14:creationId xmlns:p14="http://schemas.microsoft.com/office/powerpoint/2010/main" val="229432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/>
          <p:nvPr/>
        </p:nvSpPr>
        <p:spPr>
          <a:xfrm>
            <a:off x="0" y="27432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Lenguaje SQL</a:t>
            </a:r>
            <a:endParaRPr lang="es-MX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66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6096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Lenguaje SQL.</a:t>
            </a:r>
            <a:endParaRPr lang="es-MX" alt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alt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lenguaje estructurado o de consultas SQL, </a:t>
            </a:r>
            <a:r>
              <a:rPr lang="es-MX" altLang="en-US" sz="1100" u="sng" dirty="0">
                <a:latin typeface="Arial" panose="020B0604020202020204" pitchFamily="34" charset="0"/>
                <a:cs typeface="Arial" panose="020B0604020202020204" pitchFamily="34" charset="0"/>
              </a:rPr>
              <a:t>Structured Query Language</a:t>
            </a:r>
            <a:r>
              <a:rPr lang="es-MX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se divide en dos partes: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altLang="en-US" sz="1100" u="sng" dirty="0">
                <a:latin typeface="Arial" panose="020B0604020202020204" pitchFamily="34" charset="0"/>
                <a:cs typeface="Arial" panose="020B0604020202020204" pitchFamily="34" charset="0"/>
              </a:rPr>
              <a:t>Lenguaje de definición</a:t>
            </a:r>
            <a:r>
              <a:rPr lang="es-MX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Sirve para crear, modificar, borrar tablas, campos o una base de datos.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altLang="en-US" sz="1100" u="sng" dirty="0">
                <a:latin typeface="Arial" panose="020B0604020202020204" pitchFamily="34" charset="0"/>
                <a:cs typeface="Arial" panose="020B0604020202020204" pitchFamily="34" charset="0"/>
              </a:rPr>
              <a:t>Lenguaje de manipulación</a:t>
            </a:r>
            <a:r>
              <a:rPr lang="es-MX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Sirve para crear, modificar, buscar y borrar los registros</a:t>
            </a:r>
            <a:r>
              <a:rPr lang="es-MX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MX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alt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Antes de crear una base de datos.</a:t>
            </a:r>
          </a:p>
          <a:p>
            <a:endParaRPr lang="es-MX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Antes de comenzar a crear las tablas, es necesario tener identificados los siguientes puntos: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MX" altLang="en-US" sz="1100" u="sng" dirty="0">
                <a:latin typeface="Arial" panose="020B0604020202020204" pitchFamily="34" charset="0"/>
                <a:cs typeface="Arial" panose="020B0604020202020204" pitchFamily="34" charset="0"/>
              </a:rPr>
              <a:t>entidades</a:t>
            </a:r>
            <a:r>
              <a:rPr lang="es-MX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que quieres crear.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MX" altLang="en-US" sz="1100" u="sng" dirty="0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s-MX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las entidades.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MX" altLang="en-US" sz="1100" u="sng" dirty="0">
                <a:latin typeface="Arial" panose="020B0604020202020204" pitchFamily="34" charset="0"/>
                <a:cs typeface="Arial" panose="020B0604020202020204" pitchFamily="34" charset="0"/>
              </a:rPr>
              <a:t>relaciones</a:t>
            </a:r>
            <a:r>
              <a:rPr lang="es-MX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que habrá entre cada entidad.</a:t>
            </a:r>
          </a:p>
          <a:p>
            <a:endParaRPr lang="es-MX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0" y="0"/>
            <a:ext cx="56965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¿Qué es un curador de datos?</a:t>
            </a:r>
            <a:endParaRPr lang="es-MX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0" y="848485"/>
            <a:ext cx="91643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 curador de datos es la persona que se dedica a </a:t>
            </a:r>
            <a:r>
              <a:rPr lang="es-MX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manipular</a:t>
            </a:r>
            <a:r>
              <a:rPr lang="es-MX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limpiar </a:t>
            </a:r>
            <a:r>
              <a:rPr lang="es-MX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optimizar </a:t>
            </a:r>
            <a:r>
              <a:rPr lang="es-MX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información que se encuentra en una base de datos por medio de un </a:t>
            </a:r>
            <a:r>
              <a:rPr lang="es-MX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especializado</a:t>
            </a:r>
            <a:r>
              <a:rPr lang="es-MX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El curador de datos debe ser capaz de: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alt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Crear bases</a:t>
            </a:r>
            <a:r>
              <a:rPr lang="es-MX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 datos para facilitar el almacenamiento y la consulta de grandes cantidades de información.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alt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Limpiar la información</a:t>
            </a:r>
            <a:r>
              <a:rPr lang="es-MX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para que las bases funcionen más rápido y ocupen menos espacio.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alt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Dar mantenimiento</a:t>
            </a:r>
            <a:r>
              <a:rPr lang="es-MX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 las bases mediante el respaldo y recuperación de la información.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alt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Presentar al cliente informes</a:t>
            </a:r>
            <a:r>
              <a:rPr lang="es-MX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 resultados por medio de tablas y gráficas.</a:t>
            </a:r>
            <a:endParaRPr lang="es-MX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0" y="3321644"/>
            <a:ext cx="5125490" cy="26994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/>
          <p:nvPr/>
        </p:nvSpPr>
        <p:spPr>
          <a:xfrm>
            <a:off x="0" y="27432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Bases de datos</a:t>
            </a:r>
            <a:endParaRPr lang="es-MX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6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0" y="0"/>
            <a:ext cx="74348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Bases de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digitales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Bases de datos</a:t>
            </a:r>
            <a:r>
              <a:rPr lang="" altLang="en-US" dirty="0">
                <a:latin typeface="Arial" panose="020B0604020202020204" pitchFamily="34" charset="0"/>
                <a:cs typeface="Arial" panose="020B0604020202020204" pitchFamily="34" charset="0"/>
              </a:rPr>
              <a:t>: Las bases de datos han pasado de estar en papel a digitalisarse. Funcionan para guardar informacion, por ejemplo: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 dirty="0">
                <a:latin typeface="Arial" panose="020B0604020202020204" pitchFamily="34" charset="0"/>
                <a:cs typeface="Arial" panose="020B0604020202020204" pitchFamily="34" charset="0"/>
              </a:rPr>
              <a:t> Una tienda registra a los clientes y productos que se venden, de esta manera la tienda: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" altLang="en-US" dirty="0">
                <a:latin typeface="Arial" panose="020B0604020202020204" pitchFamily="34" charset="0"/>
                <a:cs typeface="Arial" panose="020B0604020202020204" pitchFamily="34" charset="0"/>
              </a:rPr>
              <a:t>Sabe si llenar el almacen o no.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" altLang="en-US" dirty="0">
                <a:latin typeface="Arial" panose="020B0604020202020204" pitchFamily="34" charset="0"/>
                <a:cs typeface="Arial" panose="020B0604020202020204" pitchFamily="34" charset="0"/>
              </a:rPr>
              <a:t>Que producto se vendió a que cliente.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" altLang="en-US" dirty="0">
                <a:latin typeface="Arial" panose="020B0604020202020204" pitchFamily="34" charset="0"/>
                <a:cs typeface="Arial" panose="020B0604020202020204" pitchFamily="34" charset="0"/>
              </a:rPr>
              <a:t>Que factura pertenece a cierto producto.</a:t>
            </a:r>
          </a:p>
          <a:p>
            <a:pPr lvl="0" indent="0">
              <a:buFont typeface="Arial" panose="020B0604020202020204" pitchFamily="34" charset="0"/>
              <a:buNone/>
            </a:pPr>
            <a:endParaRPr lang="" alt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Integridad de datos</a:t>
            </a:r>
            <a:r>
              <a:rPr lang="" alt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 dirty="0">
                <a:latin typeface="Arial" panose="020B0604020202020204" pitchFamily="34" charset="0"/>
                <a:cs typeface="Arial" panose="020B0604020202020204" pitchFamily="34" charset="0"/>
              </a:rPr>
              <a:t>Proporciona una identificacion unica para cada registro.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 dirty="0">
                <a:latin typeface="Arial" panose="020B0604020202020204" pitchFamily="34" charset="0"/>
                <a:cs typeface="Arial" panose="020B0604020202020204" pitchFamily="34" charset="0"/>
              </a:rPr>
              <a:t>Al guardar la informacion: No se repite ni se pierde.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 dirty="0">
                <a:latin typeface="Arial" panose="020B0604020202020204" pitchFamily="34" charset="0"/>
                <a:cs typeface="Arial" panose="020B0604020202020204" pitchFamily="34" charset="0"/>
              </a:rPr>
              <a:t>Seguridad: Solo las personas autorizadas tienen acceso a la informacion.</a:t>
            </a:r>
          </a:p>
          <a:p>
            <a:pPr lvl="0" indent="0">
              <a:buFont typeface="Arial" panose="020B0604020202020204" pitchFamily="34" charset="0"/>
              <a:buNone/>
            </a:pPr>
            <a:endParaRPr lang="" alt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Etica</a:t>
            </a:r>
            <a:r>
              <a:rPr lang="" altLang="en-US" dirty="0">
                <a:latin typeface="Arial" panose="020B0604020202020204" pitchFamily="34" charset="0"/>
                <a:cs typeface="Arial" panose="020B0604020202020204" pitchFamily="34" charset="0"/>
              </a:rPr>
              <a:t>: En una base de datos se maneja informacion confidencial, por ende: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 dirty="0">
                <a:latin typeface="Arial" panose="020B0604020202020204" pitchFamily="34" charset="0"/>
                <a:cs typeface="Arial" panose="020B0604020202020204" pitchFamily="34" charset="0"/>
              </a:rPr>
              <a:t>No se debe compartir informacion sin autorizacion.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 dirty="0">
                <a:latin typeface="Arial" panose="020B0604020202020204" pitchFamily="34" charset="0"/>
                <a:cs typeface="Arial" panose="020B0604020202020204" pitchFamily="34" charset="0"/>
              </a:rPr>
              <a:t>No copiar ni robar informacion.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 dirty="0">
                <a:latin typeface="Arial" panose="020B0604020202020204" pitchFamily="34" charset="0"/>
                <a:cs typeface="Arial" panose="020B0604020202020204" pitchFamily="34" charset="0"/>
              </a:rPr>
              <a:t>Notificar si hay alguna anomalia.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 dirty="0">
                <a:latin typeface="Arial" panose="020B0604020202020204" pitchFamily="34" charset="0"/>
                <a:cs typeface="Arial" panose="020B0604020202020204" pitchFamily="34" charset="0"/>
              </a:rPr>
              <a:t>Todo se debe hacer con autorizacion.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383" y="2580829"/>
            <a:ext cx="4045011" cy="303375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-1" y="0"/>
            <a:ext cx="6426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bases de datos.</a:t>
            </a:r>
            <a:endParaRPr lang="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519718"/>
            <a:ext cx="918921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b="1" dirty="0"/>
              <a:t>Bases de datos </a:t>
            </a:r>
            <a:r>
              <a:rPr lang="es-MX" sz="1400" b="1" dirty="0" smtClean="0"/>
              <a:t>relacionales</a:t>
            </a:r>
            <a:r>
              <a:rPr lang="es-MX" sz="1400" dirty="0" smtClean="0"/>
              <a:t>.</a:t>
            </a:r>
          </a:p>
          <a:p>
            <a:pPr algn="just"/>
            <a:endParaRPr lang="es-MX" sz="1400" dirty="0" smtClean="0"/>
          </a:p>
          <a:p>
            <a:pPr algn="just"/>
            <a:r>
              <a:rPr lang="es-MX" sz="1400" dirty="0" smtClean="0"/>
              <a:t>Son las bases de datos </a:t>
            </a:r>
            <a:r>
              <a:rPr lang="es-MX" sz="1400" u="sng" dirty="0" smtClean="0"/>
              <a:t>mas utilizadas</a:t>
            </a:r>
            <a:r>
              <a:rPr lang="es-MX" sz="1400" dirty="0" smtClean="0"/>
              <a:t>, sus características son: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1400" dirty="0" smtClean="0"/>
              <a:t>Guarda los registros en tablas.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1400" dirty="0" smtClean="0"/>
              <a:t>Pueden </a:t>
            </a:r>
            <a:r>
              <a:rPr lang="es-MX" sz="1400" dirty="0"/>
              <a:t>ser utilizadas por cualquier usuario.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1400" dirty="0"/>
              <a:t>Su gestión es fácil.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1400" dirty="0"/>
              <a:t>Se puede acceder rápidamente a los datos.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1400" dirty="0"/>
              <a:t>Garantiza la total consistencia de los datos, sin posibilidad de error</a:t>
            </a:r>
            <a:r>
              <a:rPr lang="es-MX" sz="1400" dirty="0" smtClean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MX" sz="1400" dirty="0" smtClean="0"/>
          </a:p>
          <a:p>
            <a:pPr algn="just"/>
            <a:r>
              <a:rPr lang="es-MX" sz="1400" b="1" dirty="0" smtClean="0"/>
              <a:t>Bases de datos estáticas</a:t>
            </a:r>
            <a:r>
              <a:rPr lang="es-MX" sz="1400" dirty="0" smtClean="0"/>
              <a:t>.</a:t>
            </a:r>
          </a:p>
          <a:p>
            <a:pPr algn="just"/>
            <a:endParaRPr lang="es-MX" sz="1400" dirty="0" smtClean="0"/>
          </a:p>
          <a:p>
            <a:pPr algn="just"/>
            <a:r>
              <a:rPr lang="es-MX" sz="1400" dirty="0" smtClean="0"/>
              <a:t>Estas bases de datos son de tipo lectura, permiten: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1400" u="sng" dirty="0"/>
              <a:t>Almacenamiento de datos</a:t>
            </a:r>
            <a:r>
              <a:rPr lang="es-MX" sz="1400" dirty="0"/>
              <a:t>: </a:t>
            </a:r>
            <a:r>
              <a:rPr lang="es-MX" sz="1400" dirty="0" smtClean="0"/>
              <a:t>Pueden guardar información..</a:t>
            </a:r>
            <a:endParaRPr lang="es-MX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1400" u="sng" dirty="0"/>
              <a:t>Solo lectura</a:t>
            </a:r>
            <a:r>
              <a:rPr lang="es-MX" sz="1400" dirty="0" smtClean="0"/>
              <a:t>: No permite modificar o eliminar la información que se almacena.</a:t>
            </a:r>
            <a:endParaRPr lang="es-MX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1400" u="sng" dirty="0"/>
              <a:t>Combinación de datos</a:t>
            </a:r>
            <a:r>
              <a:rPr lang="es-MX" sz="1400" dirty="0"/>
              <a:t>: En ocasiones se suele hacer una combinación entre varias bases de datos estáticas, según las necesidades. Por ejemplo, podemos </a:t>
            </a:r>
            <a:r>
              <a:rPr lang="es-MX" sz="1400" dirty="0" smtClean="0"/>
              <a:t>ver </a:t>
            </a:r>
            <a:r>
              <a:rPr lang="es-MX" sz="1400" dirty="0"/>
              <a:t>la evolución en el tiempo de distintas variables</a:t>
            </a:r>
            <a:r>
              <a:rPr lang="es-MX" sz="1400" dirty="0" smtClean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MX" sz="1400" dirty="0" smtClean="0"/>
          </a:p>
          <a:p>
            <a:pPr algn="just"/>
            <a:r>
              <a:rPr lang="es-MX" sz="1400" b="1" dirty="0" smtClean="0"/>
              <a:t>Bases de datos dinámicas</a:t>
            </a:r>
            <a:r>
              <a:rPr lang="es-MX" sz="1400" dirty="0" smtClean="0"/>
              <a:t>.</a:t>
            </a:r>
          </a:p>
          <a:p>
            <a:pPr algn="just"/>
            <a:endParaRPr lang="es-MX" sz="1400" dirty="0" smtClean="0"/>
          </a:p>
          <a:p>
            <a:pPr algn="just"/>
            <a:r>
              <a:rPr lang="es-MX" sz="1400" dirty="0" smtClean="0"/>
              <a:t>Las bases de datos dinámicas tienen flexibilidad, permite: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1400" u="sng" dirty="0"/>
              <a:t>Almacenamiento de </a:t>
            </a:r>
            <a:r>
              <a:rPr lang="es-MX" sz="1400" u="sng" dirty="0" smtClean="0"/>
              <a:t>datos</a:t>
            </a:r>
            <a:r>
              <a:rPr lang="es-MX" sz="1400" dirty="0" smtClean="0"/>
              <a:t>: Pueden guardar información.</a:t>
            </a:r>
            <a:endParaRPr lang="es-MX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1400" u="sng" dirty="0" smtClean="0"/>
              <a:t>Flexible</a:t>
            </a:r>
            <a:r>
              <a:rPr lang="es-MX" sz="1400" dirty="0" smtClean="0"/>
              <a:t>: Permite modificar y eliminar la información que se almacena.</a:t>
            </a:r>
            <a:endParaRPr lang="es-MX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1400" u="sng" dirty="0"/>
              <a:t>Necesidad de establecer </a:t>
            </a:r>
            <a:r>
              <a:rPr lang="es-MX" sz="1400" u="sng" dirty="0" smtClean="0"/>
              <a:t>relaciones</a:t>
            </a:r>
            <a:r>
              <a:rPr lang="es-MX" sz="1400" dirty="0" smtClean="0"/>
              <a:t>: </a:t>
            </a:r>
            <a:r>
              <a:rPr lang="es-MX" sz="1400" dirty="0"/>
              <a:t>En este tipo de base de datos es importante establecer </a:t>
            </a:r>
            <a:r>
              <a:rPr lang="es-MX" sz="1400" dirty="0" smtClean="0"/>
              <a:t>relaciones entre entidades.</a:t>
            </a:r>
            <a:endParaRPr lang="es-MX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1400" u="sng" dirty="0" smtClean="0"/>
              <a:t>Información cambiante</a:t>
            </a:r>
            <a:r>
              <a:rPr lang="es-MX" sz="1400" dirty="0" smtClean="0"/>
              <a:t>: </a:t>
            </a:r>
            <a:r>
              <a:rPr lang="es-MX" sz="1400" dirty="0"/>
              <a:t>Se orienta a información que puede cambiar con el tiempo.</a:t>
            </a:r>
            <a:endParaRPr lang="es-MX" sz="1400" dirty="0" smtClean="0"/>
          </a:p>
        </p:txBody>
      </p:sp>
    </p:spTree>
    <p:extLst>
      <p:ext uri="{BB962C8B-B14F-4D97-AF65-F5344CB8AC3E}">
        <p14:creationId xmlns:p14="http://schemas.microsoft.com/office/powerpoint/2010/main" val="21501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/>
          <p:nvPr/>
        </p:nvSpPr>
        <p:spPr>
          <a:xfrm>
            <a:off x="0" y="27432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Estructura</a:t>
            </a:r>
            <a:endParaRPr lang="es-MX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5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-1" y="0"/>
            <a:ext cx="642643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Estructura.</a:t>
            </a: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Las bases de datos se conforman por: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Tablas</a:t>
            </a: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Las tablas representan una entidad y contienen registros.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" alt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Filas</a:t>
            </a: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Son cada uno de los registros de la tabla.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" alt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Llave primaria</a:t>
            </a: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Cada registro tiene un identificador unico para evitar que los registros se repitan.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" alt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Campos/Columnas</a:t>
            </a: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Son las columnas de la tabla y representan las celdas de cada registro, (los atributos).</a:t>
            </a:r>
          </a:p>
          <a:p>
            <a:pPr lvl="0" indent="0">
              <a:buFont typeface="Arial" panose="020B0604020202020204" pitchFamily="34" charset="0"/>
              <a:buNone/>
            </a:pPr>
            <a:endParaRPr lang="" altLang="en-US" sz="14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" altLang="en-US" sz="1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Modelo Entida-Relacion</a:t>
            </a: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" alt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Entida/Tabla</a:t>
            </a: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Representa cualquier cosa y es una tabla de la base de datos.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Filas</a:t>
            </a: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Representan cada registro de la tabla.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" alt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Columnas</a:t>
            </a: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Representan cada atributo de los registros.</a:t>
            </a:r>
          </a:p>
          <a:p>
            <a:pPr lvl="0" indent="0">
              <a:buNone/>
            </a:pPr>
            <a:endParaRPr lang="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0">
              <a:buNone/>
            </a:pP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Las tablas pueden relacionarse entre si por medio de su llave primaria, por ejemplo: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Una venta se relaciona con un producto.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Una categoria se relaciona con varios productos.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  <a:p>
            <a:pPr lvl="0" indent="0">
              <a:buFont typeface="Arial" panose="020B0604020202020204" pitchFamily="34" charset="0"/>
              <a:buNone/>
            </a:pP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Las tablas que hay serían: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Tabla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Categorías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Tabla: Productos.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Tabla: Ventas.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354" y="2231208"/>
            <a:ext cx="5029837" cy="33406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/>
          <p:nvPr/>
        </p:nvSpPr>
        <p:spPr>
          <a:xfrm>
            <a:off x="0" y="27432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Normalización</a:t>
            </a:r>
            <a:endParaRPr lang="es-MX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96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2091</Words>
  <Application>Microsoft Office PowerPoint</Application>
  <PresentationFormat>Panorámica</PresentationFormat>
  <Paragraphs>237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SimSun</vt:lpstr>
      <vt:lpstr>Arial</vt:lpstr>
      <vt:lpstr>Gear Drives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LAB-JV-22</dc:creator>
  <cp:lastModifiedBy>Brandon</cp:lastModifiedBy>
  <cp:revision>133</cp:revision>
  <dcterms:created xsi:type="dcterms:W3CDTF">2023-01-26T20:34:00Z</dcterms:created>
  <dcterms:modified xsi:type="dcterms:W3CDTF">2023-02-28T19:34:23Z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56FCCA97BC62442C8304C8C4666A6783</vt:lpwstr>
  </property>
  <property fmtid="{D5CDD505-2E9C-101B-9397-08002B2CF9AE}" pid="3" name="KSOProductBuildVer">
    <vt:lpwstr>1033-11.2.0.11440</vt:lpwstr>
  </property>
</Properties>
</file>