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94674"/>
  </p:normalViewPr>
  <p:slideViewPr>
    <p:cSldViewPr snapToGrid="0" snapToObjects="1">
      <p:cViewPr varScale="1">
        <p:scale>
          <a:sx n="81" d="100"/>
          <a:sy n="81" d="100"/>
        </p:scale>
        <p:origin x="54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0A748-7AB6-4A29-95F9-ABCFB950637E}" type="datetimeFigureOut">
              <a:rPr lang="zh-CN" altLang="en-US" smtClean="0"/>
              <a:t>2022/3/29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6D887-E34A-4A53-A871-A658CB624861}" type="slidenum">
              <a:rPr lang="zh-CN" altLang="en-US" smtClean="0"/>
              <a:t>‹#›</a:t>
            </a:fld>
            <a:endParaRPr lang="zh-CN" altLang="en-US"/>
          </a:p>
        </p:txBody>
      </p:sp>
    </p:spTree>
    <p:extLst>
      <p:ext uri="{BB962C8B-B14F-4D97-AF65-F5344CB8AC3E}">
        <p14:creationId xmlns:p14="http://schemas.microsoft.com/office/powerpoint/2010/main" val="45807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66D887-E34A-4A53-A871-A658CB624861}" type="slidenum">
              <a:rPr lang="zh-CN" altLang="en-US" smtClean="0"/>
              <a:t>2</a:t>
            </a:fld>
            <a:endParaRPr lang="zh-CN" altLang="en-US"/>
          </a:p>
        </p:txBody>
      </p:sp>
    </p:spTree>
    <p:extLst>
      <p:ext uri="{BB962C8B-B14F-4D97-AF65-F5344CB8AC3E}">
        <p14:creationId xmlns:p14="http://schemas.microsoft.com/office/powerpoint/2010/main" val="131550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66D887-E34A-4A53-A871-A658CB624861}" type="slidenum">
              <a:rPr lang="zh-CN" altLang="en-US" smtClean="0"/>
              <a:t>3</a:t>
            </a:fld>
            <a:endParaRPr lang="zh-CN" altLang="en-US"/>
          </a:p>
        </p:txBody>
      </p:sp>
    </p:spTree>
    <p:extLst>
      <p:ext uri="{BB962C8B-B14F-4D97-AF65-F5344CB8AC3E}">
        <p14:creationId xmlns:p14="http://schemas.microsoft.com/office/powerpoint/2010/main" val="90374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66D887-E34A-4A53-A871-A658CB624861}" type="slidenum">
              <a:rPr lang="zh-CN" altLang="en-US" smtClean="0"/>
              <a:t>4</a:t>
            </a:fld>
            <a:endParaRPr lang="zh-CN" altLang="en-US"/>
          </a:p>
        </p:txBody>
      </p:sp>
    </p:spTree>
    <p:extLst>
      <p:ext uri="{BB962C8B-B14F-4D97-AF65-F5344CB8AC3E}">
        <p14:creationId xmlns:p14="http://schemas.microsoft.com/office/powerpoint/2010/main" val="3300838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BDC8B52-BE69-484A-98A2-3EA8F4B56531}"/>
              </a:ext>
            </a:extLst>
          </p:cNvPr>
          <p:cNvSpPr/>
          <p:nvPr userDrawn="1"/>
        </p:nvSpPr>
        <p:spPr>
          <a:xfrm>
            <a:off x="1282491" y="676029"/>
            <a:ext cx="10909509" cy="352746"/>
          </a:xfrm>
          <a:prstGeom prst="rect">
            <a:avLst/>
          </a:prstGeom>
          <a:gradFill>
            <a:gsLst>
              <a:gs pos="0">
                <a:schemeClr val="accent1">
                  <a:lumMod val="5000"/>
                  <a:lumOff val="95000"/>
                </a:schemeClr>
              </a:gs>
              <a:gs pos="74000">
                <a:srgbClr val="005BAC"/>
              </a:gs>
              <a:gs pos="100000">
                <a:srgbClr val="005BAC"/>
              </a:gs>
              <a:gs pos="100000">
                <a:schemeClr val="accent1">
                  <a:lumMod val="30000"/>
                  <a:lumOff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16C152DB-9054-EA4E-AF8F-B917D4DE7047}"/>
              </a:ext>
            </a:extLst>
          </p:cNvPr>
          <p:cNvPicPr>
            <a:picLocks noChangeAspect="1"/>
          </p:cNvPicPr>
          <p:nvPr userDrawn="1"/>
        </p:nvPicPr>
        <p:blipFill>
          <a:blip r:embed="rId2"/>
          <a:stretch>
            <a:fillRect/>
          </a:stretch>
        </p:blipFill>
        <p:spPr>
          <a:xfrm>
            <a:off x="10663518" y="-288204"/>
            <a:ext cx="1656635" cy="1656635"/>
          </a:xfrm>
          <a:prstGeom prst="rect">
            <a:avLst/>
          </a:prstGeom>
        </p:spPr>
      </p:pic>
      <p:sp>
        <p:nvSpPr>
          <p:cNvPr id="9" name="矩形 8">
            <a:extLst>
              <a:ext uri="{FF2B5EF4-FFF2-40B4-BE49-F238E27FC236}">
                <a16:creationId xmlns:a16="http://schemas.microsoft.com/office/drawing/2014/main" id="{7554AA6C-77F1-014D-9432-9B728E847C13}"/>
              </a:ext>
            </a:extLst>
          </p:cNvPr>
          <p:cNvSpPr/>
          <p:nvPr userDrawn="1"/>
        </p:nvSpPr>
        <p:spPr>
          <a:xfrm>
            <a:off x="1" y="256854"/>
            <a:ext cx="622851"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136E3FED-A7A6-9649-A702-F1FBA231791C}"/>
              </a:ext>
            </a:extLst>
          </p:cNvPr>
          <p:cNvSpPr/>
          <p:nvPr userDrawn="1"/>
        </p:nvSpPr>
        <p:spPr>
          <a:xfrm>
            <a:off x="661883" y="256854"/>
            <a:ext cx="72000"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1" name="图片 10">
            <a:extLst>
              <a:ext uri="{FF2B5EF4-FFF2-40B4-BE49-F238E27FC236}">
                <a16:creationId xmlns:a16="http://schemas.microsoft.com/office/drawing/2014/main" id="{99C5616A-982A-DE4C-B38E-14F1D150071C}"/>
              </a:ext>
            </a:extLst>
          </p:cNvPr>
          <p:cNvPicPr>
            <a:picLocks noChangeAspect="1"/>
          </p:cNvPicPr>
          <p:nvPr userDrawn="1"/>
        </p:nvPicPr>
        <p:blipFill>
          <a:blip r:embed="rId3">
            <a:clrChange>
              <a:clrFrom>
                <a:srgbClr val="FEFEFE"/>
              </a:clrFrom>
              <a:clrTo>
                <a:srgbClr val="FEFEFE">
                  <a:alpha val="0"/>
                </a:srgbClr>
              </a:clrTo>
            </a:clrChange>
            <a:alphaModFix/>
          </a:blip>
          <a:stretch>
            <a:fillRect/>
          </a:stretch>
        </p:blipFill>
        <p:spPr>
          <a:xfrm>
            <a:off x="796752" y="203584"/>
            <a:ext cx="485739" cy="488747"/>
          </a:xfrm>
          <a:prstGeom prst="rect">
            <a:avLst/>
          </a:prstGeom>
        </p:spPr>
      </p:pic>
      <p:pic>
        <p:nvPicPr>
          <p:cNvPr id="12" name="图片 11">
            <a:extLst>
              <a:ext uri="{FF2B5EF4-FFF2-40B4-BE49-F238E27FC236}">
                <a16:creationId xmlns:a16="http://schemas.microsoft.com/office/drawing/2014/main" id="{057E329B-AE6E-FE49-827A-536159EDD299}"/>
              </a:ext>
            </a:extLst>
          </p:cNvPr>
          <p:cNvPicPr>
            <a:picLocks noChangeAspect="1"/>
          </p:cNvPicPr>
          <p:nvPr userDrawn="1"/>
        </p:nvPicPr>
        <p:blipFill>
          <a:blip r:embed="rId4">
            <a:clrChange>
              <a:clrFrom>
                <a:srgbClr val="FFFFFF"/>
              </a:clrFrom>
              <a:clrTo>
                <a:srgbClr val="FFFFFF">
                  <a:alpha val="0"/>
                </a:srgbClr>
              </a:clrTo>
            </a:clrChange>
            <a:biLevel thresh="75000"/>
          </a:blip>
          <a:stretch>
            <a:fillRect/>
          </a:stretch>
        </p:blipFill>
        <p:spPr>
          <a:xfrm>
            <a:off x="1282491" y="213424"/>
            <a:ext cx="1147601" cy="439605"/>
          </a:xfrm>
          <a:prstGeom prst="rect">
            <a:avLst/>
          </a:prstGeom>
        </p:spPr>
      </p:pic>
      <p:sp>
        <p:nvSpPr>
          <p:cNvPr id="13" name="文本框 12">
            <a:extLst>
              <a:ext uri="{FF2B5EF4-FFF2-40B4-BE49-F238E27FC236}">
                <a16:creationId xmlns:a16="http://schemas.microsoft.com/office/drawing/2014/main" id="{DEDBF14E-5AF1-E044-A76C-02AE01005724}"/>
              </a:ext>
            </a:extLst>
          </p:cNvPr>
          <p:cNvSpPr txBox="1"/>
          <p:nvPr userDrawn="1"/>
        </p:nvSpPr>
        <p:spPr>
          <a:xfrm>
            <a:off x="4189260" y="2859613"/>
            <a:ext cx="5858048" cy="707886"/>
          </a:xfrm>
          <a:prstGeom prst="rect">
            <a:avLst/>
          </a:prstGeom>
          <a:noFill/>
        </p:spPr>
        <p:txBody>
          <a:bodyPr wrap="square" rtlCol="0">
            <a:spAutoFit/>
          </a:bodyPr>
          <a:lstStyle/>
          <a:p>
            <a:r>
              <a:rPr kumimoji="1" lang="zh-CN" altLang="en-US" sz="4000" dirty="0">
                <a:latin typeface="Microsoft YaHei" panose="020B0503020204020204" pitchFamily="34" charset="-122"/>
                <a:ea typeface="Microsoft YaHei" panose="020B0503020204020204" pitchFamily="34" charset="-122"/>
              </a:rPr>
              <a:t>智能体追踪周报</a:t>
            </a:r>
            <a:endParaRPr kumimoji="1" lang="zh-CN" altLang="en-US" sz="2800" dirty="0">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02F517DA-8092-CE42-8E9E-10B172D2AC00}"/>
              </a:ext>
            </a:extLst>
          </p:cNvPr>
          <p:cNvSpPr txBox="1"/>
          <p:nvPr userDrawn="1"/>
        </p:nvSpPr>
        <p:spPr>
          <a:xfrm>
            <a:off x="4250806" y="4634608"/>
            <a:ext cx="5858048" cy="1002903"/>
          </a:xfrm>
          <a:prstGeom prst="rect">
            <a:avLst/>
          </a:prstGeom>
          <a:noFill/>
        </p:spPr>
        <p:txBody>
          <a:bodyPr wrap="square" rtlCol="0">
            <a:spAutoFit/>
          </a:bodyPr>
          <a:lstStyle/>
          <a:p>
            <a:pPr>
              <a:lnSpc>
                <a:spcPct val="200000"/>
              </a:lnSpc>
            </a:pPr>
            <a:r>
              <a:rPr kumimoji="1" lang="zh-CN" altLang="en-US" sz="1600" dirty="0">
                <a:latin typeface="Microsoft YaHei" panose="020B0503020204020204" pitchFamily="34" charset="-122"/>
                <a:ea typeface="Microsoft YaHei" panose="020B0503020204020204" pitchFamily="34" charset="-122"/>
              </a:rPr>
              <a:t>主讲人：高宏业</a:t>
            </a:r>
            <a:endParaRPr kumimoji="1" lang="en-US" altLang="zh-CN" sz="1600" dirty="0">
              <a:latin typeface="Microsoft YaHei" panose="020B0503020204020204" pitchFamily="34" charset="-122"/>
              <a:ea typeface="Microsoft YaHei" panose="020B0503020204020204" pitchFamily="34" charset="-122"/>
            </a:endParaRPr>
          </a:p>
          <a:p>
            <a:pPr>
              <a:lnSpc>
                <a:spcPct val="200000"/>
              </a:lnSpc>
            </a:pPr>
            <a:r>
              <a:rPr kumimoji="1" lang="zh-CN" altLang="en-US" sz="1600" dirty="0">
                <a:latin typeface="Microsoft YaHei" panose="020B0503020204020204" pitchFamily="34" charset="-122"/>
                <a:ea typeface="Microsoft YaHei" panose="020B0503020204020204" pitchFamily="34" charset="-122"/>
              </a:rPr>
              <a:t>时   间：</a:t>
            </a:r>
            <a:r>
              <a:rPr kumimoji="1" lang="en-US" altLang="zh-CN" sz="1600" dirty="0">
                <a:latin typeface="Microsoft YaHei" panose="020B0503020204020204" pitchFamily="34" charset="-122"/>
                <a:ea typeface="Microsoft YaHei" panose="020B0503020204020204" pitchFamily="34" charset="-122"/>
              </a:rPr>
              <a:t>2022.3.29</a:t>
            </a:r>
            <a:endParaRPr kumimoji="1" lang="zh-CN" alt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1084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28AB7518-C285-4E41-9092-FBD68783724E}"/>
              </a:ext>
            </a:extLst>
          </p:cNvPr>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9D826F-9220-D441-B07C-6264279ACAA4}"/>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5" name="页脚占位符 4">
            <a:extLst>
              <a:ext uri="{FF2B5EF4-FFF2-40B4-BE49-F238E27FC236}">
                <a16:creationId xmlns:a16="http://schemas.microsoft.com/office/drawing/2014/main" id="{344DC9F9-9465-7A4F-AA07-C9FCB2A80D9A}"/>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a:extLst>
              <a:ext uri="{FF2B5EF4-FFF2-40B4-BE49-F238E27FC236}">
                <a16:creationId xmlns:a16="http://schemas.microsoft.com/office/drawing/2014/main" id="{6BD731F0-9609-614D-85C7-36973E0094FE}"/>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418268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E3575B-7B48-A64E-842A-4734000B2036}"/>
              </a:ext>
            </a:extLst>
          </p:cNvPr>
          <p:cNvSpPr>
            <a:spLocks noGrp="1"/>
          </p:cNvSpPr>
          <p:nvPr>
            <p:ph type="title" orient="vert"/>
          </p:nvPr>
        </p:nvSpPr>
        <p:spPr>
          <a:xfrm>
            <a:off x="8724900" y="1659467"/>
            <a:ext cx="2628900" cy="4517496"/>
          </a:xfrm>
          <a:prstGeom prst="rect">
            <a:avLst/>
          </a:prstGeo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118ADB1-69C3-F148-B3B6-7983F7F47DFF}"/>
              </a:ext>
            </a:extLst>
          </p:cNvPr>
          <p:cNvSpPr>
            <a:spLocks noGrp="1"/>
          </p:cNvSpPr>
          <p:nvPr>
            <p:ph type="body" orient="vert" idx="1"/>
          </p:nvPr>
        </p:nvSpPr>
        <p:spPr>
          <a:xfrm>
            <a:off x="838200" y="1659467"/>
            <a:ext cx="7734300" cy="4517496"/>
          </a:xfrm>
          <a:prstGeom prst="rect">
            <a:avLst/>
          </a:prstGeo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21F5C9-88C6-2740-BAF6-4168DDCCCF49}"/>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5" name="页脚占位符 4">
            <a:extLst>
              <a:ext uri="{FF2B5EF4-FFF2-40B4-BE49-F238E27FC236}">
                <a16:creationId xmlns:a16="http://schemas.microsoft.com/office/drawing/2014/main" id="{948278BE-41FF-7448-B681-7DBE5455F2E9}"/>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dirty="0"/>
          </a:p>
        </p:txBody>
      </p:sp>
      <p:sp>
        <p:nvSpPr>
          <p:cNvPr id="6" name="灯片编号占位符 5">
            <a:extLst>
              <a:ext uri="{FF2B5EF4-FFF2-40B4-BE49-F238E27FC236}">
                <a16:creationId xmlns:a16="http://schemas.microsoft.com/office/drawing/2014/main" id="{CED28DBE-9406-CF4E-ABD5-8C251C2A0F80}"/>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287638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D33CF4-D746-7B45-8483-824882C1A7F4}"/>
              </a:ext>
            </a:extLst>
          </p:cNvPr>
          <p:cNvSpPr>
            <a:spLocks noGrp="1"/>
          </p:cNvSpPr>
          <p:nvPr>
            <p:ph idx="1"/>
          </p:nvPr>
        </p:nvSpPr>
        <p:spPr>
          <a:xfrm>
            <a:off x="838200" y="1825625"/>
            <a:ext cx="10515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9890E0-85EB-8947-B734-1BC03039574E}"/>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5" name="页脚占位符 4">
            <a:extLst>
              <a:ext uri="{FF2B5EF4-FFF2-40B4-BE49-F238E27FC236}">
                <a16:creationId xmlns:a16="http://schemas.microsoft.com/office/drawing/2014/main" id="{F9ABC0BB-445B-224F-9945-BAB0D143BB68}"/>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a:extLst>
              <a:ext uri="{FF2B5EF4-FFF2-40B4-BE49-F238E27FC236}">
                <a16:creationId xmlns:a16="http://schemas.microsoft.com/office/drawing/2014/main" id="{2B3657AF-65E3-9344-96D5-38B10EF566C1}"/>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260049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70710-E913-BC4F-B2B9-4F0C7A4CF5A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0C79931-E41B-F54D-B79E-8D82F067385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788E247-06F8-1D49-8BDD-6954CF0CEC94}"/>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5" name="页脚占位符 4">
            <a:extLst>
              <a:ext uri="{FF2B5EF4-FFF2-40B4-BE49-F238E27FC236}">
                <a16:creationId xmlns:a16="http://schemas.microsoft.com/office/drawing/2014/main" id="{DAD467D3-9099-E840-AD22-275133DAE15B}"/>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a:extLst>
              <a:ext uri="{FF2B5EF4-FFF2-40B4-BE49-F238E27FC236}">
                <a16:creationId xmlns:a16="http://schemas.microsoft.com/office/drawing/2014/main" id="{3787CF01-B129-234D-9DBF-278D85FBE2F8}"/>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381306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F297D3-F23B-F645-9614-49939A22A561}"/>
              </a:ext>
            </a:extLst>
          </p:cNvPr>
          <p:cNvSpPr>
            <a:spLocks noGrp="1"/>
          </p:cNvSpPr>
          <p:nvPr>
            <p:ph sz="half" idx="1"/>
          </p:nvPr>
        </p:nvSpPr>
        <p:spPr>
          <a:xfrm>
            <a:off x="838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6C10EB9-7BA8-9E4B-9BB6-1110BF4F8C3E}"/>
              </a:ext>
            </a:extLst>
          </p:cNvPr>
          <p:cNvSpPr>
            <a:spLocks noGrp="1"/>
          </p:cNvSpPr>
          <p:nvPr>
            <p:ph sz="half" idx="2"/>
          </p:nvPr>
        </p:nvSpPr>
        <p:spPr>
          <a:xfrm>
            <a:off x="6172200" y="1825625"/>
            <a:ext cx="5181600" cy="435133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930DB6F-AF8D-6D46-B0E5-44F532606BBD}"/>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6" name="页脚占位符 5">
            <a:extLst>
              <a:ext uri="{FF2B5EF4-FFF2-40B4-BE49-F238E27FC236}">
                <a16:creationId xmlns:a16="http://schemas.microsoft.com/office/drawing/2014/main" id="{1490CF63-4281-8448-9DEB-99693CA2DD4A}"/>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D8CECA37-AF72-F644-AAD1-7714AE972EC7}"/>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314031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D3A6FB0-897D-544A-9DE4-4346DFB6C3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B5D48F0-D6C4-E447-8AA5-141AAD397D3E}"/>
              </a:ext>
            </a:extLst>
          </p:cNvPr>
          <p:cNvSpPr>
            <a:spLocks noGrp="1"/>
          </p:cNvSpPr>
          <p:nvPr>
            <p:ph sz="half" idx="2"/>
          </p:nvPr>
        </p:nvSpPr>
        <p:spPr>
          <a:xfrm>
            <a:off x="839788" y="2505075"/>
            <a:ext cx="5157787"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E2E12D1-D187-774A-BAB8-5A7720473E4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3FA670A-C3BB-8244-9CAE-F34ABD229344}"/>
              </a:ext>
            </a:extLst>
          </p:cNvPr>
          <p:cNvSpPr>
            <a:spLocks noGrp="1"/>
          </p:cNvSpPr>
          <p:nvPr>
            <p:ph sz="quarter" idx="4"/>
          </p:nvPr>
        </p:nvSpPr>
        <p:spPr>
          <a:xfrm>
            <a:off x="6172200" y="2505075"/>
            <a:ext cx="5183188" cy="3684588"/>
          </a:xfrm>
          <a:prstGeom prst="rect">
            <a:avLst/>
          </a:prstGeo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DB05EE-9E90-8249-89AF-B37C54B50B97}"/>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8" name="页脚占位符 7">
            <a:extLst>
              <a:ext uri="{FF2B5EF4-FFF2-40B4-BE49-F238E27FC236}">
                <a16:creationId xmlns:a16="http://schemas.microsoft.com/office/drawing/2014/main" id="{BE5124C0-7FD3-3B45-9017-EE5326050A38}"/>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9" name="灯片编号占位符 8">
            <a:extLst>
              <a:ext uri="{FF2B5EF4-FFF2-40B4-BE49-F238E27FC236}">
                <a16:creationId xmlns:a16="http://schemas.microsoft.com/office/drawing/2014/main" id="{A9B07453-F967-794E-B6BB-A7A37D4FBF71}"/>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1612181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1190E1-11C0-5549-BAEC-2CBA46C26D84}"/>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4" name="页脚占位符 3">
            <a:extLst>
              <a:ext uri="{FF2B5EF4-FFF2-40B4-BE49-F238E27FC236}">
                <a16:creationId xmlns:a16="http://schemas.microsoft.com/office/drawing/2014/main" id="{7A4BC8D3-97EC-4C49-BEE2-FAB740F4F8CB}"/>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a:extLst>
              <a:ext uri="{FF2B5EF4-FFF2-40B4-BE49-F238E27FC236}">
                <a16:creationId xmlns:a16="http://schemas.microsoft.com/office/drawing/2014/main" id="{9314019A-39A3-B540-8ED4-C9B6140FF93F}"/>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95566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5843A6-02D7-0B4D-83F1-B67872E8B1AB}"/>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3" name="页脚占位符 2">
            <a:extLst>
              <a:ext uri="{FF2B5EF4-FFF2-40B4-BE49-F238E27FC236}">
                <a16:creationId xmlns:a16="http://schemas.microsoft.com/office/drawing/2014/main" id="{FCE75626-F28C-134C-B2FE-E617A84722D9}"/>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灯片编号占位符 3">
            <a:extLst>
              <a:ext uri="{FF2B5EF4-FFF2-40B4-BE49-F238E27FC236}">
                <a16:creationId xmlns:a16="http://schemas.microsoft.com/office/drawing/2014/main" id="{021C87CB-198F-8A4A-9E3E-3AD1C36FDE13}"/>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32957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CE69F3-6BBB-C841-B203-DF6C6A7F1964}"/>
              </a:ext>
            </a:extLst>
          </p:cNvPr>
          <p:cNvSpPr>
            <a:spLocks noGrp="1"/>
          </p:cNvSpPr>
          <p:nvPr>
            <p:ph idx="1"/>
          </p:nvPr>
        </p:nvSpPr>
        <p:spPr>
          <a:xfrm>
            <a:off x="5183188" y="2049462"/>
            <a:ext cx="6172200" cy="38115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7B5C338-EFE7-6943-BB5C-5CBDA0809F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4DAF613-E649-B745-9984-02DA051CCD19}"/>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6" name="页脚占位符 5">
            <a:extLst>
              <a:ext uri="{FF2B5EF4-FFF2-40B4-BE49-F238E27FC236}">
                <a16:creationId xmlns:a16="http://schemas.microsoft.com/office/drawing/2014/main" id="{C7219885-2953-A544-92EF-FE6A8F96642A}"/>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C1F77DBB-5872-A24D-9A96-7F5A37DA60BC}"/>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15844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650E149E-069D-304E-BEAF-4362ED806D5D}"/>
              </a:ext>
            </a:extLst>
          </p:cNvPr>
          <p:cNvSpPr>
            <a:spLocks noGrp="1"/>
          </p:cNvSpPr>
          <p:nvPr>
            <p:ph type="pic" idx="1"/>
          </p:nvPr>
        </p:nvSpPr>
        <p:spPr>
          <a:xfrm>
            <a:off x="5183188" y="2049462"/>
            <a:ext cx="6172200" cy="38115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5AAE071-48BD-5545-A0F0-FE2C1F0914B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2739611-33E8-BB48-A890-78BDEF40D6BB}"/>
              </a:ext>
            </a:extLst>
          </p:cNvPr>
          <p:cNvSpPr>
            <a:spLocks noGrp="1"/>
          </p:cNvSpPr>
          <p:nvPr>
            <p:ph type="dt" sz="half" idx="10"/>
          </p:nvPr>
        </p:nvSpPr>
        <p:spPr>
          <a:xfrm>
            <a:off x="838200" y="6356350"/>
            <a:ext cx="2743200" cy="365125"/>
          </a:xfrm>
          <a:prstGeom prst="rect">
            <a:avLst/>
          </a:prstGeom>
        </p:spPr>
        <p:txBody>
          <a:bodyPr/>
          <a:lstStyle/>
          <a:p>
            <a:fld id="{EF53316D-7E77-5549-A3DB-0FDF23C9A492}" type="datetimeFigureOut">
              <a:rPr kumimoji="1" lang="zh-CN" altLang="en-US" smtClean="0"/>
              <a:t>2022/3/29</a:t>
            </a:fld>
            <a:endParaRPr kumimoji="1" lang="zh-CN" altLang="en-US"/>
          </a:p>
        </p:txBody>
      </p:sp>
      <p:sp>
        <p:nvSpPr>
          <p:cNvPr id="6" name="页脚占位符 5">
            <a:extLst>
              <a:ext uri="{FF2B5EF4-FFF2-40B4-BE49-F238E27FC236}">
                <a16:creationId xmlns:a16="http://schemas.microsoft.com/office/drawing/2014/main" id="{CFDB236C-A2C4-0844-9991-ED199594F52C}"/>
              </a:ext>
            </a:extLst>
          </p:cNvPr>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灯片编号占位符 6">
            <a:extLst>
              <a:ext uri="{FF2B5EF4-FFF2-40B4-BE49-F238E27FC236}">
                <a16:creationId xmlns:a16="http://schemas.microsoft.com/office/drawing/2014/main" id="{208BE291-E664-4F42-A240-28C8C553CB9A}"/>
              </a:ext>
            </a:extLst>
          </p:cNvPr>
          <p:cNvSpPr>
            <a:spLocks noGrp="1"/>
          </p:cNvSpPr>
          <p:nvPr>
            <p:ph type="sldNum" sz="quarter" idx="12"/>
          </p:nvPr>
        </p:nvSpPr>
        <p:spPr>
          <a:xfrm>
            <a:off x="8610600" y="6356350"/>
            <a:ext cx="2743200" cy="365125"/>
          </a:xfrm>
          <a:prstGeom prst="rect">
            <a:avLst/>
          </a:prstGeom>
        </p:spPr>
        <p:txBody>
          <a:bodyPr/>
          <a:lstStyle/>
          <a:p>
            <a:fld id="{8B43748B-8DE5-A94E-93E8-79BFFC630D87}" type="slidenum">
              <a:rPr kumimoji="1" lang="zh-CN" altLang="en-US" smtClean="0"/>
              <a:t>‹#›</a:t>
            </a:fld>
            <a:endParaRPr kumimoji="1" lang="zh-CN" altLang="en-US"/>
          </a:p>
        </p:txBody>
      </p:sp>
    </p:spTree>
    <p:extLst>
      <p:ext uri="{BB962C8B-B14F-4D97-AF65-F5344CB8AC3E}">
        <p14:creationId xmlns:p14="http://schemas.microsoft.com/office/powerpoint/2010/main" val="259478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21D9AFF-1B21-6A42-AA17-DD84B7BBA3FE}"/>
              </a:ext>
            </a:extLst>
          </p:cNvPr>
          <p:cNvSpPr/>
          <p:nvPr userDrawn="1"/>
        </p:nvSpPr>
        <p:spPr>
          <a:xfrm>
            <a:off x="1282491" y="676029"/>
            <a:ext cx="10909509" cy="352746"/>
          </a:xfrm>
          <a:prstGeom prst="rect">
            <a:avLst/>
          </a:prstGeom>
          <a:gradFill>
            <a:gsLst>
              <a:gs pos="0">
                <a:schemeClr val="accent1">
                  <a:lumMod val="5000"/>
                  <a:lumOff val="95000"/>
                </a:schemeClr>
              </a:gs>
              <a:gs pos="74000">
                <a:srgbClr val="005BAC"/>
              </a:gs>
              <a:gs pos="100000">
                <a:srgbClr val="005BAC"/>
              </a:gs>
              <a:gs pos="100000">
                <a:schemeClr val="accent1">
                  <a:lumMod val="30000"/>
                  <a:lumOff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4038D9A3-E2D2-9F4E-83FE-4C09B5FDC99D}"/>
              </a:ext>
            </a:extLst>
          </p:cNvPr>
          <p:cNvPicPr>
            <a:picLocks noChangeAspect="1"/>
          </p:cNvPicPr>
          <p:nvPr userDrawn="1"/>
        </p:nvPicPr>
        <p:blipFill>
          <a:blip r:embed="rId13"/>
          <a:stretch>
            <a:fillRect/>
          </a:stretch>
        </p:blipFill>
        <p:spPr>
          <a:xfrm>
            <a:off x="10663518" y="-288204"/>
            <a:ext cx="1656635" cy="1656635"/>
          </a:xfrm>
          <a:prstGeom prst="rect">
            <a:avLst/>
          </a:prstGeom>
        </p:spPr>
      </p:pic>
      <p:sp>
        <p:nvSpPr>
          <p:cNvPr id="10" name="矩形 9">
            <a:extLst>
              <a:ext uri="{FF2B5EF4-FFF2-40B4-BE49-F238E27FC236}">
                <a16:creationId xmlns:a16="http://schemas.microsoft.com/office/drawing/2014/main" id="{695F9049-D530-F644-B440-726BEB1E31B4}"/>
              </a:ext>
            </a:extLst>
          </p:cNvPr>
          <p:cNvSpPr/>
          <p:nvPr userDrawn="1"/>
        </p:nvSpPr>
        <p:spPr>
          <a:xfrm>
            <a:off x="1" y="256854"/>
            <a:ext cx="622851"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D8850DAE-7C3B-DB43-BC63-6541B09FAABE}"/>
              </a:ext>
            </a:extLst>
          </p:cNvPr>
          <p:cNvSpPr/>
          <p:nvPr userDrawn="1"/>
        </p:nvSpPr>
        <p:spPr>
          <a:xfrm>
            <a:off x="661883" y="256854"/>
            <a:ext cx="72000"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1A8F4D91-A9BD-7144-AD51-6A9DA8EE2109}"/>
              </a:ext>
            </a:extLst>
          </p:cNvPr>
          <p:cNvPicPr>
            <a:picLocks noChangeAspect="1"/>
          </p:cNvPicPr>
          <p:nvPr userDrawn="1"/>
        </p:nvPicPr>
        <p:blipFill>
          <a:blip r:embed="rId14">
            <a:clrChange>
              <a:clrFrom>
                <a:srgbClr val="FEFEFE"/>
              </a:clrFrom>
              <a:clrTo>
                <a:srgbClr val="FEFEFE">
                  <a:alpha val="0"/>
                </a:srgbClr>
              </a:clrTo>
            </a:clrChange>
            <a:alphaModFix/>
          </a:blip>
          <a:stretch>
            <a:fillRect/>
          </a:stretch>
        </p:blipFill>
        <p:spPr>
          <a:xfrm>
            <a:off x="796752" y="203584"/>
            <a:ext cx="485739" cy="488747"/>
          </a:xfrm>
          <a:prstGeom prst="rect">
            <a:avLst/>
          </a:prstGeom>
        </p:spPr>
      </p:pic>
      <p:pic>
        <p:nvPicPr>
          <p:cNvPr id="13" name="图片 12">
            <a:extLst>
              <a:ext uri="{FF2B5EF4-FFF2-40B4-BE49-F238E27FC236}">
                <a16:creationId xmlns:a16="http://schemas.microsoft.com/office/drawing/2014/main" id="{96E02A79-96AC-A843-BC8E-3D8DACF1E40A}"/>
              </a:ext>
            </a:extLst>
          </p:cNvPr>
          <p:cNvPicPr>
            <a:picLocks noChangeAspect="1"/>
          </p:cNvPicPr>
          <p:nvPr userDrawn="1"/>
        </p:nvPicPr>
        <p:blipFill>
          <a:blip r:embed="rId15">
            <a:clrChange>
              <a:clrFrom>
                <a:srgbClr val="FFFFFF"/>
              </a:clrFrom>
              <a:clrTo>
                <a:srgbClr val="FFFFFF">
                  <a:alpha val="0"/>
                </a:srgbClr>
              </a:clrTo>
            </a:clrChange>
            <a:biLevel thresh="75000"/>
          </a:blip>
          <a:stretch>
            <a:fillRect/>
          </a:stretch>
        </p:blipFill>
        <p:spPr>
          <a:xfrm>
            <a:off x="1282491" y="213424"/>
            <a:ext cx="1147601" cy="439605"/>
          </a:xfrm>
          <a:prstGeom prst="rect">
            <a:avLst/>
          </a:prstGeom>
        </p:spPr>
      </p:pic>
    </p:spTree>
    <p:extLst>
      <p:ext uri="{BB962C8B-B14F-4D97-AF65-F5344CB8AC3E}">
        <p14:creationId xmlns:p14="http://schemas.microsoft.com/office/powerpoint/2010/main" val="427572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3000"/>
          </a:schemeClr>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CA812F8-3B9A-AD47-B922-5EFA112BB394}"/>
              </a:ext>
            </a:extLst>
          </p:cNvPr>
          <p:cNvSpPr/>
          <p:nvPr/>
        </p:nvSpPr>
        <p:spPr>
          <a:xfrm>
            <a:off x="1282491" y="676029"/>
            <a:ext cx="10909509" cy="352746"/>
          </a:xfrm>
          <a:prstGeom prst="rect">
            <a:avLst/>
          </a:prstGeom>
          <a:gradFill>
            <a:gsLst>
              <a:gs pos="0">
                <a:schemeClr val="accent1">
                  <a:lumMod val="5000"/>
                  <a:lumOff val="95000"/>
                </a:schemeClr>
              </a:gs>
              <a:gs pos="74000">
                <a:srgbClr val="005BAC"/>
              </a:gs>
              <a:gs pos="100000">
                <a:srgbClr val="005BAC"/>
              </a:gs>
              <a:gs pos="100000">
                <a:schemeClr val="accent1">
                  <a:lumMod val="30000"/>
                  <a:lumOff val="7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7BDC8009-A8AA-4A41-AC69-6BF9CF930264}"/>
              </a:ext>
            </a:extLst>
          </p:cNvPr>
          <p:cNvPicPr>
            <a:picLocks noChangeAspect="1"/>
          </p:cNvPicPr>
          <p:nvPr/>
        </p:nvPicPr>
        <p:blipFill>
          <a:blip r:embed="rId2"/>
          <a:stretch>
            <a:fillRect/>
          </a:stretch>
        </p:blipFill>
        <p:spPr>
          <a:xfrm>
            <a:off x="10663518" y="-288204"/>
            <a:ext cx="1656635" cy="1656635"/>
          </a:xfrm>
          <a:prstGeom prst="rect">
            <a:avLst/>
          </a:prstGeom>
        </p:spPr>
      </p:pic>
      <p:sp>
        <p:nvSpPr>
          <p:cNvPr id="9" name="矩形 8">
            <a:extLst>
              <a:ext uri="{FF2B5EF4-FFF2-40B4-BE49-F238E27FC236}">
                <a16:creationId xmlns:a16="http://schemas.microsoft.com/office/drawing/2014/main" id="{B24F29F0-78D7-374C-BB4D-8FDA9618FE31}"/>
              </a:ext>
            </a:extLst>
          </p:cNvPr>
          <p:cNvSpPr/>
          <p:nvPr/>
        </p:nvSpPr>
        <p:spPr>
          <a:xfrm>
            <a:off x="1" y="256854"/>
            <a:ext cx="622851"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BE4B5F57-57EE-1A4B-9EA5-F55C8FAC3914}"/>
              </a:ext>
            </a:extLst>
          </p:cNvPr>
          <p:cNvSpPr/>
          <p:nvPr/>
        </p:nvSpPr>
        <p:spPr>
          <a:xfrm>
            <a:off x="661883" y="256854"/>
            <a:ext cx="72000" cy="352746"/>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B5006713-6342-284C-B802-6B9D03CDFBB6}"/>
              </a:ext>
            </a:extLst>
          </p:cNvPr>
          <p:cNvPicPr>
            <a:picLocks noChangeAspect="1"/>
          </p:cNvPicPr>
          <p:nvPr/>
        </p:nvPicPr>
        <p:blipFill>
          <a:blip r:embed="rId3">
            <a:clrChange>
              <a:clrFrom>
                <a:srgbClr val="FEFEFE"/>
              </a:clrFrom>
              <a:clrTo>
                <a:srgbClr val="FEFEFE">
                  <a:alpha val="0"/>
                </a:srgbClr>
              </a:clrTo>
            </a:clrChange>
            <a:alphaModFix/>
          </a:blip>
          <a:stretch>
            <a:fillRect/>
          </a:stretch>
        </p:blipFill>
        <p:spPr>
          <a:xfrm>
            <a:off x="796752" y="203584"/>
            <a:ext cx="485739" cy="488747"/>
          </a:xfrm>
          <a:prstGeom prst="rect">
            <a:avLst/>
          </a:prstGeom>
        </p:spPr>
      </p:pic>
      <p:pic>
        <p:nvPicPr>
          <p:cNvPr id="12" name="图片 11">
            <a:extLst>
              <a:ext uri="{FF2B5EF4-FFF2-40B4-BE49-F238E27FC236}">
                <a16:creationId xmlns:a16="http://schemas.microsoft.com/office/drawing/2014/main" id="{806F6CC1-D229-0449-A9A2-6CF75BE13817}"/>
              </a:ext>
            </a:extLst>
          </p:cNvPr>
          <p:cNvPicPr>
            <a:picLocks noChangeAspect="1"/>
          </p:cNvPicPr>
          <p:nvPr/>
        </p:nvPicPr>
        <p:blipFill>
          <a:blip r:embed="rId4">
            <a:clrChange>
              <a:clrFrom>
                <a:srgbClr val="FFFFFF"/>
              </a:clrFrom>
              <a:clrTo>
                <a:srgbClr val="FFFFFF">
                  <a:alpha val="0"/>
                </a:srgbClr>
              </a:clrTo>
            </a:clrChange>
            <a:biLevel thresh="75000"/>
          </a:blip>
          <a:stretch>
            <a:fillRect/>
          </a:stretch>
        </p:blipFill>
        <p:spPr>
          <a:xfrm>
            <a:off x="1282491" y="213424"/>
            <a:ext cx="1147601" cy="439605"/>
          </a:xfrm>
          <a:prstGeom prst="rect">
            <a:avLst/>
          </a:prstGeom>
        </p:spPr>
      </p:pic>
    </p:spTree>
    <p:extLst>
      <p:ext uri="{BB962C8B-B14F-4D97-AF65-F5344CB8AC3E}">
        <p14:creationId xmlns:p14="http://schemas.microsoft.com/office/powerpoint/2010/main" val="51334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004D0-5DFA-F74F-AD36-3282B4C84D96}"/>
              </a:ext>
            </a:extLst>
          </p:cNvPr>
          <p:cNvSpPr>
            <a:spLocks noGrp="1"/>
          </p:cNvSpPr>
          <p:nvPr>
            <p:ph idx="1"/>
          </p:nvPr>
        </p:nvSpPr>
        <p:spPr>
          <a:xfrm>
            <a:off x="838200" y="1250589"/>
            <a:ext cx="10515600" cy="5112503"/>
          </a:xfrm>
        </p:spPr>
        <p:txBody>
          <a:bodyPr/>
          <a:lstStyle/>
          <a:p>
            <a:pPr>
              <a:lnSpc>
                <a:spcPct val="150000"/>
              </a:lnSpc>
              <a:buFont typeface="Wingdings" panose="05000000000000000000" pitchFamily="2" charset="2"/>
              <a:buChar char="n"/>
            </a:pPr>
            <a:r>
              <a:rPr kumimoji="1" lang="zh-CN" altLang="en-US" sz="2400" b="1"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MAGIC[1]</a:t>
            </a:r>
          </a:p>
          <a:p>
            <a:pPr marL="0" indent="0">
              <a:lnSpc>
                <a:spcPct val="150000"/>
              </a:lnSpc>
              <a:buNone/>
            </a:pPr>
            <a:r>
              <a:rPr kumimoji="1" lang="en-US" altLang="zh-CN" sz="2000"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id="{E32E3A09-ACCD-4950-A90C-A03C3B236405}"/>
              </a:ext>
            </a:extLst>
          </p:cNvPr>
          <p:cNvSpPr txBox="1"/>
          <p:nvPr/>
        </p:nvSpPr>
        <p:spPr>
          <a:xfrm>
            <a:off x="4899581" y="1104996"/>
            <a:ext cx="7110167" cy="523220"/>
          </a:xfrm>
          <a:prstGeom prst="rect">
            <a:avLst/>
          </a:prstGeom>
          <a:noFill/>
        </p:spPr>
        <p:txBody>
          <a:bodyPr wrap="square">
            <a:spAutoFit/>
          </a:bodyPr>
          <a:lstStyle/>
          <a:p>
            <a:r>
              <a:rPr lang="en-US" altLang="zh-CN" sz="1400" b="1" dirty="0"/>
              <a:t>[1] </a:t>
            </a:r>
            <a:r>
              <a:rPr lang="en-US" altLang="zh-CN" sz="1400" dirty="0"/>
              <a:t>Niu Y ,  Paleja R ,  Gombolay M C . Multi-Agent Graph-Attention Communication and Teaming.  AAMAS2021.</a:t>
            </a:r>
            <a:endParaRPr lang="zh-CN" altLang="en-US" sz="1400" dirty="0"/>
          </a:p>
        </p:txBody>
      </p:sp>
      <p:pic>
        <p:nvPicPr>
          <p:cNvPr id="12" name="图片 11">
            <a:extLst>
              <a:ext uri="{FF2B5EF4-FFF2-40B4-BE49-F238E27FC236}">
                <a16:creationId xmlns:a16="http://schemas.microsoft.com/office/drawing/2014/main" id="{A6FF99A8-E434-4C84-834F-8F0B8F1507A9}"/>
              </a:ext>
            </a:extLst>
          </p:cNvPr>
          <p:cNvPicPr>
            <a:picLocks noChangeAspect="1"/>
          </p:cNvPicPr>
          <p:nvPr/>
        </p:nvPicPr>
        <p:blipFill>
          <a:blip r:embed="rId3"/>
          <a:stretch>
            <a:fillRect/>
          </a:stretch>
        </p:blipFill>
        <p:spPr>
          <a:xfrm>
            <a:off x="772212" y="2040188"/>
            <a:ext cx="5042054" cy="4817812"/>
          </a:xfrm>
          <a:prstGeom prst="rect">
            <a:avLst/>
          </a:prstGeom>
        </p:spPr>
      </p:pic>
      <p:pic>
        <p:nvPicPr>
          <p:cNvPr id="14" name="图片 13">
            <a:extLst>
              <a:ext uri="{FF2B5EF4-FFF2-40B4-BE49-F238E27FC236}">
                <a16:creationId xmlns:a16="http://schemas.microsoft.com/office/drawing/2014/main" id="{11AD8471-83E1-458D-B2D9-EAE1C1F1A04B}"/>
              </a:ext>
            </a:extLst>
          </p:cNvPr>
          <p:cNvPicPr>
            <a:picLocks noChangeAspect="1"/>
          </p:cNvPicPr>
          <p:nvPr/>
        </p:nvPicPr>
        <p:blipFill>
          <a:blip r:embed="rId4"/>
          <a:stretch>
            <a:fillRect/>
          </a:stretch>
        </p:blipFill>
        <p:spPr>
          <a:xfrm>
            <a:off x="6435405" y="3265776"/>
            <a:ext cx="5224372" cy="2327565"/>
          </a:xfrm>
          <a:prstGeom prst="rect">
            <a:avLst/>
          </a:prstGeom>
        </p:spPr>
      </p:pic>
      <p:sp>
        <p:nvSpPr>
          <p:cNvPr id="15" name="文本框 14">
            <a:extLst>
              <a:ext uri="{FF2B5EF4-FFF2-40B4-BE49-F238E27FC236}">
                <a16:creationId xmlns:a16="http://schemas.microsoft.com/office/drawing/2014/main" id="{79B28B1D-F63F-49DC-8A67-4519ED88C619}"/>
              </a:ext>
            </a:extLst>
          </p:cNvPr>
          <p:cNvSpPr txBox="1"/>
          <p:nvPr/>
        </p:nvSpPr>
        <p:spPr>
          <a:xfrm>
            <a:off x="6625863" y="2936928"/>
            <a:ext cx="140459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Scheduler</a:t>
            </a:r>
            <a:endParaRPr lang="zh-CN" altLang="en-US" b="1"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216DEF50-4740-4FFC-B2C4-14F6C42A80B5}"/>
              </a:ext>
            </a:extLst>
          </p:cNvPr>
          <p:cNvSpPr/>
          <p:nvPr/>
        </p:nvSpPr>
        <p:spPr>
          <a:xfrm>
            <a:off x="6748411" y="4660445"/>
            <a:ext cx="1404593" cy="1696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A681716-E47C-4E86-85DE-804428D74A56}"/>
              </a:ext>
            </a:extLst>
          </p:cNvPr>
          <p:cNvSpPr txBox="1"/>
          <p:nvPr/>
        </p:nvSpPr>
        <p:spPr>
          <a:xfrm>
            <a:off x="9797197" y="4951087"/>
            <a:ext cx="1740030"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node feature</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6FA9BCD1-05A5-4465-B815-65EA1B4EBE56}"/>
              </a:ext>
            </a:extLst>
          </p:cNvPr>
          <p:cNvCxnSpPr>
            <a:stCxn id="16" idx="3"/>
            <a:endCxn id="17" idx="1"/>
          </p:cNvCxnSpPr>
          <p:nvPr/>
        </p:nvCxnSpPr>
        <p:spPr>
          <a:xfrm>
            <a:off x="8153004" y="4745286"/>
            <a:ext cx="1644193" cy="390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8B5AC73A-A15E-4D7F-A6BA-EAB47D926CFB}"/>
              </a:ext>
            </a:extLst>
          </p:cNvPr>
          <p:cNvSpPr/>
          <p:nvPr/>
        </p:nvSpPr>
        <p:spPr>
          <a:xfrm>
            <a:off x="6748411" y="3427220"/>
            <a:ext cx="4072379" cy="281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4D49162D-C282-4B60-B24F-F11FFA2E297E}"/>
              </a:ext>
            </a:extLst>
          </p:cNvPr>
          <p:cNvSpPr txBox="1"/>
          <p:nvPr/>
        </p:nvSpPr>
        <p:spPr>
          <a:xfrm>
            <a:off x="7786431" y="3032612"/>
            <a:ext cx="3528481" cy="369332"/>
          </a:xfrm>
          <a:prstGeom prst="rect">
            <a:avLst/>
          </a:prstGeom>
          <a:noFill/>
        </p:spPr>
        <p:txBody>
          <a:bodyPr wrap="squar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Decide whom to communicate</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2CEB3452-F668-4E14-AB79-AE2DD3B699E4}"/>
              </a:ext>
            </a:extLst>
          </p:cNvPr>
          <p:cNvSpPr txBox="1"/>
          <p:nvPr/>
        </p:nvSpPr>
        <p:spPr>
          <a:xfrm>
            <a:off x="6625863" y="2415858"/>
            <a:ext cx="6160416" cy="400110"/>
          </a:xfrm>
          <a:prstGeom prst="rect">
            <a:avLst/>
          </a:prstGeom>
          <a:noFill/>
        </p:spPr>
        <p:txBody>
          <a:bodyPr wrap="square">
            <a:spAutoFit/>
          </a:bodyPr>
          <a:lstStyle/>
          <a:p>
            <a:r>
              <a:rPr lang="en-US" altLang="zh-CN" sz="2000" b="1" dirty="0">
                <a:solidFill>
                  <a:srgbClr val="005BAC"/>
                </a:solidFill>
                <a:latin typeface="Times New Roman" panose="02020603050405020304" pitchFamily="18" charset="0"/>
                <a:cs typeface="Times New Roman" panose="02020603050405020304" pitchFamily="18" charset="0"/>
              </a:rPr>
              <a:t>L rounds of communication</a:t>
            </a:r>
            <a:r>
              <a:rPr lang="zh-CN" altLang="en-US" sz="2000" b="1" dirty="0">
                <a:solidFill>
                  <a:srgbClr val="005BAC"/>
                </a:solidFill>
                <a:latin typeface="Times New Roman" panose="02020603050405020304" pitchFamily="18" charset="0"/>
                <a:cs typeface="Times New Roman" panose="02020603050405020304" pitchFamily="18" charset="0"/>
              </a:rPr>
              <a:t>：</a:t>
            </a:r>
          </a:p>
        </p:txBody>
      </p:sp>
      <p:sp>
        <p:nvSpPr>
          <p:cNvPr id="24" name="文本框 23">
            <a:extLst>
              <a:ext uri="{FF2B5EF4-FFF2-40B4-BE49-F238E27FC236}">
                <a16:creationId xmlns:a16="http://schemas.microsoft.com/office/drawing/2014/main" id="{558D8E33-0CE2-45DD-BF45-20C5AAD17815}"/>
              </a:ext>
            </a:extLst>
          </p:cNvPr>
          <p:cNvSpPr txBox="1"/>
          <p:nvPr/>
        </p:nvSpPr>
        <p:spPr>
          <a:xfrm>
            <a:off x="6625863" y="5682229"/>
            <a:ext cx="240383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Message Processor</a:t>
            </a:r>
            <a:endParaRPr lang="zh-CN" altLang="en-US"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4181462C-8314-462A-B5C5-D0F63673175B}"/>
              </a:ext>
            </a:extLst>
          </p:cNvPr>
          <p:cNvSpPr txBox="1"/>
          <p:nvPr/>
        </p:nvSpPr>
        <p:spPr>
          <a:xfrm>
            <a:off x="6625863" y="6234363"/>
            <a:ext cx="464191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integrate messages by GAT </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251322AC-B624-4478-93ED-E99EE9A89829}"/>
              </a:ext>
            </a:extLst>
          </p:cNvPr>
          <p:cNvSpPr txBox="1"/>
          <p:nvPr/>
        </p:nvSpPr>
        <p:spPr>
          <a:xfrm>
            <a:off x="6625863" y="1966050"/>
            <a:ext cx="4158401"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目的：多智能体强化学习中加入通信</a:t>
            </a:r>
          </a:p>
        </p:txBody>
      </p:sp>
      <p:sp>
        <p:nvSpPr>
          <p:cNvPr id="27" name="左大括号 26">
            <a:extLst>
              <a:ext uri="{FF2B5EF4-FFF2-40B4-BE49-F238E27FC236}">
                <a16:creationId xmlns:a16="http://schemas.microsoft.com/office/drawing/2014/main" id="{ACC3722A-36F5-486F-95EF-3B6B67FF92FD}"/>
              </a:ext>
            </a:extLst>
          </p:cNvPr>
          <p:cNvSpPr/>
          <p:nvPr/>
        </p:nvSpPr>
        <p:spPr>
          <a:xfrm>
            <a:off x="10517276" y="1734248"/>
            <a:ext cx="45719" cy="8713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1FA86C0-6872-440C-A0B6-7BDE9E55B062}"/>
              </a:ext>
            </a:extLst>
          </p:cNvPr>
          <p:cNvSpPr txBox="1"/>
          <p:nvPr/>
        </p:nvSpPr>
        <p:spPr>
          <a:xfrm>
            <a:off x="10600634" y="1641499"/>
            <a:ext cx="1135737" cy="960328"/>
          </a:xfrm>
          <a:prstGeom prst="rect">
            <a:avLst/>
          </a:prstGeom>
          <a:noFill/>
        </p:spPr>
        <p:txBody>
          <a:bodyPr wrap="square" rtlCol="0">
            <a:spAutoFit/>
          </a:bodyPr>
          <a:lstStyle/>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Whom</a:t>
            </a:r>
          </a:p>
          <a:p>
            <a:pPr>
              <a:lnSpc>
                <a:spcPct val="150000"/>
              </a:lnSpc>
            </a:pPr>
            <a:r>
              <a:rPr lang="en-US" altLang="zh-CN" sz="2000" b="1" dirty="0">
                <a:solidFill>
                  <a:srgbClr val="FF0000"/>
                </a:solidFill>
                <a:latin typeface="Times New Roman" panose="02020603050405020304" pitchFamily="18" charset="0"/>
                <a:cs typeface="Times New Roman" panose="02020603050405020304" pitchFamily="18" charset="0"/>
              </a:rPr>
              <a:t>How</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09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004D0-5DFA-F74F-AD36-3282B4C84D96}"/>
              </a:ext>
            </a:extLst>
          </p:cNvPr>
          <p:cNvSpPr>
            <a:spLocks noGrp="1"/>
          </p:cNvSpPr>
          <p:nvPr>
            <p:ph idx="1"/>
          </p:nvPr>
        </p:nvSpPr>
        <p:spPr>
          <a:xfrm>
            <a:off x="838200" y="1250589"/>
            <a:ext cx="10515600" cy="5112503"/>
          </a:xfrm>
        </p:spPr>
        <p:txBody>
          <a:bodyPr/>
          <a:lstStyle/>
          <a:p>
            <a:pPr>
              <a:lnSpc>
                <a:spcPct val="150000"/>
              </a:lnSpc>
              <a:buFont typeface="Wingdings" panose="05000000000000000000" pitchFamily="2" charset="2"/>
              <a:buChar char="n"/>
            </a:pPr>
            <a:r>
              <a:rPr kumimoji="1" lang="zh-CN" altLang="en-US" sz="2400" b="1" dirty="0">
                <a:latin typeface="微软雅黑" panose="020B0503020204020204" pitchFamily="34" charset="-122"/>
                <a:ea typeface="微软雅黑" panose="020B0503020204020204" pitchFamily="34" charset="-122"/>
              </a:rPr>
              <a:t> </a:t>
            </a:r>
            <a:r>
              <a:rPr kumimoji="1" lang="en-US" altLang="zh-CN" sz="2400" b="1" dirty="0">
                <a:latin typeface="微软雅黑" panose="020B0503020204020204" pitchFamily="34" charset="-122"/>
                <a:ea typeface="微软雅黑" panose="020B0503020204020204" pitchFamily="34" charset="-122"/>
              </a:rPr>
              <a:t>LSC [1]</a:t>
            </a:r>
          </a:p>
          <a:p>
            <a:pPr marL="0" indent="0">
              <a:lnSpc>
                <a:spcPct val="150000"/>
              </a:lnSpc>
              <a:buNone/>
            </a:pPr>
            <a:r>
              <a:rPr kumimoji="1" lang="en-US" altLang="zh-CN" sz="2000" dirty="0">
                <a:latin typeface="微软雅黑" panose="020B0503020204020204" pitchFamily="34" charset="-122"/>
                <a:ea typeface="微软雅黑" panose="020B0503020204020204" pitchFamily="34" charset="-122"/>
              </a:rPr>
              <a:t>	</a:t>
            </a:r>
          </a:p>
        </p:txBody>
      </p:sp>
      <p:sp>
        <p:nvSpPr>
          <p:cNvPr id="10" name="文本框 9">
            <a:extLst>
              <a:ext uri="{FF2B5EF4-FFF2-40B4-BE49-F238E27FC236}">
                <a16:creationId xmlns:a16="http://schemas.microsoft.com/office/drawing/2014/main" id="{E32E3A09-ACCD-4950-A90C-A03C3B236405}"/>
              </a:ext>
            </a:extLst>
          </p:cNvPr>
          <p:cNvSpPr txBox="1"/>
          <p:nvPr/>
        </p:nvSpPr>
        <p:spPr>
          <a:xfrm>
            <a:off x="4899581" y="1104996"/>
            <a:ext cx="7110167" cy="523220"/>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Sheng J ,  Wang X ,  </a:t>
            </a:r>
            <a:r>
              <a:rPr lang="en-US" altLang="zh-CN" sz="1400" dirty="0" err="1">
                <a:latin typeface="Times New Roman" panose="02020603050405020304" pitchFamily="18" charset="0"/>
                <a:cs typeface="Times New Roman" panose="02020603050405020304" pitchFamily="18" charset="0"/>
              </a:rPr>
              <a:t>Jin</a:t>
            </a:r>
            <a:r>
              <a:rPr lang="en-US" altLang="zh-CN" sz="1400" dirty="0">
                <a:latin typeface="Times New Roman" panose="02020603050405020304" pitchFamily="18" charset="0"/>
                <a:cs typeface="Times New Roman" panose="02020603050405020304" pitchFamily="18" charset="0"/>
              </a:rPr>
              <a:t> B , et al. Learning Structured Communication for Multi-agent Reinforcement Learning[J].  2020.</a:t>
            </a:r>
            <a:endParaRPr lang="zh-CN" altLang="en-US" sz="1400" dirty="0"/>
          </a:p>
        </p:txBody>
      </p:sp>
      <p:pic>
        <p:nvPicPr>
          <p:cNvPr id="6" name="图片 5">
            <a:extLst>
              <a:ext uri="{FF2B5EF4-FFF2-40B4-BE49-F238E27FC236}">
                <a16:creationId xmlns:a16="http://schemas.microsoft.com/office/drawing/2014/main" id="{65A0B506-23B2-4772-9299-55AE3FCC0BDE}"/>
              </a:ext>
            </a:extLst>
          </p:cNvPr>
          <p:cNvPicPr>
            <a:picLocks noChangeAspect="1"/>
          </p:cNvPicPr>
          <p:nvPr/>
        </p:nvPicPr>
        <p:blipFill>
          <a:blip r:embed="rId3"/>
          <a:stretch>
            <a:fillRect/>
          </a:stretch>
        </p:blipFill>
        <p:spPr>
          <a:xfrm>
            <a:off x="1255315" y="1806945"/>
            <a:ext cx="10553244" cy="2494678"/>
          </a:xfrm>
          <a:prstGeom prst="rect">
            <a:avLst/>
          </a:prstGeom>
        </p:spPr>
      </p:pic>
      <p:sp>
        <p:nvSpPr>
          <p:cNvPr id="7" name="文本框 6">
            <a:extLst>
              <a:ext uri="{FF2B5EF4-FFF2-40B4-BE49-F238E27FC236}">
                <a16:creationId xmlns:a16="http://schemas.microsoft.com/office/drawing/2014/main" id="{D8B8DE2A-B47F-4230-8C3D-3E21E625337D}"/>
              </a:ext>
            </a:extLst>
          </p:cNvPr>
          <p:cNvSpPr txBox="1"/>
          <p:nvPr/>
        </p:nvSpPr>
        <p:spPr>
          <a:xfrm>
            <a:off x="383441" y="2615937"/>
            <a:ext cx="716437" cy="1200329"/>
          </a:xfrm>
          <a:prstGeom prst="rect">
            <a:avLst/>
          </a:prstGeom>
          <a:noFill/>
        </p:spPr>
        <p:txBody>
          <a:bodyPr wrap="square" rtlCol="0">
            <a:spAutoFit/>
          </a:bodyPr>
          <a:lstStyle/>
          <a:p>
            <a:r>
              <a:rPr lang="zh-CN" altLang="en-US" b="1" dirty="0"/>
              <a:t>层级</a:t>
            </a:r>
            <a:r>
              <a:rPr lang="zh-CN" altLang="en-US" dirty="0"/>
              <a:t>结构生成过程</a:t>
            </a:r>
          </a:p>
        </p:txBody>
      </p:sp>
      <p:pic>
        <p:nvPicPr>
          <p:cNvPr id="9" name="图片 8">
            <a:extLst>
              <a:ext uri="{FF2B5EF4-FFF2-40B4-BE49-F238E27FC236}">
                <a16:creationId xmlns:a16="http://schemas.microsoft.com/office/drawing/2014/main" id="{546BC570-6BDB-4F49-9B08-082C7C991A70}"/>
              </a:ext>
            </a:extLst>
          </p:cNvPr>
          <p:cNvPicPr>
            <a:picLocks noChangeAspect="1"/>
          </p:cNvPicPr>
          <p:nvPr/>
        </p:nvPicPr>
        <p:blipFill>
          <a:blip r:embed="rId4"/>
          <a:stretch>
            <a:fillRect/>
          </a:stretch>
        </p:blipFill>
        <p:spPr>
          <a:xfrm>
            <a:off x="1386914" y="4632743"/>
            <a:ext cx="6529708" cy="2093282"/>
          </a:xfrm>
          <a:prstGeom prst="rect">
            <a:avLst/>
          </a:prstGeom>
        </p:spPr>
      </p:pic>
      <p:sp>
        <p:nvSpPr>
          <p:cNvPr id="13" name="文本框 12">
            <a:extLst>
              <a:ext uri="{FF2B5EF4-FFF2-40B4-BE49-F238E27FC236}">
                <a16:creationId xmlns:a16="http://schemas.microsoft.com/office/drawing/2014/main" id="{E59FEE02-7C92-4471-8ABA-8137477933C1}"/>
              </a:ext>
            </a:extLst>
          </p:cNvPr>
          <p:cNvSpPr txBox="1"/>
          <p:nvPr/>
        </p:nvSpPr>
        <p:spPr>
          <a:xfrm>
            <a:off x="222087" y="5538664"/>
            <a:ext cx="1210862" cy="369332"/>
          </a:xfrm>
          <a:prstGeom prst="rect">
            <a:avLst/>
          </a:prstGeom>
          <a:noFill/>
        </p:spPr>
        <p:txBody>
          <a:bodyPr wrap="square" rtlCol="0">
            <a:spAutoFit/>
          </a:bodyPr>
          <a:lstStyle/>
          <a:p>
            <a:r>
              <a:rPr lang="zh-CN" altLang="en-US" b="1" dirty="0"/>
              <a:t>通信</a:t>
            </a:r>
            <a:r>
              <a:rPr lang="zh-CN" altLang="en-US" dirty="0"/>
              <a:t>过程</a:t>
            </a:r>
          </a:p>
        </p:txBody>
      </p:sp>
      <p:sp>
        <p:nvSpPr>
          <p:cNvPr id="14" name="文本框 13">
            <a:extLst>
              <a:ext uri="{FF2B5EF4-FFF2-40B4-BE49-F238E27FC236}">
                <a16:creationId xmlns:a16="http://schemas.microsoft.com/office/drawing/2014/main" id="{DCFBA1D9-184E-4067-B71D-ED215ED06A84}"/>
              </a:ext>
            </a:extLst>
          </p:cNvPr>
          <p:cNvSpPr txBox="1"/>
          <p:nvPr/>
        </p:nvSpPr>
        <p:spPr>
          <a:xfrm>
            <a:off x="8014583" y="4569806"/>
            <a:ext cx="3955330" cy="2269339"/>
          </a:xfrm>
          <a:prstGeom prst="rect">
            <a:avLst/>
          </a:prstGeom>
          <a:noFill/>
        </p:spPr>
        <p:txBody>
          <a:bodyPr wrap="square">
            <a:spAutoFit/>
          </a:bodyPr>
          <a:lstStyle/>
          <a:p>
            <a:pPr marL="342900" indent="-342900">
              <a:lnSpc>
                <a:spcPct val="150000"/>
              </a:lnSpc>
              <a:buAutoNum type="arabicPeriod"/>
            </a:pPr>
            <a:r>
              <a:rPr lang="zh-CN" altLang="en-US" sz="1600" dirty="0">
                <a:latin typeface="Times New Roman" panose="02020603050405020304" pitchFamily="18" charset="0"/>
                <a:cs typeface="Times New Roman" panose="02020603050405020304" pitchFamily="18" charset="0"/>
              </a:rPr>
              <a:t>低级智能体将其局部观测的</a:t>
            </a:r>
            <a:r>
              <a:rPr lang="en-US" altLang="zh-CN" sz="1600" dirty="0">
                <a:latin typeface="Times New Roman" panose="02020603050405020304" pitchFamily="18" charset="0"/>
                <a:cs typeface="Times New Roman" panose="02020603050405020304" pitchFamily="18" charset="0"/>
              </a:rPr>
              <a:t>embedding</a:t>
            </a:r>
            <a:r>
              <a:rPr lang="zh-CN" altLang="en-US" sz="1600" dirty="0">
                <a:latin typeface="Times New Roman" panose="02020603050405020304" pitchFamily="18" charset="0"/>
                <a:cs typeface="Times New Roman" panose="02020603050405020304" pitchFamily="18" charset="0"/>
              </a:rPr>
              <a:t>发送给组内的高级智能体。</a:t>
            </a:r>
            <a:endParaRPr lang="en-US" altLang="zh-CN" sz="16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zh-CN" altLang="en-US" sz="1600" b="0" i="0" dirty="0">
                <a:solidFill>
                  <a:srgbClr val="121212"/>
                </a:solidFill>
                <a:effectLst/>
                <a:latin typeface="Times New Roman" panose="02020603050405020304" pitchFamily="18" charset="0"/>
                <a:cs typeface="Times New Roman" panose="02020603050405020304" pitchFamily="18" charset="0"/>
              </a:rPr>
              <a:t>不同群组的高级智能体之间共享，做进一步的聚合得到对环境的“全局感知”。</a:t>
            </a:r>
            <a:endParaRPr lang="en-US" altLang="zh-CN" sz="1600" b="0" i="0" dirty="0">
              <a:solidFill>
                <a:srgbClr val="121212"/>
              </a:solidFill>
              <a:effectLst/>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zh-CN" altLang="en-US" sz="1600" b="0" i="0" dirty="0">
                <a:solidFill>
                  <a:srgbClr val="121212"/>
                </a:solidFill>
                <a:effectLst/>
                <a:latin typeface="Times New Roman" panose="02020603050405020304" pitchFamily="18" charset="0"/>
                <a:cs typeface="Times New Roman" panose="02020603050405020304" pitchFamily="18" charset="0"/>
              </a:rPr>
              <a:t>每个组的高级智能体将其自身获取的信息与组内的低级智能体进行共享。</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9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3004D0-5DFA-F74F-AD36-3282B4C84D96}"/>
              </a:ext>
            </a:extLst>
          </p:cNvPr>
          <p:cNvSpPr>
            <a:spLocks noGrp="1"/>
          </p:cNvSpPr>
          <p:nvPr>
            <p:ph idx="1"/>
          </p:nvPr>
        </p:nvSpPr>
        <p:spPr>
          <a:xfrm>
            <a:off x="838200" y="1448552"/>
            <a:ext cx="10515600" cy="5112503"/>
          </a:xfrm>
        </p:spPr>
        <p:txBody>
          <a:bodyPr/>
          <a:lstStyle/>
          <a:p>
            <a:pPr>
              <a:lnSpc>
                <a:spcPct val="150000"/>
              </a:lnSpc>
              <a:buFont typeface="Wingdings" panose="05000000000000000000" pitchFamily="2" charset="2"/>
              <a:buChar char="n"/>
            </a:pPr>
            <a:r>
              <a:rPr kumimoji="1" lang="zh-CN" altLang="en-US" sz="2400" b="1" dirty="0">
                <a:latin typeface="微软雅黑" panose="020B0503020204020204" pitchFamily="34" charset="-122"/>
                <a:ea typeface="微软雅黑" panose="020B0503020204020204" pitchFamily="34" charset="-122"/>
              </a:rPr>
              <a:t> 论文对比</a:t>
            </a:r>
            <a:endParaRPr kumimoji="1" lang="en-US" altLang="zh-CN" sz="2400" b="1" dirty="0">
              <a:latin typeface="微软雅黑" panose="020B0503020204020204" pitchFamily="34" charset="-122"/>
              <a:ea typeface="微软雅黑" panose="020B0503020204020204" pitchFamily="34" charset="-122"/>
            </a:endParaRPr>
          </a:p>
          <a:p>
            <a:pPr marL="0" indent="0">
              <a:lnSpc>
                <a:spcPct val="150000"/>
              </a:lnSpc>
              <a:buNone/>
            </a:pPr>
            <a:r>
              <a:rPr kumimoji="1" lang="en-US" altLang="zh-CN" sz="2000" dirty="0">
                <a:latin typeface="微软雅黑" panose="020B0503020204020204" pitchFamily="34" charset="-122"/>
                <a:ea typeface="微软雅黑" panose="020B0503020204020204" pitchFamily="34" charset="-122"/>
              </a:rPr>
              <a:t>		</a:t>
            </a:r>
            <a:endParaRPr kumimoji="1" lang="zh-CN" altLang="en-US" sz="20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DDD7A0FE-673D-47FF-81BE-B7948BCB7CFB}"/>
              </a:ext>
            </a:extLst>
          </p:cNvPr>
          <p:cNvGraphicFramePr>
            <a:graphicFrameLocks noGrp="1"/>
          </p:cNvGraphicFramePr>
          <p:nvPr>
            <p:extLst>
              <p:ext uri="{D42A27DB-BD31-4B8C-83A1-F6EECF244321}">
                <p14:modId xmlns:p14="http://schemas.microsoft.com/office/powerpoint/2010/main" val="3605968132"/>
              </p:ext>
            </p:extLst>
          </p:nvPr>
        </p:nvGraphicFramePr>
        <p:xfrm>
          <a:off x="3238630" y="2538585"/>
          <a:ext cx="8686276" cy="3680650"/>
        </p:xfrm>
        <a:graphic>
          <a:graphicData uri="http://schemas.openxmlformats.org/drawingml/2006/table">
            <a:tbl>
              <a:tblPr firstRow="1" bandRow="1">
                <a:tableStyleId>{7DF18680-E054-41AD-8BC1-D1AEF772440D}</a:tableStyleId>
              </a:tblPr>
              <a:tblGrid>
                <a:gridCol w="2286439">
                  <a:extLst>
                    <a:ext uri="{9D8B030D-6E8A-4147-A177-3AD203B41FA5}">
                      <a16:colId xmlns:a16="http://schemas.microsoft.com/office/drawing/2014/main" val="2459123527"/>
                    </a:ext>
                  </a:extLst>
                </a:gridCol>
                <a:gridCol w="2056699">
                  <a:extLst>
                    <a:ext uri="{9D8B030D-6E8A-4147-A177-3AD203B41FA5}">
                      <a16:colId xmlns:a16="http://schemas.microsoft.com/office/drawing/2014/main" val="2543089434"/>
                    </a:ext>
                  </a:extLst>
                </a:gridCol>
                <a:gridCol w="2171569">
                  <a:extLst>
                    <a:ext uri="{9D8B030D-6E8A-4147-A177-3AD203B41FA5}">
                      <a16:colId xmlns:a16="http://schemas.microsoft.com/office/drawing/2014/main" val="2290955255"/>
                    </a:ext>
                  </a:extLst>
                </a:gridCol>
                <a:gridCol w="2171569">
                  <a:extLst>
                    <a:ext uri="{9D8B030D-6E8A-4147-A177-3AD203B41FA5}">
                      <a16:colId xmlns:a16="http://schemas.microsoft.com/office/drawing/2014/main" val="1479430968"/>
                    </a:ext>
                  </a:extLst>
                </a:gridCol>
              </a:tblGrid>
              <a:tr h="480098">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HAMA[1]</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MAGIC[2]</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LSC[3]</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7097742"/>
                  </a:ext>
                </a:extLst>
              </a:tr>
              <a:tr h="480098">
                <a:tc>
                  <a:txBody>
                    <a:bodyPr/>
                    <a:lstStyle/>
                    <a:p>
                      <a:r>
                        <a:rPr lang="zh-CN" altLang="en-US" dirty="0">
                          <a:latin typeface="Times New Roman" panose="02020603050405020304" pitchFamily="18" charset="0"/>
                          <a:cs typeface="Times New Roman" panose="02020603050405020304" pitchFamily="18" charset="0"/>
                        </a:rPr>
                        <a:t>通信拓扑结构</a:t>
                      </a:r>
                    </a:p>
                  </a:txBody>
                  <a:tcPr/>
                </a:tc>
                <a:tc>
                  <a:txBody>
                    <a:bodyPr/>
                    <a:lstStyle/>
                    <a:p>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Hierarchical</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latin typeface="Times New Roman" panose="02020603050405020304" pitchFamily="18" charset="0"/>
                          <a:cs typeface="Times New Roman" panose="02020603050405020304" pitchFamily="18" charset="0"/>
                        </a:rPr>
                        <a:t>网状</a:t>
                      </a:r>
                    </a:p>
                  </a:txBody>
                  <a:tcPr/>
                </a:tc>
                <a:tc>
                  <a:txBody>
                    <a:bodyPr/>
                    <a:lstStyle/>
                    <a:p>
                      <a:r>
                        <a:rPr lang="en-US" altLang="zh-CN" sz="1800" b="0" i="0" kern="1200" dirty="0">
                          <a:solidFill>
                            <a:schemeClr val="dk1"/>
                          </a:solidFill>
                          <a:effectLst/>
                          <a:latin typeface="Times New Roman" panose="02020603050405020304" pitchFamily="18" charset="0"/>
                          <a:ea typeface="+mn-ea"/>
                          <a:cs typeface="Times New Roman" panose="02020603050405020304" pitchFamily="18" charset="0"/>
                        </a:rPr>
                        <a:t>Hierarchical</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8004756"/>
                  </a:ext>
                </a:extLst>
              </a:tr>
              <a:tr h="480098">
                <a:tc>
                  <a:txBody>
                    <a:bodyPr/>
                    <a:lstStyle/>
                    <a:p>
                      <a:r>
                        <a:rPr lang="zh-CN" altLang="en-US" dirty="0">
                          <a:latin typeface="Times New Roman" panose="02020603050405020304" pitchFamily="18" charset="0"/>
                          <a:cs typeface="Times New Roman" panose="02020603050405020304" pitchFamily="18" charset="0"/>
                        </a:rPr>
                        <a:t>结构是否会改变</a:t>
                      </a:r>
                    </a:p>
                  </a:txBody>
                  <a:tcPr/>
                </a:tc>
                <a:tc>
                  <a:txBody>
                    <a:bodyPr/>
                    <a:lstStyle/>
                    <a:p>
                      <a:r>
                        <a:rPr lang="zh-CN" altLang="en-US" dirty="0">
                          <a:latin typeface="Times New Roman" panose="02020603050405020304" pitchFamily="18" charset="0"/>
                          <a:cs typeface="Times New Roman" panose="02020603050405020304" pitchFamily="18" charset="0"/>
                        </a:rPr>
                        <a:t>否</a:t>
                      </a:r>
                    </a:p>
                  </a:txBody>
                  <a:tcPr/>
                </a:tc>
                <a:tc>
                  <a:txBody>
                    <a:bodyPr/>
                    <a:lstStyle/>
                    <a:p>
                      <a:r>
                        <a:rPr lang="zh-CN" altLang="en-US" dirty="0">
                          <a:latin typeface="Times New Roman" panose="02020603050405020304" pitchFamily="18" charset="0"/>
                          <a:cs typeface="Times New Roman" panose="02020603050405020304" pitchFamily="18" charset="0"/>
                        </a:rPr>
                        <a:t>是</a:t>
                      </a:r>
                    </a:p>
                  </a:txBody>
                  <a:tcPr/>
                </a:tc>
                <a:tc>
                  <a:txBody>
                    <a:bodyPr/>
                    <a:lstStyle/>
                    <a:p>
                      <a:r>
                        <a:rPr lang="zh-CN" altLang="en-US" dirty="0">
                          <a:latin typeface="Times New Roman" panose="02020603050405020304" pitchFamily="18" charset="0"/>
                          <a:cs typeface="Times New Roman" panose="02020603050405020304" pitchFamily="18" charset="0"/>
                        </a:rPr>
                        <a:t>是</a:t>
                      </a:r>
                    </a:p>
                  </a:txBody>
                  <a:tcPr/>
                </a:tc>
                <a:extLst>
                  <a:ext uri="{0D108BD9-81ED-4DB2-BD59-A6C34878D82A}">
                    <a16:rowId xmlns:a16="http://schemas.microsoft.com/office/drawing/2014/main" val="535447384"/>
                  </a:ext>
                </a:extLst>
              </a:tr>
              <a:tr h="480098">
                <a:tc>
                  <a:txBody>
                    <a:bodyPr/>
                    <a:lstStyle/>
                    <a:p>
                      <a:r>
                        <a:rPr lang="en-US" altLang="zh-CN" dirty="0">
                          <a:latin typeface="Times New Roman" panose="02020603050405020304" pitchFamily="18" charset="0"/>
                          <a:cs typeface="Times New Roman" panose="02020603050405020304" pitchFamily="18" charset="0"/>
                        </a:rPr>
                        <a:t>Group</a:t>
                      </a:r>
                      <a:r>
                        <a:rPr lang="zh-CN" altLang="en-US" dirty="0">
                          <a:latin typeface="Times New Roman" panose="02020603050405020304" pitchFamily="18" charset="0"/>
                          <a:cs typeface="Times New Roman" panose="02020603050405020304" pitchFamily="18" charset="0"/>
                        </a:rPr>
                        <a:t>划分依据</a:t>
                      </a:r>
                    </a:p>
                  </a:txBody>
                  <a:tcPr/>
                </a:tc>
                <a:tc>
                  <a:txBody>
                    <a:bodyPr/>
                    <a:lstStyle/>
                    <a:p>
                      <a:r>
                        <a:rPr lang="zh-CN" altLang="en-US" dirty="0">
                          <a:latin typeface="Times New Roman" panose="02020603050405020304" pitchFamily="18" charset="0"/>
                          <a:cs typeface="Times New Roman" panose="02020603050405020304" pitchFamily="18" charset="0"/>
                        </a:rPr>
                        <a:t>先验知识</a:t>
                      </a: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zh-CN" altLang="en-US" dirty="0">
                          <a:latin typeface="Times New Roman" panose="02020603050405020304" pitchFamily="18" charset="0"/>
                          <a:cs typeface="Times New Roman" panose="02020603050405020304" pitchFamily="18" charset="0"/>
                        </a:rPr>
                        <a:t>地理位置</a:t>
                      </a:r>
                    </a:p>
                  </a:txBody>
                  <a:tcPr/>
                </a:tc>
                <a:extLst>
                  <a:ext uri="{0D108BD9-81ED-4DB2-BD59-A6C34878D82A}">
                    <a16:rowId xmlns:a16="http://schemas.microsoft.com/office/drawing/2014/main" val="4285428632"/>
                  </a:ext>
                </a:extLst>
              </a:tr>
              <a:tr h="603877">
                <a:tc>
                  <a:txBody>
                    <a:bodyPr/>
                    <a:lstStyle/>
                    <a:p>
                      <a:r>
                        <a:rPr lang="zh-CN" altLang="en-US" b="1" dirty="0">
                          <a:solidFill>
                            <a:schemeClr val="tx1"/>
                          </a:solidFill>
                          <a:latin typeface="Times New Roman" panose="02020603050405020304" pitchFamily="18" charset="0"/>
                          <a:cs typeface="Times New Roman" panose="02020603050405020304" pitchFamily="18" charset="0"/>
                        </a:rPr>
                        <a:t>信息流通方式 </a:t>
                      </a:r>
                      <a:r>
                        <a:rPr lang="en-US" altLang="zh-CN" b="1" dirty="0">
                          <a:solidFill>
                            <a:srgbClr val="FF0000"/>
                          </a:solidFill>
                          <a:latin typeface="Times New Roman" panose="02020603050405020304" pitchFamily="18" charset="0"/>
                          <a:cs typeface="Times New Roman" panose="02020603050405020304" pitchFamily="18" charset="0"/>
                        </a:rPr>
                        <a:t>Whom</a:t>
                      </a: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Inter-agent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Inter-group</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Scheduler</a:t>
                      </a:r>
                      <a:r>
                        <a:rPr lang="zh-CN" altLang="en-US" dirty="0">
                          <a:latin typeface="Times New Roman" panose="02020603050405020304" pitchFamily="18" charset="0"/>
                          <a:cs typeface="Times New Roman" panose="02020603050405020304" pitchFamily="18" charset="0"/>
                        </a:rPr>
                        <a:t>通过</a:t>
                      </a:r>
                      <a:r>
                        <a:rPr lang="en-US" altLang="zh-CN" dirty="0">
                          <a:latin typeface="Times New Roman" panose="02020603050405020304" pitchFamily="18" charset="0"/>
                          <a:cs typeface="Times New Roman" panose="02020603050405020304" pitchFamily="18" charset="0"/>
                        </a:rPr>
                        <a:t>GAT</a:t>
                      </a:r>
                      <a:r>
                        <a:rPr lang="zh-CN" altLang="en-US" dirty="0">
                          <a:latin typeface="Times New Roman" panose="02020603050405020304" pitchFamily="18" charset="0"/>
                          <a:cs typeface="Times New Roman" panose="02020603050405020304" pitchFamily="18" charset="0"/>
                        </a:rPr>
                        <a:t>生成消息发送矩阵</a:t>
                      </a:r>
                    </a:p>
                  </a:txBody>
                  <a:tcPr/>
                </a:tc>
                <a:tc>
                  <a:txBody>
                    <a:bodyPr/>
                    <a:lstStyle/>
                    <a:p>
                      <a:r>
                        <a:rPr lang="en-US" altLang="zh-CN" dirty="0">
                          <a:latin typeface="Times New Roman" panose="02020603050405020304" pitchFamily="18" charset="0"/>
                          <a:cs typeface="Times New Roman" panose="02020603050405020304" pitchFamily="18" charset="0"/>
                        </a:rPr>
                        <a:t>Intra-Group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Inter-Group</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Intra-Group</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187628"/>
                  </a:ext>
                </a:extLst>
              </a:tr>
              <a:tr h="603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chemeClr val="tx1"/>
                          </a:solidFill>
                          <a:latin typeface="Times New Roman" panose="02020603050405020304" pitchFamily="18" charset="0"/>
                          <a:cs typeface="Times New Roman" panose="02020603050405020304" pitchFamily="18" charset="0"/>
                        </a:rPr>
                        <a:t>信息处理方式 </a:t>
                      </a:r>
                      <a:r>
                        <a:rPr lang="en-US" altLang="zh-CN" b="1" dirty="0">
                          <a:solidFill>
                            <a:srgbClr val="FF0000"/>
                          </a:solidFill>
                          <a:latin typeface="Times New Roman" panose="02020603050405020304" pitchFamily="18" charset="0"/>
                          <a:cs typeface="Times New Roman" panose="02020603050405020304" pitchFamily="18" charset="0"/>
                        </a:rPr>
                        <a:t>How</a:t>
                      </a:r>
                      <a:r>
                        <a:rPr lang="zh-CN" altLang="en-US" b="1" dirty="0">
                          <a:solidFill>
                            <a:srgbClr val="FF0000"/>
                          </a:solidFill>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Attention and GNN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Message Processor</a:t>
                      </a:r>
                      <a:r>
                        <a:rPr lang="zh-CN" altLang="en-US" dirty="0">
                          <a:latin typeface="Times New Roman" panose="02020603050405020304" pitchFamily="18" charset="0"/>
                          <a:cs typeface="Times New Roman" panose="02020603050405020304" pitchFamily="18" charset="0"/>
                        </a:rPr>
                        <a:t>通过</a:t>
                      </a:r>
                      <a:r>
                        <a:rPr lang="en-US" altLang="zh-CN" dirty="0">
                          <a:latin typeface="Times New Roman" panose="02020603050405020304" pitchFamily="18" charset="0"/>
                          <a:cs typeface="Times New Roman" panose="02020603050405020304" pitchFamily="18" charset="0"/>
                        </a:rPr>
                        <a:t>GAT</a:t>
                      </a:r>
                      <a:r>
                        <a:rPr lang="zh-CN" altLang="en-US" dirty="0">
                          <a:latin typeface="Times New Roman" panose="02020603050405020304" pitchFamily="18" charset="0"/>
                          <a:cs typeface="Times New Roman" panose="02020603050405020304" pitchFamily="18" charset="0"/>
                        </a:rPr>
                        <a:t>融合信息</a:t>
                      </a:r>
                    </a:p>
                  </a:txBody>
                  <a:tcPr/>
                </a:tc>
                <a:tc>
                  <a:txBody>
                    <a:bodyPr/>
                    <a:lstStyle/>
                    <a:p>
                      <a:r>
                        <a:rPr lang="en-US" altLang="zh-CN" dirty="0">
                          <a:latin typeface="Times New Roman" panose="02020603050405020304" pitchFamily="18" charset="0"/>
                          <a:cs typeface="Times New Roman" panose="02020603050405020304" pitchFamily="18" charset="0"/>
                        </a:rPr>
                        <a:t>GNN</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7102451"/>
                  </a:ext>
                </a:extLst>
              </a:tr>
              <a:tr h="480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通信复杂度</a:t>
                      </a:r>
                    </a:p>
                  </a:txBody>
                  <a:tcPr/>
                </a:tc>
                <a:tc>
                  <a:txBody>
                    <a:bodyPr/>
                    <a:lstStyle/>
                    <a:p>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tc>
                  <a:txBody>
                    <a:bodyPr/>
                    <a:lstStyle/>
                    <a:p>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O(k</a:t>
                      </a:r>
                      <a:r>
                        <a:rPr lang="en-US" altLang="zh-CN" baseline="30000" dirty="0">
                          <a:latin typeface="Times New Roman" panose="02020603050405020304" pitchFamily="18" charset="0"/>
                          <a:cs typeface="Times New Roman" panose="02020603050405020304" pitchFamily="18" charset="0"/>
                        </a:rPr>
                        <a:t>2</a:t>
                      </a:r>
                      <a:r>
                        <a:rPr lang="en-US" altLang="zh-CN" baseline="0" dirty="0">
                          <a:latin typeface="Times New Roman" panose="02020603050405020304" pitchFamily="18" charset="0"/>
                          <a:cs typeface="Times New Roman" panose="02020603050405020304" pitchFamily="18" charset="0"/>
                        </a:rPr>
                        <a:t>+kb</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9729328"/>
                  </a:ext>
                </a:extLst>
              </a:tr>
            </a:tbl>
          </a:graphicData>
        </a:graphic>
      </p:graphicFrame>
      <p:pic>
        <p:nvPicPr>
          <p:cNvPr id="5" name="图片 4">
            <a:extLst>
              <a:ext uri="{FF2B5EF4-FFF2-40B4-BE49-F238E27FC236}">
                <a16:creationId xmlns:a16="http://schemas.microsoft.com/office/drawing/2014/main" id="{009BF7EE-776E-4EF8-8971-CD45567CCC60}"/>
              </a:ext>
            </a:extLst>
          </p:cNvPr>
          <p:cNvPicPr>
            <a:picLocks noChangeAspect="1"/>
          </p:cNvPicPr>
          <p:nvPr/>
        </p:nvPicPr>
        <p:blipFill>
          <a:blip r:embed="rId3"/>
          <a:stretch>
            <a:fillRect/>
          </a:stretch>
        </p:blipFill>
        <p:spPr>
          <a:xfrm>
            <a:off x="153971" y="2524002"/>
            <a:ext cx="2858415" cy="3640291"/>
          </a:xfrm>
          <a:prstGeom prst="rect">
            <a:avLst/>
          </a:prstGeom>
        </p:spPr>
      </p:pic>
      <p:cxnSp>
        <p:nvCxnSpPr>
          <p:cNvPr id="7" name="直接箭头连接符 6">
            <a:extLst>
              <a:ext uri="{FF2B5EF4-FFF2-40B4-BE49-F238E27FC236}">
                <a16:creationId xmlns:a16="http://schemas.microsoft.com/office/drawing/2014/main" id="{281CF9F6-12C9-418B-B165-72B613C11CC5}"/>
              </a:ext>
            </a:extLst>
          </p:cNvPr>
          <p:cNvCxnSpPr>
            <a:cxnSpLocks/>
          </p:cNvCxnSpPr>
          <p:nvPr/>
        </p:nvCxnSpPr>
        <p:spPr>
          <a:xfrm flipH="1">
            <a:off x="3012386" y="2696526"/>
            <a:ext cx="2605989" cy="4237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7E43D5E8-01A2-4CCD-BE92-41F8DBD5CD58}"/>
              </a:ext>
            </a:extLst>
          </p:cNvPr>
          <p:cNvSpPr txBox="1"/>
          <p:nvPr/>
        </p:nvSpPr>
        <p:spPr>
          <a:xfrm>
            <a:off x="3570401" y="1083273"/>
            <a:ext cx="8467628" cy="1169551"/>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Ryu H, Shin H, Park J. Multi-agent actor-critic with hierarchical graph attention network[C]//Proceedings of the AAAI Conference on Artificial Intelligence. 2020, 34(05): 7236-7243.</a:t>
            </a:r>
          </a:p>
          <a:p>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Niu</a:t>
            </a:r>
            <a:r>
              <a:rPr lang="en-US" altLang="zh-CN" sz="1400" dirty="0">
                <a:latin typeface="Times New Roman" panose="02020603050405020304" pitchFamily="18" charset="0"/>
                <a:cs typeface="Times New Roman" panose="02020603050405020304" pitchFamily="18" charset="0"/>
              </a:rPr>
              <a:t> Y ,  </a:t>
            </a:r>
            <a:r>
              <a:rPr lang="en-US" altLang="zh-CN" sz="1400" dirty="0" err="1">
                <a:latin typeface="Times New Roman" panose="02020603050405020304" pitchFamily="18" charset="0"/>
                <a:cs typeface="Times New Roman" panose="02020603050405020304" pitchFamily="18" charset="0"/>
              </a:rPr>
              <a:t>Paleja</a:t>
            </a:r>
            <a:r>
              <a:rPr lang="en-US" altLang="zh-CN" sz="1400" dirty="0">
                <a:latin typeface="Times New Roman" panose="02020603050405020304" pitchFamily="18" charset="0"/>
                <a:cs typeface="Times New Roman" panose="02020603050405020304" pitchFamily="18" charset="0"/>
              </a:rPr>
              <a:t> R ,  </a:t>
            </a:r>
            <a:r>
              <a:rPr lang="en-US" altLang="zh-CN" sz="1400" dirty="0" err="1">
                <a:latin typeface="Times New Roman" panose="02020603050405020304" pitchFamily="18" charset="0"/>
                <a:cs typeface="Times New Roman" panose="02020603050405020304" pitchFamily="18" charset="0"/>
              </a:rPr>
              <a:t>Gombolay</a:t>
            </a:r>
            <a:r>
              <a:rPr lang="en-US" altLang="zh-CN" sz="1400" dirty="0">
                <a:latin typeface="Times New Roman" panose="02020603050405020304" pitchFamily="18" charset="0"/>
                <a:cs typeface="Times New Roman" panose="02020603050405020304" pitchFamily="18" charset="0"/>
              </a:rPr>
              <a:t> M C . Multi-Agent Graph-Attention Communication and Teaming.  AAMAS2021.</a:t>
            </a:r>
          </a:p>
          <a:p>
            <a:r>
              <a:rPr lang="en-US" altLang="zh-CN" sz="1400" dirty="0">
                <a:latin typeface="Times New Roman" panose="02020603050405020304" pitchFamily="18" charset="0"/>
                <a:cs typeface="Times New Roman" panose="02020603050405020304" pitchFamily="18" charset="0"/>
              </a:rPr>
              <a:t>[3] Sheng J ,  Wang X ,  </a:t>
            </a:r>
            <a:r>
              <a:rPr lang="en-US" altLang="zh-CN" sz="1400" dirty="0" err="1">
                <a:latin typeface="Times New Roman" panose="02020603050405020304" pitchFamily="18" charset="0"/>
                <a:cs typeface="Times New Roman" panose="02020603050405020304" pitchFamily="18" charset="0"/>
              </a:rPr>
              <a:t>Jin</a:t>
            </a:r>
            <a:r>
              <a:rPr lang="en-US" altLang="zh-CN" sz="1400" dirty="0">
                <a:latin typeface="Times New Roman" panose="02020603050405020304" pitchFamily="18" charset="0"/>
                <a:cs typeface="Times New Roman" panose="02020603050405020304" pitchFamily="18" charset="0"/>
              </a:rPr>
              <a:t> B , et al. Learning Structured Communication for Multi-agent Reinforcement Learning[J].  2020.</a:t>
            </a:r>
          </a:p>
        </p:txBody>
      </p:sp>
      <p:sp>
        <p:nvSpPr>
          <p:cNvPr id="13" name="文本框 12">
            <a:extLst>
              <a:ext uri="{FF2B5EF4-FFF2-40B4-BE49-F238E27FC236}">
                <a16:creationId xmlns:a16="http://schemas.microsoft.com/office/drawing/2014/main" id="{078C693C-520C-4568-B1C7-1BC0A7648BDC}"/>
              </a:ext>
            </a:extLst>
          </p:cNvPr>
          <p:cNvSpPr txBox="1"/>
          <p:nvPr/>
        </p:nvSpPr>
        <p:spPr>
          <a:xfrm>
            <a:off x="7107810" y="6239775"/>
            <a:ext cx="5005633"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为节点数，</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为群组数，</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为组内最大节点数）</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272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346</Words>
  <Application>Microsoft Office PowerPoint</Application>
  <PresentationFormat>宽屏</PresentationFormat>
  <Paragraphs>54</Paragraphs>
  <Slides>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等线</vt:lpstr>
      <vt:lpstr>等线 Light</vt:lpstr>
      <vt:lpstr>微软雅黑</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Snowberry</dc:creator>
  <cp:lastModifiedBy>ghy</cp:lastModifiedBy>
  <cp:revision>12</cp:revision>
  <dcterms:created xsi:type="dcterms:W3CDTF">2022-01-02T08:17:08Z</dcterms:created>
  <dcterms:modified xsi:type="dcterms:W3CDTF">2022-03-29T12:51:32Z</dcterms:modified>
</cp:coreProperties>
</file>