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4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4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2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7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1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0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2022.6.28</a:t>
            </a: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纪要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1304826" y="2217716"/>
            <a:ext cx="9262621" cy="2209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稳定性实验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击毁部分节点，观察收敛情况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通信策略的理论分析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布朗运动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C40CAA-B508-713F-1CD5-F467D8BD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11" y="2219295"/>
            <a:ext cx="9498977" cy="28994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A61609-4B9A-5CEF-1E81-97C334856A9C}"/>
              </a:ext>
            </a:extLst>
          </p:cNvPr>
          <p:cNvSpPr txBox="1"/>
          <p:nvPr/>
        </p:nvSpPr>
        <p:spPr>
          <a:xfrm>
            <a:off x="3118318" y="2939475"/>
            <a:ext cx="34242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标准布朗运动在</a:t>
            </a:r>
            <a:r>
              <a:rPr lang="en-US" altLang="zh-CN" sz="1600" b="1" dirty="0">
                <a:solidFill>
                  <a:srgbClr val="FF0000"/>
                </a:solidFill>
              </a:rPr>
              <a:t>t=0</a:t>
            </a:r>
            <a:r>
              <a:rPr lang="zh-CN" altLang="en-US" sz="1600" b="1" dirty="0">
                <a:solidFill>
                  <a:srgbClr val="FF0000"/>
                </a:solidFill>
              </a:rPr>
              <a:t>时的位置为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03FD1E-E20C-BC89-C971-77E7E7E5CF5A}"/>
                  </a:ext>
                </a:extLst>
              </p:cNvPr>
              <p:cNvSpPr txBox="1"/>
              <p:nvPr/>
            </p:nvSpPr>
            <p:spPr>
              <a:xfrm>
                <a:off x="3080208" y="3657589"/>
                <a:ext cx="61604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FF0000"/>
                    </a:solidFill>
                  </a:rPr>
                  <a:t>在任何有限时间区间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</a:rPr>
                  <a:t>内，布朗运动的变化满足正态分布</a:t>
                </a:r>
                <a:r>
                  <a:rPr lang="en-US" altLang="zh-CN" sz="1600" b="1" dirty="0">
                    <a:solidFill>
                      <a:srgbClr val="FF0000"/>
                    </a:solidFill>
                  </a:rPr>
                  <a:t>N(0,</a:t>
                </a:r>
                <a:r>
                  <a:rPr lang="zh-CN" altLang="en-US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</a:rPr>
                  <a:t>)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03FD1E-E20C-BC89-C971-77E7E7E5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08" y="3657589"/>
                <a:ext cx="6160416" cy="338554"/>
              </a:xfrm>
              <a:prstGeom prst="rect">
                <a:avLst/>
              </a:prstGeom>
              <a:blipFill>
                <a:blip r:embed="rId4"/>
                <a:stretch>
                  <a:fillRect l="-495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A577B8D2-F739-9917-A20E-54F17CDDC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340" y="4501619"/>
            <a:ext cx="527782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>
                <a:solidFill>
                  <a:srgbClr val="FF0000"/>
                </a:solidFill>
                <a:latin typeface="+mn-lt"/>
              </a:rPr>
              <a:t>布朗运动是一个马尔科夫过程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</a:rPr>
              <a:t>，</a:t>
            </a:r>
            <a:r>
              <a:rPr lang="zh-CN" altLang="zh-CN" sz="1600" b="1" dirty="0">
                <a:solidFill>
                  <a:srgbClr val="FF0000"/>
                </a:solidFill>
                <a:latin typeface="+mn-lt"/>
              </a:rPr>
              <a:t>即该过程在任意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zh-CN" altLang="zh-CN" sz="1600" b="1" dirty="0">
                <a:solidFill>
                  <a:srgbClr val="FF0000"/>
                </a:solidFill>
                <a:latin typeface="+mn-lt"/>
              </a:rPr>
              <a:t>时刻之后的位置仅和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zh-CN" altLang="zh-CN" sz="1600" b="1" dirty="0">
                <a:solidFill>
                  <a:srgbClr val="FF0000"/>
                </a:solidFill>
                <a:latin typeface="+mn-lt"/>
              </a:rPr>
              <a:t>时刻的位置有关，与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zh-CN" altLang="zh-CN" sz="1600" b="1" dirty="0">
                <a:solidFill>
                  <a:srgbClr val="FF0000"/>
                </a:solidFill>
                <a:latin typeface="+mn-lt"/>
              </a:rPr>
              <a:t>之前的历史轨迹无关 </a:t>
            </a:r>
          </a:p>
        </p:txBody>
      </p:sp>
      <p:sp>
        <p:nvSpPr>
          <p:cNvPr id="22" name="AutoShape 8" descr="[公式]">
            <a:extLst>
              <a:ext uri="{FF2B5EF4-FFF2-40B4-BE49-F238E27FC236}">
                <a16:creationId xmlns:a16="http://schemas.microsoft.com/office/drawing/2014/main" id="{D8332BDB-78E6-469A-69DF-55931AF8E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88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9" descr="[公式]">
            <a:extLst>
              <a:ext uri="{FF2B5EF4-FFF2-40B4-BE49-F238E27FC236}">
                <a16:creationId xmlns:a16="http://schemas.microsoft.com/office/drawing/2014/main" id="{556F7F8C-5897-83B4-BDF2-D402F999E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32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0" descr="[公式]">
            <a:extLst>
              <a:ext uri="{FF2B5EF4-FFF2-40B4-BE49-F238E27FC236}">
                <a16:creationId xmlns:a16="http://schemas.microsoft.com/office/drawing/2014/main" id="{9F6DC742-D982-019D-9B43-BD0DC90350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77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0C39DCD4-8EB4-DEBF-AC80-8C9D9CA7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9" y="5902795"/>
            <a:ext cx="390079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dirty="0">
                <a:solidFill>
                  <a:schemeClr val="accent1"/>
                </a:solidFill>
                <a:latin typeface="+mn-lt"/>
              </a:rPr>
              <a:t>多智能体运动可建模为布朗运动</a:t>
            </a:r>
            <a:endParaRPr lang="zh-CN" altLang="zh-C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2BFBBC-3286-E470-FA13-602006B6BE12}"/>
              </a:ext>
            </a:extLst>
          </p:cNvPr>
          <p:cNvSpPr/>
          <p:nvPr/>
        </p:nvSpPr>
        <p:spPr>
          <a:xfrm>
            <a:off x="1498059" y="5814290"/>
            <a:ext cx="3900792" cy="5463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4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通信策略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3E2A65-B16C-7A38-59F9-8A35852E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8154"/>
            <a:ext cx="3398815" cy="1577477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4CFC4651-54E7-D161-2F12-58E64CD8D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749" y="2229141"/>
            <a:ext cx="448474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dirty="0">
                <a:solidFill>
                  <a:schemeClr val="accent1"/>
                </a:solidFill>
                <a:latin typeface="+mn-lt"/>
              </a:rPr>
              <a:t>经过时间</a:t>
            </a:r>
            <a:r>
              <a:rPr lang="en-US" altLang="zh-CN" b="1" dirty="0">
                <a:solidFill>
                  <a:schemeClr val="accent1"/>
                </a:solidFill>
                <a:latin typeface="+mn-lt"/>
              </a:rPr>
              <a:t>t</a:t>
            </a:r>
            <a:r>
              <a:rPr lang="zh-CN" altLang="en-US" b="1" dirty="0">
                <a:solidFill>
                  <a:schemeClr val="accent1"/>
                </a:solidFill>
                <a:latin typeface="+mn-lt"/>
              </a:rPr>
              <a:t>，符合二维布朗运动的节点</a:t>
            </a:r>
            <a:r>
              <a:rPr lang="en-US" altLang="zh-CN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b="1" dirty="0">
                <a:solidFill>
                  <a:schemeClr val="accent1"/>
                </a:solidFill>
                <a:latin typeface="+mn-lt"/>
              </a:rPr>
              <a:t>之间的链路可用性</a:t>
            </a:r>
            <a:r>
              <a:rPr lang="en-US" altLang="zh-CN" b="1" dirty="0">
                <a:solidFill>
                  <a:schemeClr val="accent1"/>
                </a:solidFill>
                <a:latin typeface="+mn-lt"/>
              </a:rPr>
              <a:t>[1]</a:t>
            </a:r>
            <a:r>
              <a:rPr lang="zh-CN" altLang="en-US" b="1" dirty="0">
                <a:solidFill>
                  <a:schemeClr val="accent1"/>
                </a:solidFill>
                <a:latin typeface="+mn-lt"/>
              </a:rPr>
              <a:t>：</a:t>
            </a:r>
            <a:endParaRPr lang="zh-CN" altLang="zh-C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F8980D-683A-0B3E-1BDB-5665DC73F8ED}"/>
              </a:ext>
            </a:extLst>
          </p:cNvPr>
          <p:cNvSpPr/>
          <p:nvPr/>
        </p:nvSpPr>
        <p:spPr>
          <a:xfrm>
            <a:off x="8610621" y="2802959"/>
            <a:ext cx="424206" cy="25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2D4E55-A9BB-E9A3-7E3A-063EA461D108}"/>
              </a:ext>
            </a:extLst>
          </p:cNvPr>
          <p:cNvSpPr txBox="1"/>
          <p:nvPr/>
        </p:nvSpPr>
        <p:spPr>
          <a:xfrm>
            <a:off x="7929513" y="3108752"/>
            <a:ext cx="3184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第一类阶数为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的贝塞尔函数的第</a:t>
            </a:r>
            <a:r>
              <a:rPr lang="en-US" altLang="zh-CN" sz="1600" b="1" dirty="0">
                <a:solidFill>
                  <a:srgbClr val="FF0000"/>
                </a:solidFill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</a:rPr>
              <a:t>个正零点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A2108F-7294-7954-9520-18D51A42FA56}"/>
              </a:ext>
            </a:extLst>
          </p:cNvPr>
          <p:cNvSpPr txBox="1"/>
          <p:nvPr/>
        </p:nvSpPr>
        <p:spPr>
          <a:xfrm>
            <a:off x="5731497" y="1755631"/>
            <a:ext cx="2595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击中时间，节点越过另一节点覆盖边界的时间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EC52B2-9C34-87C9-046A-5AB8EF184CEC}"/>
              </a:ext>
            </a:extLst>
          </p:cNvPr>
          <p:cNvSpPr/>
          <p:nvPr/>
        </p:nvSpPr>
        <p:spPr>
          <a:xfrm>
            <a:off x="6665133" y="2540786"/>
            <a:ext cx="424206" cy="25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6975AD-3D8C-6EF3-519A-B2D8236BF407}"/>
              </a:ext>
            </a:extLst>
          </p:cNvPr>
          <p:cNvSpPr/>
          <p:nvPr/>
        </p:nvSpPr>
        <p:spPr>
          <a:xfrm>
            <a:off x="8681682" y="1906277"/>
            <a:ext cx="193517" cy="25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438733-8C5D-9CBE-942B-0CA6058ADBCA}"/>
              </a:ext>
            </a:extLst>
          </p:cNvPr>
          <p:cNvSpPr txBox="1"/>
          <p:nvPr/>
        </p:nvSpPr>
        <p:spPr>
          <a:xfrm>
            <a:off x="8003377" y="1429535"/>
            <a:ext cx="20628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布朗运动的扩散系数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E4FD8E-A03E-D23C-C496-A59138309385}"/>
              </a:ext>
            </a:extLst>
          </p:cNvPr>
          <p:cNvSpPr/>
          <p:nvPr/>
        </p:nvSpPr>
        <p:spPr>
          <a:xfrm>
            <a:off x="8760753" y="2290930"/>
            <a:ext cx="193517" cy="226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3CAF94-B314-585E-3533-52C2FC3A2FF1}"/>
              </a:ext>
            </a:extLst>
          </p:cNvPr>
          <p:cNvSpPr txBox="1"/>
          <p:nvPr/>
        </p:nvSpPr>
        <p:spPr>
          <a:xfrm>
            <a:off x="9051303" y="2229141"/>
            <a:ext cx="2286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最大无线覆盖区域半径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00344-AB86-2AF9-A5B8-2B2FF3AB1300}"/>
              </a:ext>
            </a:extLst>
          </p:cNvPr>
          <p:cNvSpPr txBox="1"/>
          <p:nvPr/>
        </p:nvSpPr>
        <p:spPr>
          <a:xfrm>
            <a:off x="6078562" y="5731602"/>
            <a:ext cx="61604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Ju, G. V. Chelli, Y. Lu and J. Tao, "Path Availability of the Brownian Motion Mobility Model for Mobile Ad Hoc Networks," 2010 International Conference on Internet Technology and Applications, 2010, pp. 1-4, doi: 10.1109/ITAPP.2010.5566287.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Spyropoulos T ,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Psounis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,  Raghavendra C S . Spray and wait: An efficient routing scheme for intermittently connected mobile networks[J]. USC;, 2005.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976F09CB-C947-2D06-4494-A1D66BB05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749" y="3256309"/>
            <a:ext cx="448474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dirty="0">
                <a:solidFill>
                  <a:schemeClr val="accent1"/>
                </a:solidFill>
                <a:latin typeface="+mn-lt"/>
              </a:rPr>
              <a:t>通信策略：</a:t>
            </a:r>
            <a:endParaRPr lang="en-US" altLang="zh-CN" b="1" dirty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Spray and Wait[2]: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以传输时延为考量，但在追踪环境下更应考量效费比，因此作修改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Spray and Pray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中已证明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Spray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发送副本是最快的，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Pray(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概率转发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，因为我们的目的并非是尽快将数据从源点转发至目标点，而是在通信开销尽可能小的情况下将数据共享至尽可能多的节点。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2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效费比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4CFC4651-54E7-D161-2F12-58E64CD8D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749" y="2367640"/>
                <a:ext cx="5474562" cy="3693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+mn-lt"/>
                  </a:rPr>
                  <a:t>效即探测性能：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𝒆𝒇𝒇𝒊𝒄𝒊𝒆𝒏𝒄𝒚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𝒅𝒆𝒕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nary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b="1" i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4CFC4651-54E7-D161-2F12-58E64CD8D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6749" y="2367640"/>
                <a:ext cx="5474562" cy="369332"/>
              </a:xfrm>
              <a:prstGeom prst="rect">
                <a:avLst/>
              </a:prstGeom>
              <a:blipFill>
                <a:blip r:embed="rId3"/>
                <a:stretch>
                  <a:fillRect l="-780" t="-118033" r="-1114" b="-18524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806975AD-3D8C-6EF3-519A-B2D8236BF407}"/>
              </a:ext>
            </a:extLst>
          </p:cNvPr>
          <p:cNvSpPr/>
          <p:nvPr/>
        </p:nvSpPr>
        <p:spPr>
          <a:xfrm>
            <a:off x="5715316" y="2367640"/>
            <a:ext cx="353839" cy="418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438733-8C5D-9CBE-942B-0CA6058ADBCA}"/>
              </a:ext>
            </a:extLst>
          </p:cNvPr>
          <p:cNvSpPr txBox="1"/>
          <p:nvPr/>
        </p:nvSpPr>
        <p:spPr>
          <a:xfrm>
            <a:off x="4741299" y="1933663"/>
            <a:ext cx="2709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</a:rPr>
              <a:t>时刻目标信念协方差矩阵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976F09CB-C947-2D06-4494-A1D66BB0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748" y="3315314"/>
                <a:ext cx="8689103" cy="387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+mn-lt"/>
                  </a:rPr>
                  <a:t>费即通信开销的期望：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𝒄𝒄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𝒖𝒗</m:t>
                                </m:r>
                              </m:sub>
                            </m:sSub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zh-CN" alt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zh-C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b="1" dirty="0">
                    <a:solidFill>
                      <a:schemeClr val="accent1"/>
                    </a:solidFill>
                    <a:latin typeface="+mn-lt"/>
                  </a:rPr>
                  <a:t> </a:t>
                </a:r>
              </a:p>
            </p:txBody>
          </p:sp>
        </mc:Choice>
        <mc:Fallback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976F09CB-C947-2D06-4494-A1D66BB05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6748" y="3315314"/>
                <a:ext cx="8689103" cy="387222"/>
              </a:xfrm>
              <a:prstGeom prst="rect">
                <a:avLst/>
              </a:prstGeom>
              <a:blipFill>
                <a:blip r:embed="rId4"/>
                <a:stretch>
                  <a:fillRect l="-491" t="-111111" b="-17936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72477E53-0C02-9874-15C4-AFF8C95EA643}"/>
              </a:ext>
            </a:extLst>
          </p:cNvPr>
          <p:cNvSpPr/>
          <p:nvPr/>
        </p:nvSpPr>
        <p:spPr>
          <a:xfrm>
            <a:off x="4564379" y="3299788"/>
            <a:ext cx="714631" cy="418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B223B0-BCEF-ED10-F497-761B77BC3B3A}"/>
              </a:ext>
            </a:extLst>
          </p:cNvPr>
          <p:cNvSpPr txBox="1"/>
          <p:nvPr/>
        </p:nvSpPr>
        <p:spPr>
          <a:xfrm>
            <a:off x="3924309" y="3854023"/>
            <a:ext cx="27094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Spray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过程通信次数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为源节点产生的副本数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51E5D6E-6E28-786D-3A5F-59FF62483715}"/>
              </a:ext>
            </a:extLst>
          </p:cNvPr>
          <p:cNvSpPr/>
          <p:nvPr/>
        </p:nvSpPr>
        <p:spPr>
          <a:xfrm flipH="1">
            <a:off x="2714920" y="4438925"/>
            <a:ext cx="395926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5634D5-7408-656F-533D-916E83DD937F}"/>
              </a:ext>
            </a:extLst>
          </p:cNvPr>
          <p:cNvCxnSpPr>
            <a:cxnSpLocks/>
            <a:stCxn id="20" idx="4"/>
            <a:endCxn id="26" idx="1"/>
          </p:cNvCxnSpPr>
          <p:nvPr/>
        </p:nvCxnSpPr>
        <p:spPr>
          <a:xfrm flipH="1">
            <a:off x="2516505" y="4834851"/>
            <a:ext cx="396378" cy="19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61B8EF-E5F5-8F7A-7877-66FF3D6530D0}"/>
              </a:ext>
            </a:extLst>
          </p:cNvPr>
          <p:cNvCxnSpPr>
            <a:cxnSpLocks/>
            <a:stCxn id="20" idx="4"/>
            <a:endCxn id="27" idx="7"/>
          </p:cNvCxnSpPr>
          <p:nvPr/>
        </p:nvCxnSpPr>
        <p:spPr>
          <a:xfrm>
            <a:off x="2912883" y="4834851"/>
            <a:ext cx="399589" cy="19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809FDA0-7986-C547-624A-0524FBB08F71}"/>
              </a:ext>
            </a:extLst>
          </p:cNvPr>
          <p:cNvSpPr/>
          <p:nvPr/>
        </p:nvSpPr>
        <p:spPr>
          <a:xfrm flipH="1">
            <a:off x="2178561" y="4972800"/>
            <a:ext cx="395926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02AAE9E-D9F4-8601-F372-37070E02BEE4}"/>
              </a:ext>
            </a:extLst>
          </p:cNvPr>
          <p:cNvSpPr/>
          <p:nvPr/>
        </p:nvSpPr>
        <p:spPr>
          <a:xfrm flipH="1">
            <a:off x="3254490" y="4972800"/>
            <a:ext cx="395926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688F763-DE9B-0BC2-34DA-D9578CFC0DFB}"/>
              </a:ext>
            </a:extLst>
          </p:cNvPr>
          <p:cNvCxnSpPr>
            <a:cxnSpLocks/>
            <a:stCxn id="26" idx="4"/>
            <a:endCxn id="53" idx="1"/>
          </p:cNvCxnSpPr>
          <p:nvPr/>
        </p:nvCxnSpPr>
        <p:spPr>
          <a:xfrm flipH="1">
            <a:off x="1980598" y="5368726"/>
            <a:ext cx="395926" cy="24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076E354-316E-6B5A-1F2C-994EBFAEED35}"/>
              </a:ext>
            </a:extLst>
          </p:cNvPr>
          <p:cNvCxnSpPr>
            <a:cxnSpLocks/>
            <a:stCxn id="26" idx="4"/>
            <a:endCxn id="54" idx="7"/>
          </p:cNvCxnSpPr>
          <p:nvPr/>
        </p:nvCxnSpPr>
        <p:spPr>
          <a:xfrm>
            <a:off x="2376524" y="5368726"/>
            <a:ext cx="57982" cy="24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A413BA9-4252-8D0D-5BB5-A9A27596AEA0}"/>
              </a:ext>
            </a:extLst>
          </p:cNvPr>
          <p:cNvSpPr/>
          <p:nvPr/>
        </p:nvSpPr>
        <p:spPr>
          <a:xfrm flipH="1">
            <a:off x="1642654" y="5560105"/>
            <a:ext cx="395926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372C780-9695-7542-D462-E4690420E036}"/>
              </a:ext>
            </a:extLst>
          </p:cNvPr>
          <p:cNvSpPr/>
          <p:nvPr/>
        </p:nvSpPr>
        <p:spPr>
          <a:xfrm flipH="1">
            <a:off x="2376524" y="5560105"/>
            <a:ext cx="395926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B250189-55AB-1FE5-81F9-E070A6557D34}"/>
              </a:ext>
            </a:extLst>
          </p:cNvPr>
          <p:cNvCxnSpPr>
            <a:cxnSpLocks/>
            <a:stCxn id="27" idx="4"/>
            <a:endCxn id="61" idx="1"/>
          </p:cNvCxnSpPr>
          <p:nvPr/>
        </p:nvCxnSpPr>
        <p:spPr>
          <a:xfrm flipH="1">
            <a:off x="3320959" y="5368726"/>
            <a:ext cx="131494" cy="24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E0584D6-757A-C967-C8E1-0410B42EA7E6}"/>
              </a:ext>
            </a:extLst>
          </p:cNvPr>
          <p:cNvCxnSpPr>
            <a:cxnSpLocks/>
            <a:stCxn id="27" idx="4"/>
            <a:endCxn id="62" idx="7"/>
          </p:cNvCxnSpPr>
          <p:nvPr/>
        </p:nvCxnSpPr>
        <p:spPr>
          <a:xfrm>
            <a:off x="3452453" y="5368726"/>
            <a:ext cx="322414" cy="24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B5337E0A-4C85-23D1-CD3B-BDACDDF34AF8}"/>
              </a:ext>
            </a:extLst>
          </p:cNvPr>
          <p:cNvSpPr/>
          <p:nvPr/>
        </p:nvSpPr>
        <p:spPr>
          <a:xfrm flipH="1">
            <a:off x="2983015" y="5560105"/>
            <a:ext cx="395926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88C4625-65FD-E1D7-8DE1-8B1A5869FBC5}"/>
              </a:ext>
            </a:extLst>
          </p:cNvPr>
          <p:cNvSpPr/>
          <p:nvPr/>
        </p:nvSpPr>
        <p:spPr>
          <a:xfrm flipH="1">
            <a:off x="3716885" y="5560105"/>
            <a:ext cx="395926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86EEC21-27CE-E0BE-4594-0A7CF17561A0}"/>
              </a:ext>
            </a:extLst>
          </p:cNvPr>
          <p:cNvSpPr/>
          <p:nvPr/>
        </p:nvSpPr>
        <p:spPr>
          <a:xfrm flipH="1">
            <a:off x="1180259" y="6108431"/>
            <a:ext cx="395926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E280230-A61F-88A7-E8EC-44D9C77FAE97}"/>
              </a:ext>
            </a:extLst>
          </p:cNvPr>
          <p:cNvSpPr/>
          <p:nvPr/>
        </p:nvSpPr>
        <p:spPr>
          <a:xfrm flipH="1">
            <a:off x="1914129" y="6108431"/>
            <a:ext cx="395926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A8C1263E-999C-5927-F2A0-42BD5297651D}"/>
              </a:ext>
            </a:extLst>
          </p:cNvPr>
          <p:cNvSpPr/>
          <p:nvPr/>
        </p:nvSpPr>
        <p:spPr>
          <a:xfrm flipH="1">
            <a:off x="3359395" y="6108431"/>
            <a:ext cx="395926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BEA7B45-1DBA-4970-EE70-230C9791A937}"/>
              </a:ext>
            </a:extLst>
          </p:cNvPr>
          <p:cNvSpPr/>
          <p:nvPr/>
        </p:nvSpPr>
        <p:spPr>
          <a:xfrm flipH="1">
            <a:off x="4180122" y="6108431"/>
            <a:ext cx="395926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0D9D29D-D1C6-C657-4315-C967D6045C2B}"/>
              </a:ext>
            </a:extLst>
          </p:cNvPr>
          <p:cNvSpPr txBox="1"/>
          <p:nvPr/>
        </p:nvSpPr>
        <p:spPr>
          <a:xfrm>
            <a:off x="2574487" y="6153671"/>
            <a:ext cx="59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5BAC"/>
                </a:solidFill>
              </a:rPr>
              <a:t>……</a:t>
            </a:r>
            <a:endParaRPr lang="zh-CN" altLang="en-US" b="1" dirty="0">
              <a:solidFill>
                <a:srgbClr val="005BAC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4470A1D-815C-0315-2C39-836C56FF30C0}"/>
              </a:ext>
            </a:extLst>
          </p:cNvPr>
          <p:cNvSpPr/>
          <p:nvPr/>
        </p:nvSpPr>
        <p:spPr>
          <a:xfrm>
            <a:off x="2559044" y="4699390"/>
            <a:ext cx="353839" cy="418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CA76F1-C8B1-4C7F-1B86-3E44F9EE3B8D}"/>
              </a:ext>
            </a:extLst>
          </p:cNvPr>
          <p:cNvSpPr/>
          <p:nvPr/>
        </p:nvSpPr>
        <p:spPr>
          <a:xfrm>
            <a:off x="2011311" y="5271919"/>
            <a:ext cx="353839" cy="418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4243BAF-8385-E73D-CDD3-3A3A0D939F5E}"/>
              </a:ext>
            </a:extLst>
          </p:cNvPr>
          <p:cNvSpPr/>
          <p:nvPr/>
        </p:nvSpPr>
        <p:spPr>
          <a:xfrm>
            <a:off x="3198412" y="5239545"/>
            <a:ext cx="353839" cy="418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9482F0B-D43F-DE73-D73E-EE2D14FE6741}"/>
                  </a:ext>
                </a:extLst>
              </p:cNvPr>
              <p:cNvSpPr txBox="1"/>
              <p:nvPr/>
            </p:nvSpPr>
            <p:spPr>
              <a:xfrm>
                <a:off x="4150175" y="5171374"/>
                <a:ext cx="3183879" cy="379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通信次数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p>
                        </m:sSup>
                      </m:num>
                      <m:den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9482F0B-D43F-DE73-D73E-EE2D14FE6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75" y="5171374"/>
                <a:ext cx="3183879" cy="379912"/>
              </a:xfrm>
              <a:prstGeom prst="rect">
                <a:avLst/>
              </a:prstGeom>
              <a:blipFill>
                <a:blip r:embed="rId5"/>
                <a:stretch>
                  <a:fillRect l="-1149" t="-122222" b="-19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41BD09AA-E9DB-1560-9932-A6117A4200DD}"/>
              </a:ext>
            </a:extLst>
          </p:cNvPr>
          <p:cNvSpPr/>
          <p:nvPr/>
        </p:nvSpPr>
        <p:spPr>
          <a:xfrm>
            <a:off x="5678132" y="3364255"/>
            <a:ext cx="194768" cy="168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9AB3721-D575-246F-0E60-AE629B152C98}"/>
              </a:ext>
            </a:extLst>
          </p:cNvPr>
          <p:cNvSpPr/>
          <p:nvPr/>
        </p:nvSpPr>
        <p:spPr>
          <a:xfrm>
            <a:off x="6184064" y="3364255"/>
            <a:ext cx="194768" cy="168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63A821F-34F6-033B-AF9D-AEC5E3663624}"/>
              </a:ext>
            </a:extLst>
          </p:cNvPr>
          <p:cNvSpPr txBox="1"/>
          <p:nvPr/>
        </p:nvSpPr>
        <p:spPr>
          <a:xfrm>
            <a:off x="5494271" y="3022540"/>
            <a:ext cx="1233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智能体数量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C8DD1B2-DAED-4111-65F6-AE64DDBF874E}"/>
              </a:ext>
            </a:extLst>
          </p:cNvPr>
          <p:cNvSpPr/>
          <p:nvPr/>
        </p:nvSpPr>
        <p:spPr>
          <a:xfrm>
            <a:off x="6589868" y="3385741"/>
            <a:ext cx="357316" cy="364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50ECFA4-FEAF-7CC3-0E60-D074A9BB996B}"/>
              </a:ext>
            </a:extLst>
          </p:cNvPr>
          <p:cNvSpPr txBox="1"/>
          <p:nvPr/>
        </p:nvSpPr>
        <p:spPr>
          <a:xfrm>
            <a:off x="7334054" y="2785914"/>
            <a:ext cx="3488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之间的转发概率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学习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AB09CED-1E36-C24F-A2E0-939695378571}"/>
              </a:ext>
            </a:extLst>
          </p:cNvPr>
          <p:cNvCxnSpPr>
            <a:stCxn id="78" idx="0"/>
          </p:cNvCxnSpPr>
          <p:nvPr/>
        </p:nvCxnSpPr>
        <p:spPr>
          <a:xfrm flipV="1">
            <a:off x="6768526" y="3115041"/>
            <a:ext cx="763490" cy="2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C8E9DB9E-AEB5-70B6-4BDF-2FF2CFE56EAB}"/>
              </a:ext>
            </a:extLst>
          </p:cNvPr>
          <p:cNvSpPr/>
          <p:nvPr/>
        </p:nvSpPr>
        <p:spPr>
          <a:xfrm>
            <a:off x="6988074" y="3378102"/>
            <a:ext cx="1175538" cy="362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368EDE0-09C3-45AC-7E17-0442CB87542A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7575843" y="3741055"/>
            <a:ext cx="851799" cy="2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141ED3E-7FF8-570E-8B24-0AE48C298482}"/>
              </a:ext>
            </a:extLst>
          </p:cNvPr>
          <p:cNvSpPr txBox="1"/>
          <p:nvPr/>
        </p:nvSpPr>
        <p:spPr>
          <a:xfrm>
            <a:off x="8163613" y="4041519"/>
            <a:ext cx="1847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之间的生存概率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0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接下来的思路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4CFC4651-54E7-D161-2F12-58E64CD8D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749" y="2367640"/>
                <a:ext cx="5474562" cy="3693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+mn-lt"/>
                  </a:rPr>
                  <a:t>效即探测性能：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𝒆𝒇𝒇𝒊𝒄𝒊𝒆𝒏𝒄𝒚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𝒅𝒆𝒕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nary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b="1" i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4CFC4651-54E7-D161-2F12-58E64CD8D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6749" y="2367640"/>
                <a:ext cx="5474562" cy="369332"/>
              </a:xfrm>
              <a:prstGeom prst="rect">
                <a:avLst/>
              </a:prstGeom>
              <a:blipFill>
                <a:blip r:embed="rId3"/>
                <a:stretch>
                  <a:fillRect l="-780" t="-118033" r="-1114" b="-18524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976F09CB-C947-2D06-4494-A1D66BB0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749" y="2928092"/>
                <a:ext cx="8689103" cy="387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+mn-lt"/>
                  </a:rPr>
                  <a:t>费即通信开销的期望：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𝒄𝒄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𝒖𝒗</m:t>
                                </m:r>
                              </m:sub>
                            </m:sSub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zh-CN" alt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zh-C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b="1" dirty="0">
                    <a:solidFill>
                      <a:schemeClr val="accent1"/>
                    </a:solidFill>
                    <a:latin typeface="+mn-lt"/>
                  </a:rPr>
                  <a:t> </a:t>
                </a:r>
              </a:p>
            </p:txBody>
          </p:sp>
        </mc:Choice>
        <mc:Fallback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976F09CB-C947-2D06-4494-A1D66BB05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6749" y="2928092"/>
                <a:ext cx="8689103" cy="387222"/>
              </a:xfrm>
              <a:prstGeom prst="rect">
                <a:avLst/>
              </a:prstGeom>
              <a:blipFill>
                <a:blip r:embed="rId4"/>
                <a:stretch>
                  <a:fillRect l="-491" t="-107813" b="-17656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7">
            <a:extLst>
              <a:ext uri="{FF2B5EF4-FFF2-40B4-BE49-F238E27FC236}">
                <a16:creationId xmlns:a16="http://schemas.microsoft.com/office/drawing/2014/main" id="{6144154D-2A89-7D37-8344-774228E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749" y="3542687"/>
            <a:ext cx="5474562" cy="17121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i="1" dirty="0">
                <a:solidFill>
                  <a:schemeClr val="accent1"/>
                </a:solidFill>
                <a:latin typeface="+mn-lt"/>
              </a:rPr>
              <a:t>效费比的上界？</a:t>
            </a:r>
            <a:endParaRPr lang="en-US" altLang="zh-CN" b="1" i="1" dirty="0">
              <a:solidFill>
                <a:schemeClr val="accent1"/>
              </a:solidFill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i="1" dirty="0">
                <a:solidFill>
                  <a:schemeClr val="accent1"/>
                </a:solidFill>
                <a:latin typeface="+mn-lt"/>
              </a:rPr>
              <a:t>如何确定</a:t>
            </a:r>
            <a:r>
              <a:rPr lang="en-US" altLang="zh-CN" b="1" i="1" dirty="0">
                <a:solidFill>
                  <a:schemeClr val="accent1"/>
                </a:solidFill>
                <a:latin typeface="+mn-lt"/>
              </a:rPr>
              <a:t>L</a:t>
            </a:r>
            <a:r>
              <a:rPr lang="zh-CN" altLang="en-US" b="1" i="1" dirty="0">
                <a:solidFill>
                  <a:schemeClr val="accent1"/>
                </a:solidFill>
                <a:latin typeface="+mn-lt"/>
              </a:rPr>
              <a:t>值及源节点个数？</a:t>
            </a:r>
            <a:endParaRPr lang="en-US" altLang="zh-CN" b="1" i="1" dirty="0">
              <a:solidFill>
                <a:schemeClr val="accent1"/>
              </a:solidFill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en-US" altLang="zh-CN" b="1" i="1" dirty="0">
                <a:solidFill>
                  <a:schemeClr val="accent1"/>
                </a:solidFill>
                <a:latin typeface="+mn-lt"/>
              </a:rPr>
              <a:t>Binary Spray and Pray</a:t>
            </a:r>
            <a:r>
              <a:rPr lang="zh-CN" altLang="en-US" b="1" i="1" dirty="0">
                <a:solidFill>
                  <a:schemeClr val="accent1"/>
                </a:solidFill>
                <a:latin typeface="+mn-lt"/>
              </a:rPr>
              <a:t>的可扩展性分析</a:t>
            </a:r>
            <a:endParaRPr lang="en-US" altLang="zh-CN" b="1" i="1" dirty="0">
              <a:solidFill>
                <a:schemeClr val="accent1"/>
              </a:solidFill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i="1" dirty="0">
                <a:solidFill>
                  <a:schemeClr val="accent1"/>
                </a:solidFill>
                <a:latin typeface="+mn-lt"/>
              </a:rPr>
              <a:t>通信策略实验实现，对比之前算法</a:t>
            </a:r>
            <a:endParaRPr lang="zh-CN" altLang="zh-CN" b="1" i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722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487</Words>
  <Application>Microsoft Office PowerPoint</Application>
  <PresentationFormat>宽屏</PresentationFormat>
  <Paragraphs>45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31</cp:revision>
  <dcterms:created xsi:type="dcterms:W3CDTF">2022-01-02T08:17:08Z</dcterms:created>
  <dcterms:modified xsi:type="dcterms:W3CDTF">2022-06-28T13:33:22Z</dcterms:modified>
</cp:coreProperties>
</file>