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8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7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8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9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2022.7.12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221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通信策略的理论分析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问题建模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理想情况下的一种简单求解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512" y="2035865"/>
                <a:ext cx="9989662" cy="44114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最大化效费比：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sup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𝒑𝒒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r>
                  <a:rPr lang="en-US" altLang="zh-CN" b="1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     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   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/>
                  <a:t>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p>
                    </m:sSubSup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𝒉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p>
                        </m:sSubSup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</m:e>
                    </m:d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𝒕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𝑻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0" lang="en-US" altLang="zh-CN" sz="18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𝒕</m:t>
                        </m:r>
                      </m:sub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𝒑𝒒</m:t>
                        </m:r>
                      </m:sup>
                    </m:sSubSup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𝒑𝒒</m:t>
                            </m:r>
                          </m:sub>
                        </m:s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prstClr val="black"/>
                  </a:solidFill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zh-CN" b="1" i="1" dirty="0">
                    <a:solidFill>
                      <a:schemeClr val="tx1"/>
                    </a:solidFill>
                    <a:latin typeface="+mn-lt"/>
                  </a:rPr>
                  <a:t>  </a:t>
                </a:r>
              </a:p>
            </p:txBody>
          </p:sp>
        </mc:Choice>
        <mc:Fallback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512" y="2035865"/>
                <a:ext cx="9989662" cy="4411464"/>
              </a:xfrm>
              <a:prstGeom prst="rect">
                <a:avLst/>
              </a:prstGeom>
              <a:blipFill>
                <a:blip r:embed="rId3"/>
                <a:stretch>
                  <a:fillRect l="-366" t="-27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ACA00BB-A8A0-F8B7-8120-3392B6C9C700}"/>
              </a:ext>
            </a:extLst>
          </p:cNvPr>
          <p:cNvSpPr/>
          <p:nvPr/>
        </p:nvSpPr>
        <p:spPr>
          <a:xfrm>
            <a:off x="5206314" y="4209535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367C21-98D4-2762-CCAC-05D90B30C99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212757" y="3748216"/>
            <a:ext cx="2108887" cy="461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78076-29A8-9453-99E9-AEAEFCF0C386}"/>
              </a:ext>
            </a:extLst>
          </p:cNvPr>
          <p:cNvSpPr txBox="1"/>
          <p:nvPr/>
        </p:nvSpPr>
        <p:spPr>
          <a:xfrm>
            <a:off x="2067697" y="3429000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智能体动力学模型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D928CF-AED6-1399-245D-C1CA67840FD2}"/>
              </a:ext>
            </a:extLst>
          </p:cNvPr>
          <p:cNvSpPr/>
          <p:nvPr/>
        </p:nvSpPr>
        <p:spPr>
          <a:xfrm>
            <a:off x="5231781" y="4642437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9261A9-16BC-CBE9-7D43-94662DD08F18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365157" y="4533877"/>
            <a:ext cx="1981954" cy="10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9C7026B-6C16-7ABB-5334-D3BD1981A4E0}"/>
              </a:ext>
            </a:extLst>
          </p:cNvPr>
          <p:cNvSpPr txBox="1"/>
          <p:nvPr/>
        </p:nvSpPr>
        <p:spPr>
          <a:xfrm>
            <a:off x="1890584" y="4233359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目标动力学模型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D58F19-80E3-E74D-692D-FD9728D2F4CA}"/>
              </a:ext>
            </a:extLst>
          </p:cNvPr>
          <p:cNvSpPr/>
          <p:nvPr/>
        </p:nvSpPr>
        <p:spPr>
          <a:xfrm>
            <a:off x="4975655" y="4947237"/>
            <a:ext cx="23065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A8148D-021E-7922-1066-98385CD3FDEF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3129737" y="4947237"/>
            <a:ext cx="1961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EA54B6F-9500-1765-548F-B2899902390B}"/>
              </a:ext>
            </a:extLst>
          </p:cNvPr>
          <p:cNvSpPr txBox="1"/>
          <p:nvPr/>
        </p:nvSpPr>
        <p:spPr>
          <a:xfrm>
            <a:off x="1709351" y="4789066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智能体观测模型</a:t>
            </a:r>
          </a:p>
        </p:txBody>
      </p:sp>
    </p:spTree>
    <p:extLst>
      <p:ext uri="{BB962C8B-B14F-4D97-AF65-F5344CB8AC3E}">
        <p14:creationId xmlns:p14="http://schemas.microsoft.com/office/powerpoint/2010/main" val="100479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127" y="2146841"/>
                <a:ext cx="9775479" cy="42586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考虑一种理想情况：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假设知道目标轨迹</a:t>
                </a:r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，且动态方程线性，系统方程为：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 lvl="0">
                  <a:spcAft>
                    <a:spcPts val="600"/>
                  </a:spcAft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为偏差值，设计指标泛函为</a:t>
                </a:r>
                <a:endParaRPr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chemeClr val="tx1"/>
                  </a:solidFill>
                  <a:latin typeface="+mn-lt"/>
                </a:endParaRPr>
              </a:p>
              <a:p>
                <a:pPr lvl="0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物理意义：</a:t>
                </a:r>
                <a:r>
                  <a:rPr lang="zh-CN" altLang="en-US" sz="1600" b="0" i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在控制过程中，使得系统输出尽量趋近于理想输出，同时使能量消耗尽可能少</a:t>
                </a:r>
                <a:endParaRPr lang="en-US" altLang="zh-CN" sz="1600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pPr lvl="0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最优控制问题，可用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LQR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求解</a:t>
                </a:r>
                <a:endPara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LQR (linear quadratic regulator)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即线性二次型调节器，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LQR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可得到状态线性反馈的最优控制规律，易于构成闭环最优控制。</a:t>
                </a:r>
                <a:endPara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127" y="2146841"/>
                <a:ext cx="9775479" cy="4258602"/>
              </a:xfrm>
              <a:prstGeom prst="rect">
                <a:avLst/>
              </a:prstGeom>
              <a:blipFill>
                <a:blip r:embed="rId3"/>
                <a:stretch>
                  <a:fillRect l="-374" t="-286" r="-125" b="-143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9211C2C-417D-D5E6-08F8-0C4F5377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00" y="1497754"/>
            <a:ext cx="4692733" cy="96433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C01B26-ED1F-EDEA-2390-1FC2444F1EA8}"/>
              </a:ext>
            </a:extLst>
          </p:cNvPr>
          <p:cNvCxnSpPr/>
          <p:nvPr/>
        </p:nvCxnSpPr>
        <p:spPr>
          <a:xfrm flipV="1">
            <a:off x="5008605" y="2594919"/>
            <a:ext cx="3657600" cy="7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2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127" y="1990198"/>
                <a:ext cx="9775479" cy="45718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考虑一种理想情况：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LQR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解出的最优控制规律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是关于状态变量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的线性函数：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为以下微分方程的解：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𝑩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1600" b="1" dirty="0">
                  <a:latin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zh-CN" altLang="en-US" sz="1600" b="1" i="1" smtClean="0">
                          <a:latin typeface="Cambria Math" panose="02040503050406030204" pitchFamily="18" charset="0"/>
                        </a:rPr>
                        <m:t>𝝎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假设终端时刻趋于无穷，黎卡提方程的解趋于常阵，</a:t>
                </a:r>
                <a:r>
                  <a:rPr lang="en-US" altLang="zh-CN" sz="1600" b="1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e>
                    </m:d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，微分黎卡提方程转化为代数黎卡提方程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𝑃𝐵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𝑄𝐶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Matlab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中有接口求解。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127" y="1990198"/>
                <a:ext cx="9775479" cy="4571893"/>
              </a:xfrm>
              <a:prstGeom prst="rect">
                <a:avLst/>
              </a:prstGeom>
              <a:blipFill>
                <a:blip r:embed="rId3"/>
                <a:stretch>
                  <a:fillRect l="-374" b="-4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6EAD0600-4A20-D84F-7344-42089512672B}"/>
              </a:ext>
            </a:extLst>
          </p:cNvPr>
          <p:cNvSpPr/>
          <p:nvPr/>
        </p:nvSpPr>
        <p:spPr>
          <a:xfrm>
            <a:off x="3072714" y="4456670"/>
            <a:ext cx="6301945" cy="4448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16838-353C-1B01-67EC-A280C55F7BE7}"/>
              </a:ext>
            </a:extLst>
          </p:cNvPr>
          <p:cNvSpPr txBox="1"/>
          <p:nvPr/>
        </p:nvSpPr>
        <p:spPr>
          <a:xfrm>
            <a:off x="9671920" y="4456670"/>
            <a:ext cx="219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一阶线性微分方程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DF77B-5B12-099D-5D0B-7D9C18BFF8D4}"/>
              </a:ext>
            </a:extLst>
          </p:cNvPr>
          <p:cNvSpPr txBox="1"/>
          <p:nvPr/>
        </p:nvSpPr>
        <p:spPr>
          <a:xfrm>
            <a:off x="9778993" y="3884445"/>
            <a:ext cx="13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黎卡提方程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7EC135-4B56-ECA6-D2E0-B1A1A38F5112}"/>
              </a:ext>
            </a:extLst>
          </p:cNvPr>
          <p:cNvSpPr/>
          <p:nvPr/>
        </p:nvSpPr>
        <p:spPr>
          <a:xfrm>
            <a:off x="2827902" y="3831301"/>
            <a:ext cx="6745927" cy="4448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29DB20-D3B9-6727-586C-B2399DA1D38C}"/>
              </a:ext>
            </a:extLst>
          </p:cNvPr>
          <p:cNvSpPr txBox="1"/>
          <p:nvPr/>
        </p:nvSpPr>
        <p:spPr>
          <a:xfrm>
            <a:off x="6698042" y="1223752"/>
            <a:ext cx="616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LQR</a:t>
            </a:r>
            <a:r>
              <a:rPr lang="zh-CN" altLang="en-US" dirty="0"/>
              <a:t>：https://zhuanlan.zhihu.com/p/363033191</a:t>
            </a:r>
          </a:p>
        </p:txBody>
      </p:sp>
    </p:spTree>
    <p:extLst>
      <p:ext uri="{BB962C8B-B14F-4D97-AF65-F5344CB8AC3E}">
        <p14:creationId xmlns:p14="http://schemas.microsoft.com/office/powerpoint/2010/main" val="197955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问题建模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122" y="2376127"/>
                <a:ext cx="9989662" cy="1430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+mn-lt"/>
                  </a:rPr>
                  <a:t>化简：</a:t>
                </a:r>
                <a:endParaRPr lang="en-US" altLang="zh-CN" b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sup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𝒑𝒒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limLow>
                        <m:limLow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li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𝒑𝒒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  <a:p>
                <a:pPr lvl="0"/>
                <a:endParaRPr lang="en-US" altLang="zh-CN" b="1" i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5276EC04-7B76-49FA-9162-04A7607B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2122" y="2376127"/>
                <a:ext cx="9989662" cy="1430713"/>
              </a:xfrm>
              <a:prstGeom prst="rect">
                <a:avLst/>
              </a:prstGeom>
              <a:blipFill>
                <a:blip r:embed="rId3"/>
                <a:stretch>
                  <a:fillRect l="-366" t="-213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6CCC4D1-701D-A0B8-43D8-FC27342B2006}"/>
              </a:ext>
            </a:extLst>
          </p:cNvPr>
          <p:cNvCxnSpPr/>
          <p:nvPr/>
        </p:nvCxnSpPr>
        <p:spPr>
          <a:xfrm>
            <a:off x="6153666" y="3080951"/>
            <a:ext cx="154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74A97F-F4A9-BE62-4111-4512C7428D85}"/>
                  </a:ext>
                </a:extLst>
              </p:cNvPr>
              <p:cNvSpPr txBox="1"/>
              <p:nvPr/>
            </p:nvSpPr>
            <p:spPr>
              <a:xfrm>
                <a:off x="6703541" y="4073306"/>
                <a:ext cx="4650259" cy="87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li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𝒅𝒆𝒕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𝒑𝒒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74A97F-F4A9-BE62-4111-4512C742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41" y="4073306"/>
                <a:ext cx="4650259" cy="876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88278DA-B83C-B842-C853-A874C559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22" y="3718679"/>
            <a:ext cx="448474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dirty="0">
                <a:solidFill>
                  <a:schemeClr val="accent1"/>
                </a:solidFill>
                <a:latin typeface="+mn-lt"/>
              </a:rPr>
              <a:t>通信策略：</a:t>
            </a:r>
            <a:endParaRPr lang="en-US" altLang="zh-CN" b="1" dirty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Wait[1]: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以传输时延为考量，但在追踪环境下更应考量效费比，因此作修改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 and Relay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中已证明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Spray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发送副本是最快的，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概率转发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，因为我们的目的并非是尽快将数据从源点转发至目标点，而是在通信开销尽可能小的情况下将数据共享至尽可能多的节点。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980279-3375-69D3-0DF2-046C99A4A9F1}"/>
              </a:ext>
            </a:extLst>
          </p:cNvPr>
          <p:cNvSpPr txBox="1"/>
          <p:nvPr/>
        </p:nvSpPr>
        <p:spPr>
          <a:xfrm>
            <a:off x="5642919" y="1271357"/>
            <a:ext cx="6161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 Spyropoulos T ,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Psounis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 ,  Raghavendra C S . Spray and wait: An efficient routing scheme for intermittently connected mobile networks[J]. USC;, 2005.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2B210E-F8FF-0C24-3013-BBB21D8FC8DF}"/>
              </a:ext>
            </a:extLst>
          </p:cNvPr>
          <p:cNvCxnSpPr>
            <a:cxnSpLocks/>
          </p:cNvCxnSpPr>
          <p:nvPr/>
        </p:nvCxnSpPr>
        <p:spPr>
          <a:xfrm>
            <a:off x="6096000" y="4584356"/>
            <a:ext cx="77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6AA5CB-86A8-F6BF-72DE-D9A5E80A182F}"/>
              </a:ext>
            </a:extLst>
          </p:cNvPr>
          <p:cNvSpPr txBox="1"/>
          <p:nvPr/>
        </p:nvSpPr>
        <p:spPr>
          <a:xfrm>
            <a:off x="7367959" y="5819201"/>
            <a:ext cx="369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LQG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LQR+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卡尔曼滤波）求解结果做对比，如果接近，证明该通信策略有效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D218D-DAB9-B292-A192-6064FD6D15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215688" y="5033318"/>
            <a:ext cx="0" cy="78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DA782CF-9F4D-9F31-5740-076354C91C68}"/>
              </a:ext>
            </a:extLst>
          </p:cNvPr>
          <p:cNvSpPr txBox="1"/>
          <p:nvPr/>
        </p:nvSpPr>
        <p:spPr>
          <a:xfrm>
            <a:off x="9343611" y="5241570"/>
            <a:ext cx="63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MARL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75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559</Words>
  <Application>Microsoft Office PowerPoint</Application>
  <PresentationFormat>宽屏</PresentationFormat>
  <Paragraphs>61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-apple-system</vt:lpstr>
      <vt:lpstr>等线</vt:lpstr>
      <vt:lpstr>等线 Light</vt:lpstr>
      <vt:lpstr>宋体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40</cp:revision>
  <dcterms:created xsi:type="dcterms:W3CDTF">2022-01-02T08:17:08Z</dcterms:created>
  <dcterms:modified xsi:type="dcterms:W3CDTF">2022-07-12T14:59:11Z</dcterms:modified>
</cp:coreProperties>
</file>