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8" r:id="rId4"/>
    <p:sldId id="269" r:id="rId5"/>
    <p:sldId id="27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/>
    <p:restoredTop sz="94674"/>
  </p:normalViewPr>
  <p:slideViewPr>
    <p:cSldViewPr snapToGrid="0" snapToObjects="1">
      <p:cViewPr varScale="1">
        <p:scale>
          <a:sx n="93" d="100"/>
          <a:sy n="93" d="100"/>
        </p:scale>
        <p:origin x="53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0A748-7AB6-4A29-95F9-ABCFB950637E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6D887-E34A-4A53-A871-A658CB624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07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6D887-E34A-4A53-A871-A658CB6248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047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6D887-E34A-4A53-A871-A658CB6248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692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6D887-E34A-4A53-A871-A658CB62486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391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6D887-E34A-4A53-A871-A658CB62486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040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BDC8B52-BE69-484A-98A2-3EA8F4B56531}"/>
              </a:ext>
            </a:extLst>
          </p:cNvPr>
          <p:cNvSpPr/>
          <p:nvPr userDrawn="1"/>
        </p:nvSpPr>
        <p:spPr>
          <a:xfrm>
            <a:off x="1282491" y="676029"/>
            <a:ext cx="10909509" cy="3527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05BAC"/>
              </a:gs>
              <a:gs pos="100000">
                <a:srgbClr val="005BA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6C152DB-9054-EA4E-AF8F-B917D4DE70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3518" y="-288204"/>
            <a:ext cx="1656635" cy="165663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554AA6C-77F1-014D-9432-9B728E847C13}"/>
              </a:ext>
            </a:extLst>
          </p:cNvPr>
          <p:cNvSpPr/>
          <p:nvPr userDrawn="1"/>
        </p:nvSpPr>
        <p:spPr>
          <a:xfrm>
            <a:off x="1" y="256854"/>
            <a:ext cx="622851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36E3FED-A7A6-9649-A702-F1FBA231791C}"/>
              </a:ext>
            </a:extLst>
          </p:cNvPr>
          <p:cNvSpPr/>
          <p:nvPr userDrawn="1"/>
        </p:nvSpPr>
        <p:spPr>
          <a:xfrm>
            <a:off x="661883" y="256854"/>
            <a:ext cx="72000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9C5616A-982A-DE4C-B38E-14F1D150071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96752" y="203584"/>
            <a:ext cx="485739" cy="4887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57E329B-AE6E-FE49-827A-536159EDD2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282491" y="213424"/>
            <a:ext cx="1147601" cy="43960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EDBF14E-5AF1-E044-A76C-02AE01005724}"/>
              </a:ext>
            </a:extLst>
          </p:cNvPr>
          <p:cNvSpPr txBox="1"/>
          <p:nvPr userDrawn="1"/>
        </p:nvSpPr>
        <p:spPr>
          <a:xfrm>
            <a:off x="4189260" y="2859613"/>
            <a:ext cx="5858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智能体追踪周报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2F517DA-8092-CE42-8E9E-10B172D2AC00}"/>
              </a:ext>
            </a:extLst>
          </p:cNvPr>
          <p:cNvSpPr txBox="1"/>
          <p:nvPr userDrawn="1"/>
        </p:nvSpPr>
        <p:spPr>
          <a:xfrm>
            <a:off x="4250806" y="4634608"/>
            <a:ext cx="5858048" cy="1002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汇报人：高宏业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   间：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2022.7.19</a:t>
            </a:r>
          </a:p>
        </p:txBody>
      </p:sp>
    </p:spTree>
    <p:extLst>
      <p:ext uri="{BB962C8B-B14F-4D97-AF65-F5344CB8AC3E}">
        <p14:creationId xmlns:p14="http://schemas.microsoft.com/office/powerpoint/2010/main" val="331084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AB7518-C285-4E41-9092-FBD687837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D826F-9220-D441-B07C-6264279A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2022/7/19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DC9F9-9465-7A4F-AA07-C9FCB2A80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731F0-9609-614D-85C7-36973E00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268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E3575B-7B48-A64E-842A-4734000B2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659467"/>
            <a:ext cx="2628900" cy="4517496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18ADB1-69C3-F148-B3B6-7983F7F47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59467"/>
            <a:ext cx="7734300" cy="451749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1F5C9-88C6-2740-BAF6-4168DDCC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2022/7/19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278BE-41FF-7448-B681-7DBE5455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28DBE-9406-CF4E-ABD5-8C251C2A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638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D33CF4-D746-7B45-8483-824882C1A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890E0-85EB-8947-B734-1BC03039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2022/7/19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BC0BB-445B-224F-9945-BAB0D143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657AF-65E3-9344-96D5-38B10EF5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049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70710-E913-BC4F-B2B9-4F0C7A4C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C79931-E41B-F54D-B79E-8D82F0673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8E247-06F8-1D49-8BDD-6954CF0C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2022/7/19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D467D3-9099-E840-AD22-275133DA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87CF01-B129-234D-9DBF-278D85FB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306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F297D3-F23B-F645-9614-49939A22A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C10EB9-7BA8-9E4B-9BB6-1110BF4F8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30DB6F-AF8D-6D46-B0E5-44F53260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2022/7/19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90CF63-4281-8448-9DEB-99693CA2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CECA37-AF72-F644-AAD1-7714AE97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031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3A6FB0-897D-544A-9DE4-4346DFB6C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5D48F0-D6C4-E447-8AA5-141AAD397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2E12D1-D187-774A-BAB8-5A7720473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FA670A-C3BB-8244-9CAE-F34ABD229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DB05EE-9E90-8249-89AF-B37C54B5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2022/7/19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5124C0-7FD3-3B45-9017-EE532605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B07453-F967-794E-B6BB-A7A37D4F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218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1190E1-11C0-5549-BAEC-2CBA46C2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2022/7/19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4BC8D3-97EC-4C49-BEE2-FAB740F4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14019A-39A3-B540-8ED4-C9B6140F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66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5843A6-02D7-0B4D-83F1-B67872E8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2022/7/19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E75626-F28C-134C-B2FE-E617A847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1C87CB-198F-8A4A-9E3E-3AD1C36F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57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CE69F3-6BBB-C841-B203-DF6C6A7F1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49462"/>
            <a:ext cx="6172200" cy="38115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B5C338-EFE7-6943-BB5C-5CBDA0809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DAF613-E649-B745-9984-02DA051C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2022/7/19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219885-2953-A544-92EF-FE6A8F96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F77DBB-5872-A24D-9A96-7F5A37DA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44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0E149E-069D-304E-BEAF-4362ED806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49462"/>
            <a:ext cx="617220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AAE071-48BD-5545-A0F0-FE2C1F091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739611-33E8-BB48-A890-78BDEF40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2022/7/19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DB236C-A2C4-0844-9991-ED199594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8BE291-E664-4F42-A240-28C8C553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478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21D9AFF-1B21-6A42-AA17-DD84B7BBA3FE}"/>
              </a:ext>
            </a:extLst>
          </p:cNvPr>
          <p:cNvSpPr/>
          <p:nvPr userDrawn="1"/>
        </p:nvSpPr>
        <p:spPr>
          <a:xfrm>
            <a:off x="1282491" y="676029"/>
            <a:ext cx="10909509" cy="3527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05BAC"/>
              </a:gs>
              <a:gs pos="100000">
                <a:srgbClr val="005BA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038D9A3-E2D2-9F4E-83FE-4C09B5FDC99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663518" y="-288204"/>
            <a:ext cx="1656635" cy="165663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95F9049-D530-F644-B440-726BEB1E31B4}"/>
              </a:ext>
            </a:extLst>
          </p:cNvPr>
          <p:cNvSpPr/>
          <p:nvPr userDrawn="1"/>
        </p:nvSpPr>
        <p:spPr>
          <a:xfrm>
            <a:off x="1" y="256854"/>
            <a:ext cx="622851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8850DAE-7C3B-DB43-BC63-6541B09FAABE}"/>
              </a:ext>
            </a:extLst>
          </p:cNvPr>
          <p:cNvSpPr/>
          <p:nvPr userDrawn="1"/>
        </p:nvSpPr>
        <p:spPr>
          <a:xfrm>
            <a:off x="661883" y="256854"/>
            <a:ext cx="72000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A8F4D91-A9BD-7144-AD51-6A9DA8EE210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96752" y="203584"/>
            <a:ext cx="485739" cy="48874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6E02A79-96AC-A843-BC8E-3D8DACF1E40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282491" y="213424"/>
            <a:ext cx="1147601" cy="43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2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CA812F8-3B9A-AD47-B922-5EFA112BB394}"/>
              </a:ext>
            </a:extLst>
          </p:cNvPr>
          <p:cNvSpPr/>
          <p:nvPr/>
        </p:nvSpPr>
        <p:spPr>
          <a:xfrm>
            <a:off x="1282491" y="676029"/>
            <a:ext cx="10909509" cy="3527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05BAC"/>
              </a:gs>
              <a:gs pos="100000">
                <a:srgbClr val="005BA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DC8009-A8AA-4A41-AC69-6BF9CF930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518" y="-288204"/>
            <a:ext cx="1656635" cy="165663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24F29F0-78D7-374C-BB4D-8FDA9618FE31}"/>
              </a:ext>
            </a:extLst>
          </p:cNvPr>
          <p:cNvSpPr/>
          <p:nvPr/>
        </p:nvSpPr>
        <p:spPr>
          <a:xfrm>
            <a:off x="1" y="256854"/>
            <a:ext cx="622851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4B5F57-57EE-1A4B-9EA5-F55C8FAC3914}"/>
              </a:ext>
            </a:extLst>
          </p:cNvPr>
          <p:cNvSpPr/>
          <p:nvPr/>
        </p:nvSpPr>
        <p:spPr>
          <a:xfrm>
            <a:off x="661883" y="256854"/>
            <a:ext cx="72000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006713-6342-284C-B802-6B9D03CDFBB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96752" y="203584"/>
            <a:ext cx="485739" cy="4887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06F6CC1-D229-0449-A9A2-6CF75BE1381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282491" y="213424"/>
            <a:ext cx="1147601" cy="43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4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F3004D0-5DFA-F74F-AD36-3282B4C8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589"/>
            <a:ext cx="7984524" cy="511250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纪要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4C0015-5AF7-5F09-FAC8-2720E26CD60A}"/>
              </a:ext>
            </a:extLst>
          </p:cNvPr>
          <p:cNvSpPr txBox="1"/>
          <p:nvPr/>
        </p:nvSpPr>
        <p:spPr>
          <a:xfrm>
            <a:off x="1304826" y="2217716"/>
            <a:ext cx="9262621" cy="2625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上周工作：</a:t>
            </a:r>
            <a:endParaRPr lang="en-US" altLang="zh-CN" sz="20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问题建模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理想情况下的一种简单求解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本周工作：</a:t>
            </a:r>
            <a:endParaRPr lang="en-US" altLang="zh-CN" sz="20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将智能体距离引入目标函数中通信开销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贪婪求解的思路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97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F3004D0-5DFA-F74F-AD36-3282B4C8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589"/>
            <a:ext cx="9248480" cy="511250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问题建模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5276EC04-7B76-49FA-9162-04A7607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8512" y="2035865"/>
                <a:ext cx="9989662" cy="44114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u"/>
                  <a:tabLst/>
                </a:pPr>
                <a:r>
                  <a:rPr lang="zh-CN" altLang="en-US" b="1" dirty="0">
                    <a:solidFill>
                      <a:schemeClr val="accent1"/>
                    </a:solidFill>
                    <a:latin typeface="+mn-lt"/>
                  </a:rPr>
                  <a:t>最大化效费比：</a:t>
                </a:r>
                <a:endParaRPr lang="en-US" altLang="zh-CN" b="1" dirty="0">
                  <a:solidFill>
                    <a:schemeClr val="accent1"/>
                  </a:solidFill>
                  <a:latin typeface="+mn-lt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u"/>
                  <a:tabLst/>
                </a:pPr>
                <a:endParaRPr lang="en-US" altLang="zh-CN" b="1" dirty="0">
                  <a:solidFill>
                    <a:schemeClr val="accent1"/>
                  </a:solidFill>
                  <a:latin typeface="+mn-lt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u"/>
                  <a:tabLst/>
                </a:pPr>
                <a:endParaRPr lang="en-US" altLang="zh-CN" b="1" dirty="0">
                  <a:solidFill>
                    <a:schemeClr val="accent1"/>
                  </a:solidFill>
                  <a:latin typeface="+mn-lt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u"/>
                  <a:tabLst/>
                </a:pPr>
                <a:endParaRPr lang="en-US" altLang="zh-CN" b="1" dirty="0">
                  <a:solidFill>
                    <a:schemeClr val="accent1"/>
                  </a:solidFill>
                  <a:latin typeface="+mn-lt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(·)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𝑴</m:t>
                                          </m:r>
                                        </m:sup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𝑰</m:t>
                                          </m:r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𝒋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:</m:t>
                                              </m:r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:</m:t>
                                              </m:r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𝒑𝒒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𝒅𝒊𝒔𝒕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𝒑𝒒</m:t>
                                  </m:r>
                                </m:sup>
                              </m:sSubSup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b="1" i="1" dirty="0">
                  <a:solidFill>
                    <a:schemeClr val="accent1"/>
                  </a:solidFill>
                  <a:latin typeface="+mn-lt"/>
                </a:endParaRPr>
              </a:p>
              <a:p>
                <a:pPr lvl="0"/>
                <a:endParaRPr lang="en-US" altLang="zh-CN" b="1" i="1" dirty="0">
                  <a:solidFill>
                    <a:schemeClr val="accent1"/>
                  </a:solidFill>
                  <a:latin typeface="+mn-lt"/>
                </a:endParaRPr>
              </a:p>
              <a:p>
                <a:pPr lvl="0"/>
                <a:r>
                  <a:rPr lang="en-US" altLang="zh-CN" b="1" dirty="0">
                    <a:solidFill>
                      <a:schemeClr val="tx1"/>
                    </a:solidFill>
                  </a:rPr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      </m:t>
                    </m:r>
                    <m:sSubSup>
                      <m:sSubSup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b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bSup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            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b="1" dirty="0"/>
                  <a:t>                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</m:sSubSup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</m:sSub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</m:sSubSup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b="1" dirty="0"/>
              </a:p>
              <a:p>
                <a:pPr lvl="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                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𝒛</m:t>
                        </m:r>
                      </m:e>
                      <m:sub>
                        <m:r>
                          <a:rPr kumimoji="0" lang="en-US" altLang="zh-CN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</m:sub>
                      <m:sup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𝒊</m:t>
                        </m:r>
                      </m:sup>
                    </m:sSubSup>
                    <m:r>
                      <a:rPr kumimoji="0" lang="en-US" altLang="zh-CN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𝒉</m:t>
                        </m:r>
                      </m:e>
                      <m:sub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</m:e>
                          <m:sub>
                            <m: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𝒕</m:t>
                            </m:r>
                          </m:sub>
                          <m:sup>
                            <m: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𝒊</m:t>
                            </m:r>
                          </m:sup>
                        </m:sSubSup>
                        <m:r>
                          <a:rPr kumimoji="0" lang="en-US" altLang="zh-CN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p>
                        </m:sSubSup>
                      </m:e>
                    </m:d>
                    <m:r>
                      <a:rPr kumimoji="0" lang="en-US" altLang="zh-CN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C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</m:t>
                    </m:r>
                    <m:r>
                      <a:rPr kumimoji="0" lang="en-US" altLang="zh-CN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𝒕</m:t>
                    </m:r>
                    <m:r>
                      <a:rPr kumimoji="0" lang="en-US" altLang="zh-CN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CN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𝟎</m:t>
                    </m:r>
                    <m:r>
                      <a:rPr kumimoji="0" lang="en-US" altLang="zh-CN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,…,</m:t>
                    </m:r>
                    <m:r>
                      <a:rPr kumimoji="0" lang="en-US" altLang="zh-CN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𝑻</m:t>
                    </m:r>
                    <m:r>
                      <a:rPr kumimoji="0" lang="en-US" altLang="zh-CN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kumimoji="0" lang="en-US" altLang="zh-CN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𝟏</m:t>
                    </m:r>
                  </m:oMath>
                </a14:m>
                <a:endParaRPr kumimoji="0" lang="en-US" altLang="zh-CN" sz="18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cs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等线" panose="02010600030101010101" pitchFamily="2" charset="-122"/>
                    <a:cs typeface="+mn-cs"/>
                  </a:rPr>
                  <a:t>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𝒄</m:t>
                        </m:r>
                      </m:e>
                      <m:sub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𝒕</m:t>
                        </m:r>
                      </m:sub>
                      <m:sup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𝒑𝒒</m:t>
                        </m:r>
                      </m:sup>
                    </m:sSubSup>
                    <m:r>
                      <a:rPr kumimoji="0" lang="en-US" altLang="zh-C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kumimoji="0" lang="en-US" altLang="zh-C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d>
                      <m:dPr>
                        <m:begChr m:val="{"/>
                        <m:endChr m:val="}"/>
                        <m:ctrlP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𝒑𝒒</m:t>
                            </m:r>
                          </m:sub>
                        </m:sSub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zh-CN" alt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或</m:t>
                        </m:r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b="1" dirty="0">
                  <a:solidFill>
                    <a:prstClr val="black"/>
                  </a:solidFill>
                </a:endParaRPr>
              </a:p>
              <a:p>
                <a:pPr lvl="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  <a:p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 lvl="0"/>
                <a:r>
                  <a:rPr lang="en-US" altLang="zh-CN" b="1" i="1" dirty="0">
                    <a:solidFill>
                      <a:schemeClr val="tx1"/>
                    </a:solidFill>
                    <a:latin typeface="+mn-lt"/>
                  </a:rPr>
                  <a:t>  </a:t>
                </a:r>
              </a:p>
            </p:txBody>
          </p:sp>
        </mc:Choice>
        <mc:Fallback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5276EC04-7B76-49FA-9162-04A7607B1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8512" y="2035865"/>
                <a:ext cx="9989662" cy="4411464"/>
              </a:xfrm>
              <a:prstGeom prst="rect">
                <a:avLst/>
              </a:prstGeom>
              <a:blipFill>
                <a:blip r:embed="rId3"/>
                <a:stretch>
                  <a:fillRect l="-366" t="-276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AACA00BB-A8A0-F8B7-8120-3392B6C9C700}"/>
              </a:ext>
            </a:extLst>
          </p:cNvPr>
          <p:cNvSpPr/>
          <p:nvPr/>
        </p:nvSpPr>
        <p:spPr>
          <a:xfrm>
            <a:off x="5206314" y="4209535"/>
            <a:ext cx="230659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1367C21-98D4-2762-CCAC-05D90B30C99D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3212757" y="3748216"/>
            <a:ext cx="2108887" cy="461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9D78076-29A8-9453-99E9-AEAEFCF0C386}"/>
              </a:ext>
            </a:extLst>
          </p:cNvPr>
          <p:cNvSpPr txBox="1"/>
          <p:nvPr/>
        </p:nvSpPr>
        <p:spPr>
          <a:xfrm>
            <a:off x="2067697" y="3429000"/>
            <a:ext cx="1655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智能体动力学模型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0D928CF-AED6-1399-245D-C1CA67840FD2}"/>
              </a:ext>
            </a:extLst>
          </p:cNvPr>
          <p:cNvSpPr/>
          <p:nvPr/>
        </p:nvSpPr>
        <p:spPr>
          <a:xfrm>
            <a:off x="5231781" y="4642437"/>
            <a:ext cx="230659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C9261A9-16BC-CBE9-7D43-94662DD08F18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3365157" y="4533877"/>
            <a:ext cx="1981954" cy="108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9C7026B-6C16-7ABB-5334-D3BD1981A4E0}"/>
              </a:ext>
            </a:extLst>
          </p:cNvPr>
          <p:cNvSpPr txBox="1"/>
          <p:nvPr/>
        </p:nvSpPr>
        <p:spPr>
          <a:xfrm>
            <a:off x="1890584" y="4233359"/>
            <a:ext cx="1655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目标动力学模型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D58F19-80E3-E74D-692D-FD9728D2F4CA}"/>
              </a:ext>
            </a:extLst>
          </p:cNvPr>
          <p:cNvSpPr/>
          <p:nvPr/>
        </p:nvSpPr>
        <p:spPr>
          <a:xfrm>
            <a:off x="4975655" y="4947237"/>
            <a:ext cx="230659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6A8148D-021E-7922-1066-98385CD3FDEF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3129737" y="4947237"/>
            <a:ext cx="19612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EA54B6F-9500-1765-548F-B2899902390B}"/>
              </a:ext>
            </a:extLst>
          </p:cNvPr>
          <p:cNvSpPr txBox="1"/>
          <p:nvPr/>
        </p:nvSpPr>
        <p:spPr>
          <a:xfrm>
            <a:off x="1709351" y="4789066"/>
            <a:ext cx="1655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智能体观测模型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F98985F-636B-3E10-DBF6-9E466FD57431}"/>
              </a:ext>
            </a:extLst>
          </p:cNvPr>
          <p:cNvSpPr txBox="1"/>
          <p:nvPr/>
        </p:nvSpPr>
        <p:spPr>
          <a:xfrm>
            <a:off x="9106378" y="3617477"/>
            <a:ext cx="250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引入距离</a:t>
            </a:r>
            <a:endParaRPr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A90E025-037F-279C-7483-44EFFE12BC68}"/>
              </a:ext>
            </a:extLst>
          </p:cNvPr>
          <p:cNvCxnSpPr>
            <a:cxnSpLocks/>
          </p:cNvCxnSpPr>
          <p:nvPr/>
        </p:nvCxnSpPr>
        <p:spPr>
          <a:xfrm flipH="1">
            <a:off x="7758599" y="3786754"/>
            <a:ext cx="13477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791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F3004D0-5DFA-F74F-AD36-3282B4C8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589"/>
            <a:ext cx="9248480" cy="511250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问题建模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5276EC04-7B76-49FA-9162-04A7607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5558" y="2248966"/>
                <a:ext cx="9989662" cy="145437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u"/>
                  <a:tabLst/>
                </a:pPr>
                <a:r>
                  <a:rPr lang="zh-CN" altLang="en-US" b="1" dirty="0">
                    <a:solidFill>
                      <a:schemeClr val="accent1"/>
                    </a:solidFill>
                    <a:latin typeface="+mn-lt"/>
                  </a:rPr>
                  <a:t>化简：</a:t>
                </a:r>
                <a:endParaRPr lang="en-US" altLang="zh-CN" b="1" dirty="0">
                  <a:solidFill>
                    <a:schemeClr val="accent1"/>
                  </a:solidFill>
                  <a:latin typeface="+mn-lt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</m:t>
                          </m:r>
                          <m:limLow>
                            <m:limLow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(·)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𝑴</m:t>
                                          </m:r>
                                        </m:sup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𝑰</m:t>
                                          </m:r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𝒋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:</m:t>
                                              </m:r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:</m:t>
                                              </m:r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nary>
                                </m:num>
                                <m:den>
                                  <m:nary>
                                    <m:naryPr>
                                      <m:chr m:val="∑"/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𝒑𝒒</m:t>
                                              </m:r>
                                            </m:sup>
                                          </m:sSubSup>
                                          <m:sSubSup>
                                            <m:sSubSupPr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𝒅𝒊𝒔𝒕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𝒑𝒒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nary>
                                </m:den>
                              </m:f>
                            </m:e>
                          </m:nary>
                        </m:e>
                      </m:func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</m:t>
                      </m:r>
                      <m:limLow>
                        <m:limLow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lim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lim>
                      </m:limLow>
                      <m:nary>
                        <m:naryPr>
                          <m:chr m:val="∑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𝒅𝒆𝒕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𝒑𝒒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sSubSup>
                                    <m:sSub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𝒅𝒊𝒔𝒕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  <m:sup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𝒑𝒒</m:t>
                                      </m:r>
                                    </m:sup>
                                  </m:sSubSup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b="1" i="1" dirty="0">
                  <a:solidFill>
                    <a:schemeClr val="accent1"/>
                  </a:solidFill>
                  <a:latin typeface="+mn-lt"/>
                </a:endParaRPr>
              </a:p>
              <a:p>
                <a:pPr lvl="0"/>
                <a:endParaRPr lang="en-US" altLang="zh-CN" b="1" i="1" dirty="0">
                  <a:solidFill>
                    <a:schemeClr val="accent1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5276EC04-7B76-49FA-9162-04A7607B1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5558" y="2248966"/>
                <a:ext cx="9989662" cy="1454372"/>
              </a:xfrm>
              <a:prstGeom prst="rect">
                <a:avLst/>
              </a:prstGeom>
              <a:blipFill>
                <a:blip r:embed="rId3"/>
                <a:stretch>
                  <a:fillRect l="-427" t="-837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6CCC4D1-701D-A0B8-43D8-FC27342B2006}"/>
              </a:ext>
            </a:extLst>
          </p:cNvPr>
          <p:cNvCxnSpPr/>
          <p:nvPr/>
        </p:nvCxnSpPr>
        <p:spPr>
          <a:xfrm>
            <a:off x="5857102" y="2965619"/>
            <a:ext cx="1548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88278DA-B83C-B842-C853-A874C5599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557" y="3741846"/>
            <a:ext cx="5442377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</a:pPr>
            <a:r>
              <a:rPr lang="zh-CN" altLang="en-US" b="1" dirty="0">
                <a:solidFill>
                  <a:schemeClr val="accent1"/>
                </a:solidFill>
                <a:latin typeface="+mn-lt"/>
              </a:rPr>
              <a:t>通信策略：</a:t>
            </a:r>
            <a:endParaRPr lang="en-US" altLang="zh-CN" b="1" dirty="0">
              <a:solidFill>
                <a:schemeClr val="accent1"/>
              </a:solidFill>
              <a:latin typeface="+mn-lt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Spray and Wait[1]: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以传输时延为考量，但在追踪环境下更应考量效费比，因此作修改</a:t>
            </a:r>
            <a:endParaRPr lang="en-US" altLang="zh-CN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Spray and Relay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中已证明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Spray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发送副本是最快的，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改为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Relay(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概率转发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，因为我们的目的并非是尽快将数据从源点转发至目标点，而是在通信开销尽可能小的情况下将数据共享至尽可能多的节点。</a:t>
            </a:r>
            <a:endParaRPr lang="zh-CN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980279-3375-69D3-0DF2-046C99A4A9F1}"/>
              </a:ext>
            </a:extLst>
          </p:cNvPr>
          <p:cNvSpPr txBox="1"/>
          <p:nvPr/>
        </p:nvSpPr>
        <p:spPr>
          <a:xfrm>
            <a:off x="5642919" y="1271357"/>
            <a:ext cx="61619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[1] Spyropoulos T , 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Psounis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K ,  Raghavendra C S . Spray and wait: An efficient routing scheme for intermittently connected mobile networks[J]. USC;, 2005.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B6AA5CB-86A8-F6BF-72DE-D9A5E80A182F}"/>
                  </a:ext>
                </a:extLst>
              </p:cNvPr>
              <p:cNvSpPr txBox="1"/>
              <p:nvPr/>
            </p:nvSpPr>
            <p:spPr>
              <a:xfrm>
                <a:off x="8429436" y="4298061"/>
                <a:ext cx="2751989" cy="1920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若转发概率</a:t>
                </a:r>
                <a:endParaRPr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zh-C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𝒑𝒒</m:t>
                          </m:r>
                        </m:sup>
                      </m:sSubSup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𝒅𝒊𝒔𝒕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𝒑𝒒</m:t>
                          </m:r>
                        </m:sup>
                      </m:sSubSup>
                      <m:r>
                        <a:rPr lang="en-US" altLang="zh-CN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（尽量与近距离智能体通信）</a:t>
                </a:r>
                <a:endParaRPr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通信开销定义为通信距离</a:t>
                </a:r>
                <a:endParaRPr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则通信开销的期望为定值</a:t>
                </a: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B6AA5CB-86A8-F6BF-72DE-D9A5E80A1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436" y="4298061"/>
                <a:ext cx="2751989" cy="1920910"/>
              </a:xfrm>
              <a:prstGeom prst="rect">
                <a:avLst/>
              </a:prstGeom>
              <a:blipFill>
                <a:blip r:embed="rId4"/>
                <a:stretch>
                  <a:fillRect l="-1330" r="-4656" b="-3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箭头: 右 5">
            <a:extLst>
              <a:ext uri="{FF2B5EF4-FFF2-40B4-BE49-F238E27FC236}">
                <a16:creationId xmlns:a16="http://schemas.microsoft.com/office/drawing/2014/main" id="{3AD4F490-0CE9-6102-6889-DA9E12078AC6}"/>
              </a:ext>
            </a:extLst>
          </p:cNvPr>
          <p:cNvSpPr/>
          <p:nvPr/>
        </p:nvSpPr>
        <p:spPr>
          <a:xfrm>
            <a:off x="7114326" y="4989100"/>
            <a:ext cx="873211" cy="345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5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F3004D0-5DFA-F74F-AD36-3282B4C8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589"/>
            <a:ext cx="9248480" cy="511250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问题建模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276EC04-7B76-49FA-9162-04A7607B1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138" y="2176057"/>
            <a:ext cx="998966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</a:pPr>
            <a:r>
              <a:rPr lang="zh-CN" altLang="en-US" b="1" dirty="0">
                <a:solidFill>
                  <a:schemeClr val="accent1"/>
                </a:solidFill>
                <a:latin typeface="+mn-lt"/>
              </a:rPr>
              <a:t>化简：</a:t>
            </a:r>
            <a:endParaRPr lang="en-US" altLang="zh-CN" b="1" i="1" dirty="0">
              <a:solidFill>
                <a:schemeClr val="accent1"/>
              </a:solidFill>
              <a:latin typeface="+mn-lt"/>
            </a:endParaRPr>
          </a:p>
          <a:p>
            <a:pPr lvl="0"/>
            <a:endParaRPr lang="en-US" altLang="zh-CN" b="1" i="1" dirty="0">
              <a:solidFill>
                <a:schemeClr val="accent1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974A97F-F4A9-BE62-4111-4512C7428D85}"/>
                  </a:ext>
                </a:extLst>
              </p:cNvPr>
              <p:cNvSpPr txBox="1"/>
              <p:nvPr/>
            </p:nvSpPr>
            <p:spPr>
              <a:xfrm>
                <a:off x="6431881" y="3514959"/>
                <a:ext cx="4650259" cy="876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𝒅𝒆𝒕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sup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  <m:sup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sup>
                                  </m:sSub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sSup>
                                <m:sSupPr>
                                  <m:ctrlP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974A97F-F4A9-BE62-4111-4512C7428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881" y="3514959"/>
                <a:ext cx="4650259" cy="8767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B6AA5CB-86A8-F6BF-72DE-D9A5E80A182F}"/>
                  </a:ext>
                </a:extLst>
              </p:cNvPr>
              <p:cNvSpPr txBox="1"/>
              <p:nvPr/>
            </p:nvSpPr>
            <p:spPr>
              <a:xfrm>
                <a:off x="2923743" y="2165506"/>
                <a:ext cx="6393251" cy="370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转发概率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𝒑𝒒</m:t>
                        </m:r>
                      </m:sup>
                    </m:sSubSup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𝒅𝒊𝒔𝒕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𝒑𝒒</m:t>
                        </m:r>
                      </m:sup>
                    </m:sSubSup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贪婪求解：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agent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追逐最近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target</a:t>
                </a:r>
                <a:endParaRPr lang="zh-CN" altLang="en-US" sz="1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B6AA5CB-86A8-F6BF-72DE-D9A5E80A1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743" y="2165506"/>
                <a:ext cx="6393251" cy="370358"/>
              </a:xfrm>
              <a:prstGeom prst="rect">
                <a:avLst/>
              </a:prstGeom>
              <a:blipFill>
                <a:blip r:embed="rId4"/>
                <a:stretch>
                  <a:fillRect l="-573" t="-4918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9787E4B-DCE4-747A-90B3-EB4B5BCC0523}"/>
                  </a:ext>
                </a:extLst>
              </p:cNvPr>
              <p:cNvSpPr txBox="1"/>
              <p:nvPr/>
            </p:nvSpPr>
            <p:spPr>
              <a:xfrm>
                <a:off x="6177603" y="2507559"/>
                <a:ext cx="4650259" cy="876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𝒅𝒆𝒕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𝑺𝑫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sSup>
                                <m:sSupPr>
                                  <m:ctrlP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9787E4B-DCE4-747A-90B3-EB4B5BCC0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603" y="2507559"/>
                <a:ext cx="4650259" cy="8767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55224112-5F45-E7CB-D304-8FB1BD775C23}"/>
              </a:ext>
            </a:extLst>
          </p:cNvPr>
          <p:cNvSpPr txBox="1"/>
          <p:nvPr/>
        </p:nvSpPr>
        <p:spPr>
          <a:xfrm>
            <a:off x="1954334" y="2812318"/>
            <a:ext cx="5235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6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有通信范围约束</a:t>
            </a:r>
            <a:r>
              <a:rPr lang="en-US" altLang="zh-CN" sz="16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16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，源点数</a:t>
            </a:r>
            <a:r>
              <a:rPr lang="en-US" altLang="zh-CN" sz="16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，源点副本数固定为</a:t>
            </a:r>
            <a:r>
              <a:rPr lang="en-US" altLang="zh-CN" sz="16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D795464-5063-7F60-F652-B7A07508C8C4}"/>
              </a:ext>
            </a:extLst>
          </p:cNvPr>
          <p:cNvSpPr txBox="1"/>
          <p:nvPr/>
        </p:nvSpPr>
        <p:spPr>
          <a:xfrm>
            <a:off x="1954334" y="3842406"/>
            <a:ext cx="5235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6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有通信范围约束</a:t>
            </a:r>
            <a:r>
              <a:rPr lang="en-US" altLang="zh-CN" sz="16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16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，源点数</a:t>
            </a:r>
            <a:r>
              <a:rPr lang="en-US" altLang="zh-CN" sz="16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，源点副本数可变</a:t>
            </a:r>
            <a:endParaRPr lang="en-US" altLang="zh-CN" sz="16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739DC4C-3805-F8D5-EE0E-F5F8CC2ADD14}"/>
              </a:ext>
            </a:extLst>
          </p:cNvPr>
          <p:cNvSpPr txBox="1"/>
          <p:nvPr/>
        </p:nvSpPr>
        <p:spPr>
          <a:xfrm>
            <a:off x="1954334" y="4950346"/>
            <a:ext cx="5235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16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无通信范围约束，源点数</a:t>
            </a:r>
            <a:r>
              <a:rPr lang="en-US" altLang="zh-CN" sz="16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，源点副本数固定为</a:t>
            </a:r>
            <a:r>
              <a:rPr lang="en-US" altLang="zh-CN" sz="16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E708F61-CDCD-1915-B2A3-C18D9A843481}"/>
                  </a:ext>
                </a:extLst>
              </p:cNvPr>
              <p:cNvSpPr txBox="1"/>
              <p:nvPr/>
            </p:nvSpPr>
            <p:spPr>
              <a:xfrm>
                <a:off x="6383790" y="4641770"/>
                <a:ext cx="4650259" cy="894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𝒅𝒆𝒕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𝒅𝒊𝒔𝒕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sSup>
                                <m:sSupPr>
                                  <m:ctrlP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E708F61-CDCD-1915-B2A3-C18D9A843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790" y="4641770"/>
                <a:ext cx="4650259" cy="8947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35134563-5789-2FB4-908A-87B1F7D23963}"/>
              </a:ext>
            </a:extLst>
          </p:cNvPr>
          <p:cNvSpPr txBox="1"/>
          <p:nvPr/>
        </p:nvSpPr>
        <p:spPr>
          <a:xfrm>
            <a:off x="1954334" y="5943533"/>
            <a:ext cx="5235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16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无通信范围约束，源点数</a:t>
            </a:r>
            <a:r>
              <a:rPr lang="en-US" altLang="zh-CN" sz="16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，源点副本数可变</a:t>
            </a:r>
            <a:endParaRPr lang="en-US" altLang="zh-CN" sz="16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C9D4137-85AB-A358-B962-3DB565BDF34A}"/>
                  </a:ext>
                </a:extLst>
              </p:cNvPr>
              <p:cNvSpPr txBox="1"/>
              <p:nvPr/>
            </p:nvSpPr>
            <p:spPr>
              <a:xfrm>
                <a:off x="6391921" y="5624399"/>
                <a:ext cx="4650259" cy="903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𝒅𝒆𝒕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sSubSup>
                                        <m:sSubSup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𝑳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sup>
                                      </m:sSubSup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𝒅𝒊𝒔𝒕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sSup>
                                <m:sSupPr>
                                  <m:ctrlP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C9D4137-85AB-A358-B962-3DB565BDF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921" y="5624399"/>
                <a:ext cx="4650259" cy="9033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834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5513</TotalTime>
  <Words>377</Words>
  <Application>Microsoft Office PowerPoint</Application>
  <PresentationFormat>宽屏</PresentationFormat>
  <Paragraphs>52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等线</vt:lpstr>
      <vt:lpstr>等线 Light</vt:lpstr>
      <vt:lpstr>宋体</vt:lpstr>
      <vt:lpstr>Microsoft YaHei</vt:lpstr>
      <vt:lpstr>Microsoft YaHei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Snowberry</dc:creator>
  <cp:lastModifiedBy>ghy</cp:lastModifiedBy>
  <cp:revision>44</cp:revision>
  <dcterms:created xsi:type="dcterms:W3CDTF">2022-01-02T08:17:08Z</dcterms:created>
  <dcterms:modified xsi:type="dcterms:W3CDTF">2022-07-19T13:17:38Z</dcterms:modified>
</cp:coreProperties>
</file>