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71" r:id="rId4"/>
    <p:sldId id="274" r:id="rId5"/>
    <p:sldId id="276" r:id="rId6"/>
    <p:sldId id="27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hy" initials="g" lastIdx="1" clrIdx="0">
    <p:extLst>
      <p:ext uri="{19B8F6BF-5375-455C-9EA6-DF929625EA0E}">
        <p15:presenceInfo xmlns:p15="http://schemas.microsoft.com/office/powerpoint/2012/main" userId="gh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0A748-7AB6-4A29-95F9-ABCFB950637E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887-E34A-4A53-A871-A658CB624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7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04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50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3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223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887-E34A-4A53-A871-A658CB6248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9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BDC8B52-BE69-484A-98A2-3EA8F4B56531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C152DB-9054-EA4E-AF8F-B917D4DE7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554AA6C-77F1-014D-9432-9B728E847C13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6E3FED-A7A6-9649-A702-F1FBA231791C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C5616A-982A-DE4C-B38E-14F1D15007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7E329B-AE6E-FE49-827A-536159EDD2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EDBF14E-5AF1-E044-A76C-02AE01005724}"/>
              </a:ext>
            </a:extLst>
          </p:cNvPr>
          <p:cNvSpPr txBox="1"/>
          <p:nvPr userDrawn="1"/>
        </p:nvSpPr>
        <p:spPr>
          <a:xfrm>
            <a:off x="4189260" y="2859613"/>
            <a:ext cx="5858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智能体追踪周报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F517DA-8092-CE42-8E9E-10B172D2AC00}"/>
              </a:ext>
            </a:extLst>
          </p:cNvPr>
          <p:cNvSpPr txBox="1"/>
          <p:nvPr userDrawn="1"/>
        </p:nvSpPr>
        <p:spPr>
          <a:xfrm>
            <a:off x="4250806" y="4634608"/>
            <a:ext cx="5858048" cy="10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汇报人：高宏业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   间：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2022.8.7</a:t>
            </a:r>
          </a:p>
        </p:txBody>
      </p:sp>
    </p:spTree>
    <p:extLst>
      <p:ext uri="{BB962C8B-B14F-4D97-AF65-F5344CB8AC3E}">
        <p14:creationId xmlns:p14="http://schemas.microsoft.com/office/powerpoint/2010/main" val="33108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AB7518-C285-4E41-9092-FBD687837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D826F-9220-D441-B07C-6264279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DC9F9-9465-7A4F-AA07-C9FCB2A8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731F0-9609-614D-85C7-36973E00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6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E3575B-7B48-A64E-842A-4734000B2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659467"/>
            <a:ext cx="2628900" cy="4517496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18ADB1-69C3-F148-B3B6-7983F7F47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59467"/>
            <a:ext cx="7734300" cy="45174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1F5C9-88C6-2740-BAF6-4168DDCC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278BE-41FF-7448-B681-7DBE5455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28DBE-9406-CF4E-ABD5-8C251C2A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38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33CF4-D746-7B45-8483-824882C1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890E0-85EB-8947-B734-1BC03039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BC0BB-445B-224F-9945-BAB0D143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657AF-65E3-9344-96D5-38B10EF5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49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70710-E913-BC4F-B2B9-4F0C7A4C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9931-E41B-F54D-B79E-8D82F067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8E247-06F8-1D49-8BDD-6954CF0C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467D3-9099-E840-AD22-275133DA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7CF01-B129-234D-9DBF-278D85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06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297D3-F23B-F645-9614-49939A22A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10EB9-7BA8-9E4B-9BB6-1110BF4F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0DB6F-AF8D-6D46-B0E5-44F53260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0CF63-4281-8448-9DEB-99693CA2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ECA37-AF72-F644-AAD1-7714AE97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31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A6FB0-897D-544A-9DE4-4346DFB6C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D48F0-D6C4-E447-8AA5-141AAD397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E12D1-D187-774A-BAB8-5A7720473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FA670A-C3BB-8244-9CAE-F34ABD22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DB05EE-9E90-8249-89AF-B37C54B5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5124C0-7FD3-3B45-9017-EE53260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B07453-F967-794E-B6BB-A7A37D4F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18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190E1-11C0-5549-BAEC-2CBA46C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4BC8D3-97EC-4C49-BEE2-FAB740F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14019A-39A3-B540-8ED4-C9B6140F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66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5843A6-02D7-0B4D-83F1-B67872E8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E75626-F28C-134C-B2FE-E617A84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C87CB-198F-8A4A-9E3E-3AD1C36F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57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E69F3-6BBB-C841-B203-DF6C6A7F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B5C338-EFE7-6943-BB5C-5CBDA0809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AF613-E649-B745-9984-02DA051C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19885-2953-A544-92EF-FE6A8F96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77DBB-5872-A24D-9A96-7F5A37DA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4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0E149E-069D-304E-BEAF-4362ED806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617220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AE071-48BD-5545-A0F0-FE2C1F091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739611-33E8-BB48-A890-78BDEF40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53316D-7E77-5549-A3DB-0FDF23C9A492}" type="datetimeFigureOut">
              <a:rPr kumimoji="1" lang="zh-CN" altLang="en-US" smtClean="0"/>
              <a:t>2022/8/7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B236C-A2C4-0844-9991-ED199594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BE291-E664-4F42-A240-28C8C553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43748B-8DE5-A94E-93E8-79BFFC630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78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21D9AFF-1B21-6A42-AA17-DD84B7BBA3FE}"/>
              </a:ext>
            </a:extLst>
          </p:cNvPr>
          <p:cNvSpPr/>
          <p:nvPr userDrawn="1"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38D9A3-E2D2-9F4E-83FE-4C09B5FDC9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5F9049-D530-F644-B440-726BEB1E31B4}"/>
              </a:ext>
            </a:extLst>
          </p:cNvPr>
          <p:cNvSpPr/>
          <p:nvPr userDrawn="1"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850DAE-7C3B-DB43-BC63-6541B09FAABE}"/>
              </a:ext>
            </a:extLst>
          </p:cNvPr>
          <p:cNvSpPr/>
          <p:nvPr userDrawn="1"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8F4D91-A9BD-7144-AD51-6A9DA8EE210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E02A79-96AC-A843-BC8E-3D8DACF1E40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CA812F8-3B9A-AD47-B922-5EFA112BB394}"/>
              </a:ext>
            </a:extLst>
          </p:cNvPr>
          <p:cNvSpPr/>
          <p:nvPr/>
        </p:nvSpPr>
        <p:spPr>
          <a:xfrm>
            <a:off x="1282491" y="676029"/>
            <a:ext cx="10909509" cy="3527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5BAC"/>
              </a:gs>
              <a:gs pos="100000">
                <a:srgbClr val="005B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DC8009-A8AA-4A41-AC69-6BF9CF93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518" y="-288204"/>
            <a:ext cx="1656635" cy="16566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4F29F0-78D7-374C-BB4D-8FDA9618FE31}"/>
              </a:ext>
            </a:extLst>
          </p:cNvPr>
          <p:cNvSpPr/>
          <p:nvPr/>
        </p:nvSpPr>
        <p:spPr>
          <a:xfrm>
            <a:off x="1" y="256854"/>
            <a:ext cx="622851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4B5F57-57EE-1A4B-9EA5-F55C8FAC3914}"/>
              </a:ext>
            </a:extLst>
          </p:cNvPr>
          <p:cNvSpPr/>
          <p:nvPr/>
        </p:nvSpPr>
        <p:spPr>
          <a:xfrm>
            <a:off x="661883" y="256854"/>
            <a:ext cx="72000" cy="352746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006713-6342-284C-B802-6B9D03CDFB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96752" y="203584"/>
            <a:ext cx="485739" cy="48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6F6CC1-D229-0449-A9A2-6CF75BE138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82491" y="213424"/>
            <a:ext cx="1147601" cy="4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4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7984524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纪要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4C0015-5AF7-5F09-FAC8-2720E26CD60A}"/>
              </a:ext>
            </a:extLst>
          </p:cNvPr>
          <p:cNvSpPr txBox="1"/>
          <p:nvPr/>
        </p:nvSpPr>
        <p:spPr>
          <a:xfrm>
            <a:off x="1304826" y="2217716"/>
            <a:ext cx="9262621" cy="304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上周工作：</a:t>
            </a:r>
            <a:endParaRPr lang="en-US" altLang="zh-CN" sz="2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Spray And Relay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本周工作：</a:t>
            </a:r>
            <a:endParaRPr lang="en-US" altLang="zh-CN" sz="20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去除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Spray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阶段，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Relay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阶段引入能量限制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分布式生成通信概率矩阵的思路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7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9248480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实验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276EC04-7B76-49FA-9162-04A7607B1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178" y="1971712"/>
            <a:ext cx="998966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b="1" i="1" dirty="0">
                <a:solidFill>
                  <a:schemeClr val="accent1"/>
                </a:solidFill>
                <a:latin typeface="+mn-lt"/>
              </a:rPr>
              <a:t>追踪性能对比</a:t>
            </a:r>
            <a:endParaRPr lang="en-US" altLang="zh-CN" b="1" i="1" dirty="0">
              <a:solidFill>
                <a:schemeClr val="accent1"/>
              </a:solidFill>
              <a:latin typeface="+mn-lt"/>
            </a:endParaRPr>
          </a:p>
          <a:p>
            <a:pPr lvl="0"/>
            <a:endParaRPr lang="en-US" altLang="zh-CN" b="1" i="1" dirty="0">
              <a:solidFill>
                <a:schemeClr val="accent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6C48D6-CCDA-995F-CFC3-3C9B24B22BAC}"/>
                  </a:ext>
                </a:extLst>
              </p:cNvPr>
              <p:cNvSpPr txBox="1"/>
              <p:nvPr/>
            </p:nvSpPr>
            <p:spPr>
              <a:xfrm>
                <a:off x="7996773" y="2582421"/>
                <a:ext cx="4179814" cy="3826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Comm-FC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：智能体完全通信。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DeepWalk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：利用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random walk+word2vec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进行图嵌入。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No-comm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智能体不进行通信。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G2ANet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通过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Hard+Soft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两层注意力机制进行通信。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Energy-based Relay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转发概率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𝒑𝒒</m:t>
                        </m:r>
                      </m:sup>
                    </m:sSubSup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𝒕𝒂𝒏𝒉</m:t>
                        </m:r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𝒆𝒏𝒆𝒓𝒈𝒚</m:t>
                        </m:r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𝒅𝒊𝒔𝒕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𝒑𝒒</m:t>
                        </m:r>
                      </m:sup>
                    </m:sSubSup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转发一次消耗的能量值为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pq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间距离值</a:t>
                </a:r>
                <a:endPara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6C48D6-CCDA-995F-CFC3-3C9B24B22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773" y="2582421"/>
                <a:ext cx="4179814" cy="3826817"/>
              </a:xfrm>
              <a:prstGeom prst="rect">
                <a:avLst/>
              </a:prstGeom>
              <a:blipFill>
                <a:blip r:embed="rId3"/>
                <a:stretch>
                  <a:fillRect l="-1314" r="-438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7EA8875F-CEC0-A192-B50C-236742C06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89" y="2530509"/>
            <a:ext cx="6841361" cy="37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5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9248480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实验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276EC04-7B76-49FA-9162-04A7607B1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178" y="2110211"/>
            <a:ext cx="99896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</a:pPr>
            <a:r>
              <a:rPr lang="zh-CN" altLang="en-US" b="1" i="1" dirty="0">
                <a:solidFill>
                  <a:schemeClr val="accent1"/>
                </a:solidFill>
                <a:latin typeface="+mn-lt"/>
              </a:rPr>
              <a:t>效费比</a:t>
            </a:r>
            <a:endParaRPr lang="en-US" altLang="zh-CN" b="1" i="1" dirty="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CFBC6828-8753-603F-73C7-839E9C0BB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14085"/>
              </p:ext>
            </p:extLst>
          </p:nvPr>
        </p:nvGraphicFramePr>
        <p:xfrm>
          <a:off x="2016217" y="2807344"/>
          <a:ext cx="8929949" cy="3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07">
                  <a:extLst>
                    <a:ext uri="{9D8B030D-6E8A-4147-A177-3AD203B41FA5}">
                      <a16:colId xmlns:a16="http://schemas.microsoft.com/office/drawing/2014/main" val="4021011588"/>
                    </a:ext>
                  </a:extLst>
                </a:gridCol>
                <a:gridCol w="1275707">
                  <a:extLst>
                    <a:ext uri="{9D8B030D-6E8A-4147-A177-3AD203B41FA5}">
                      <a16:colId xmlns:a16="http://schemas.microsoft.com/office/drawing/2014/main" val="2393340069"/>
                    </a:ext>
                  </a:extLst>
                </a:gridCol>
                <a:gridCol w="1275707">
                  <a:extLst>
                    <a:ext uri="{9D8B030D-6E8A-4147-A177-3AD203B41FA5}">
                      <a16:colId xmlns:a16="http://schemas.microsoft.com/office/drawing/2014/main" val="2154382293"/>
                    </a:ext>
                  </a:extLst>
                </a:gridCol>
                <a:gridCol w="1275707">
                  <a:extLst>
                    <a:ext uri="{9D8B030D-6E8A-4147-A177-3AD203B41FA5}">
                      <a16:colId xmlns:a16="http://schemas.microsoft.com/office/drawing/2014/main" val="2285905979"/>
                    </a:ext>
                  </a:extLst>
                </a:gridCol>
                <a:gridCol w="1275707">
                  <a:extLst>
                    <a:ext uri="{9D8B030D-6E8A-4147-A177-3AD203B41FA5}">
                      <a16:colId xmlns:a16="http://schemas.microsoft.com/office/drawing/2014/main" val="3580570836"/>
                    </a:ext>
                  </a:extLst>
                </a:gridCol>
                <a:gridCol w="1275707">
                  <a:extLst>
                    <a:ext uri="{9D8B030D-6E8A-4147-A177-3AD203B41FA5}">
                      <a16:colId xmlns:a16="http://schemas.microsoft.com/office/drawing/2014/main" val="797771342"/>
                    </a:ext>
                  </a:extLst>
                </a:gridCol>
                <a:gridCol w="1275707">
                  <a:extLst>
                    <a:ext uri="{9D8B030D-6E8A-4147-A177-3AD203B41FA5}">
                      <a16:colId xmlns:a16="http://schemas.microsoft.com/office/drawing/2014/main" val="64627374"/>
                    </a:ext>
                  </a:extLst>
                </a:gridCol>
              </a:tblGrid>
              <a:tr h="4338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完全通信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Spray And Relay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746165"/>
                  </a:ext>
                </a:extLst>
              </a:tr>
              <a:tr h="7487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追踪性能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通信开销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效费比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追踪性能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通信开销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效费比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7658"/>
                  </a:ext>
                </a:extLst>
              </a:tr>
              <a:tr h="433801">
                <a:tc>
                  <a:txBody>
                    <a:bodyPr/>
                    <a:lstStyle/>
                    <a:p>
                      <a:r>
                        <a:rPr lang="en-US" altLang="zh-CN" dirty="0"/>
                        <a:t>2a2t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0.085304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0.279116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62267"/>
                  </a:ext>
                </a:extLst>
              </a:tr>
              <a:tr h="433801">
                <a:tc>
                  <a:txBody>
                    <a:bodyPr/>
                    <a:lstStyle/>
                    <a:p>
                      <a:r>
                        <a:rPr lang="en-US" altLang="zh-CN" dirty="0"/>
                        <a:t>4a4t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38770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0.009389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0.097623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30468"/>
                  </a:ext>
                </a:extLst>
              </a:tr>
              <a:tr h="433801">
                <a:tc>
                  <a:txBody>
                    <a:bodyPr/>
                    <a:lstStyle/>
                    <a:p>
                      <a:r>
                        <a:rPr lang="en-US" altLang="zh-CN" dirty="0"/>
                        <a:t>8a8t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214219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0.001858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0.055792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76732"/>
                  </a:ext>
                </a:extLst>
              </a:tr>
              <a:tr h="433801">
                <a:tc>
                  <a:txBody>
                    <a:bodyPr/>
                    <a:lstStyle/>
                    <a:p>
                      <a:r>
                        <a:rPr lang="en-US" altLang="zh-CN" dirty="0"/>
                        <a:t>16a16t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858883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0.000481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15972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0.030303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83589"/>
                  </a:ext>
                </a:extLst>
              </a:tr>
              <a:tr h="433801">
                <a:tc>
                  <a:txBody>
                    <a:bodyPr/>
                    <a:lstStyle/>
                    <a:p>
                      <a:r>
                        <a:rPr lang="en-US" altLang="zh-CN" dirty="0"/>
                        <a:t>32a32t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4689561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31962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0.015831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74648"/>
                  </a:ext>
                </a:extLst>
              </a:tr>
              <a:tr h="433801">
                <a:tc>
                  <a:txBody>
                    <a:bodyPr/>
                    <a:lstStyle/>
                    <a:p>
                      <a:r>
                        <a:rPr lang="en-US" altLang="zh-CN" dirty="0"/>
                        <a:t>64a64t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20821608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63945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0.008429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14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35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9248480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实验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1348DC-2C48-CE2E-F421-53E7BF2E09D4}"/>
              </a:ext>
            </a:extLst>
          </p:cNvPr>
          <p:cNvSpPr txBox="1"/>
          <p:nvPr/>
        </p:nvSpPr>
        <p:spPr>
          <a:xfrm>
            <a:off x="3941493" y="1385908"/>
            <a:ext cx="4589948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4a4t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环境下每隔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50steps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的通信概率矩阵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53CCD8E-411E-598F-6147-1A9055398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68" y="2080291"/>
            <a:ext cx="8872146" cy="45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3004D0-5DFA-F74F-AD36-3282B4C8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89"/>
            <a:ext cx="9248480" cy="5112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如何分布式生成通信概率矩阵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1B25531-D7EF-CB50-115C-684048FE8AC1}"/>
              </a:ext>
            </a:extLst>
          </p:cNvPr>
          <p:cNvSpPr/>
          <p:nvPr/>
        </p:nvSpPr>
        <p:spPr>
          <a:xfrm>
            <a:off x="2296769" y="3780049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7C471C2-3D64-8AA6-B555-A89D643DCFC0}"/>
              </a:ext>
            </a:extLst>
          </p:cNvPr>
          <p:cNvSpPr/>
          <p:nvPr/>
        </p:nvSpPr>
        <p:spPr>
          <a:xfrm>
            <a:off x="2605379" y="4112449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708BCB2F-DE3D-6F98-BF9B-8B110F585F13}"/>
              </a:ext>
            </a:extLst>
          </p:cNvPr>
          <p:cNvSpPr/>
          <p:nvPr/>
        </p:nvSpPr>
        <p:spPr>
          <a:xfrm>
            <a:off x="2148519" y="4226069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E6D3F38-CB9A-0D73-8CAB-F0814641D9B7}"/>
              </a:ext>
            </a:extLst>
          </p:cNvPr>
          <p:cNvSpPr/>
          <p:nvPr/>
        </p:nvSpPr>
        <p:spPr>
          <a:xfrm>
            <a:off x="1626209" y="4524439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6A629A4-AEF5-68D4-6D3F-AEB1CEC77D89}"/>
              </a:ext>
            </a:extLst>
          </p:cNvPr>
          <p:cNvSpPr/>
          <p:nvPr/>
        </p:nvSpPr>
        <p:spPr>
          <a:xfrm>
            <a:off x="2116769" y="5281019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E4CEB0E-468F-3C44-37D0-4426A778C31C}"/>
              </a:ext>
            </a:extLst>
          </p:cNvPr>
          <p:cNvSpPr/>
          <p:nvPr/>
        </p:nvSpPr>
        <p:spPr>
          <a:xfrm>
            <a:off x="2403109" y="4826529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3326116-A313-ADC6-AE4E-7171A07A5154}"/>
              </a:ext>
            </a:extLst>
          </p:cNvPr>
          <p:cNvSpPr/>
          <p:nvPr/>
        </p:nvSpPr>
        <p:spPr>
          <a:xfrm>
            <a:off x="2919239" y="5281019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60EFCB7-E404-BFF7-DABD-5F874F5520AF}"/>
              </a:ext>
            </a:extLst>
          </p:cNvPr>
          <p:cNvSpPr/>
          <p:nvPr/>
        </p:nvSpPr>
        <p:spPr>
          <a:xfrm>
            <a:off x="3354849" y="4233179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84C8270-186D-E67F-40CA-4FD24B5F0D21}"/>
              </a:ext>
            </a:extLst>
          </p:cNvPr>
          <p:cNvSpPr/>
          <p:nvPr/>
        </p:nvSpPr>
        <p:spPr>
          <a:xfrm>
            <a:off x="2464069" y="4451539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BC88564-5BDB-9371-D539-D24C69CA4B7C}"/>
              </a:ext>
            </a:extLst>
          </p:cNvPr>
          <p:cNvSpPr/>
          <p:nvPr/>
        </p:nvSpPr>
        <p:spPr>
          <a:xfrm>
            <a:off x="2148519" y="4578199"/>
            <a:ext cx="180000" cy="180000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C69AFD0-8F24-1280-9A1D-E924C148D303}"/>
              </a:ext>
            </a:extLst>
          </p:cNvPr>
          <p:cNvSpPr/>
          <p:nvPr/>
        </p:nvSpPr>
        <p:spPr>
          <a:xfrm>
            <a:off x="2782199" y="4640599"/>
            <a:ext cx="180000" cy="180000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CB48610-724B-35C2-5153-2A432889990C}"/>
              </a:ext>
            </a:extLst>
          </p:cNvPr>
          <p:cNvSpPr/>
          <p:nvPr/>
        </p:nvSpPr>
        <p:spPr>
          <a:xfrm>
            <a:off x="2844599" y="3639974"/>
            <a:ext cx="180000" cy="180000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91ACAF8-81EE-C68B-45C9-C5CBEB853709}"/>
              </a:ext>
            </a:extLst>
          </p:cNvPr>
          <p:cNvSpPr/>
          <p:nvPr/>
        </p:nvSpPr>
        <p:spPr>
          <a:xfrm>
            <a:off x="3461429" y="4646529"/>
            <a:ext cx="180000" cy="180000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1695544-7129-BE43-7061-708570D0D764}"/>
              </a:ext>
            </a:extLst>
          </p:cNvPr>
          <p:cNvCxnSpPr>
            <a:stCxn id="51" idx="4"/>
            <a:endCxn id="52" idx="1"/>
          </p:cNvCxnSpPr>
          <p:nvPr/>
        </p:nvCxnSpPr>
        <p:spPr>
          <a:xfrm>
            <a:off x="2934599" y="3819975"/>
            <a:ext cx="553190" cy="852915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7560F07-5335-77EB-A517-BF7D769685A1}"/>
              </a:ext>
            </a:extLst>
          </p:cNvPr>
          <p:cNvCxnSpPr>
            <a:stCxn id="50" idx="6"/>
            <a:endCxn id="52" idx="2"/>
          </p:cNvCxnSpPr>
          <p:nvPr/>
        </p:nvCxnSpPr>
        <p:spPr>
          <a:xfrm>
            <a:off x="2962199" y="4730599"/>
            <a:ext cx="499230" cy="593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380A483-AB57-8E4A-F7C8-8F4EF995AAAC}"/>
              </a:ext>
            </a:extLst>
          </p:cNvPr>
          <p:cNvCxnSpPr>
            <a:stCxn id="48" idx="2"/>
            <a:endCxn id="49" idx="6"/>
          </p:cNvCxnSpPr>
          <p:nvPr/>
        </p:nvCxnSpPr>
        <p:spPr>
          <a:xfrm flipH="1">
            <a:off x="2328519" y="4541539"/>
            <a:ext cx="135550" cy="12666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AAEB82E-2872-0956-8B43-BF2EBD088CE5}"/>
              </a:ext>
            </a:extLst>
          </p:cNvPr>
          <p:cNvCxnSpPr>
            <a:stCxn id="48" idx="5"/>
            <a:endCxn id="50" idx="2"/>
          </p:cNvCxnSpPr>
          <p:nvPr/>
        </p:nvCxnSpPr>
        <p:spPr>
          <a:xfrm>
            <a:off x="2617709" y="4605179"/>
            <a:ext cx="164490" cy="12542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FB97C0F1-644B-407F-26C4-E2C81879D9A6}"/>
              </a:ext>
            </a:extLst>
          </p:cNvPr>
          <p:cNvSpPr/>
          <p:nvPr/>
        </p:nvSpPr>
        <p:spPr>
          <a:xfrm>
            <a:off x="1758249" y="3960049"/>
            <a:ext cx="180000" cy="180000"/>
          </a:xfrm>
          <a:prstGeom prst="ellipse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68DA638-E640-625D-3096-84E09B1052E9}"/>
              </a:ext>
            </a:extLst>
          </p:cNvPr>
          <p:cNvCxnSpPr>
            <a:stCxn id="57" idx="5"/>
            <a:endCxn id="49" idx="1"/>
          </p:cNvCxnSpPr>
          <p:nvPr/>
        </p:nvCxnSpPr>
        <p:spPr>
          <a:xfrm>
            <a:off x="1911889" y="4113689"/>
            <a:ext cx="262990" cy="49087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2144420-665D-58CA-F988-7A35FD374167}"/>
              </a:ext>
            </a:extLst>
          </p:cNvPr>
          <p:cNvCxnSpPr>
            <a:stCxn id="45" idx="4"/>
            <a:endCxn id="44" idx="7"/>
          </p:cNvCxnSpPr>
          <p:nvPr/>
        </p:nvCxnSpPr>
        <p:spPr>
          <a:xfrm flipH="1">
            <a:off x="2270409" y="5006529"/>
            <a:ext cx="222700" cy="30085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5BE6C38-3AE9-F7A3-AD27-34AEE07E1566}"/>
              </a:ext>
            </a:extLst>
          </p:cNvPr>
          <p:cNvCxnSpPr>
            <a:cxnSpLocks/>
            <a:stCxn id="45" idx="5"/>
            <a:endCxn id="46" idx="1"/>
          </p:cNvCxnSpPr>
          <p:nvPr/>
        </p:nvCxnSpPr>
        <p:spPr>
          <a:xfrm>
            <a:off x="2556749" y="4980169"/>
            <a:ext cx="388850" cy="32721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0E65899-259D-7FE5-FD98-C49B13826466}"/>
              </a:ext>
            </a:extLst>
          </p:cNvPr>
          <p:cNvCxnSpPr>
            <a:stCxn id="48" idx="4"/>
            <a:endCxn id="45" idx="0"/>
          </p:cNvCxnSpPr>
          <p:nvPr/>
        </p:nvCxnSpPr>
        <p:spPr>
          <a:xfrm flipH="1">
            <a:off x="2493109" y="4631539"/>
            <a:ext cx="60960" cy="19499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15CF14F-2DC1-527C-74E7-6434BC520C4A}"/>
              </a:ext>
            </a:extLst>
          </p:cNvPr>
          <p:cNvCxnSpPr>
            <a:stCxn id="47" idx="2"/>
            <a:endCxn id="41" idx="6"/>
          </p:cNvCxnSpPr>
          <p:nvPr/>
        </p:nvCxnSpPr>
        <p:spPr>
          <a:xfrm flipH="1" flipV="1">
            <a:off x="2785379" y="4202449"/>
            <a:ext cx="569470" cy="12073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09FF96B-DC69-0B32-3372-0AE95ED3EC55}"/>
              </a:ext>
            </a:extLst>
          </p:cNvPr>
          <p:cNvCxnSpPr>
            <a:stCxn id="40" idx="5"/>
            <a:endCxn id="41" idx="2"/>
          </p:cNvCxnSpPr>
          <p:nvPr/>
        </p:nvCxnSpPr>
        <p:spPr>
          <a:xfrm>
            <a:off x="2450409" y="3933689"/>
            <a:ext cx="154970" cy="26876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2A143C6-DE92-C9F5-F51C-E67548DBD58B}"/>
              </a:ext>
            </a:extLst>
          </p:cNvPr>
          <p:cNvCxnSpPr>
            <a:stCxn id="43" idx="7"/>
            <a:endCxn id="42" idx="3"/>
          </p:cNvCxnSpPr>
          <p:nvPr/>
        </p:nvCxnSpPr>
        <p:spPr>
          <a:xfrm flipV="1">
            <a:off x="1779849" y="4379709"/>
            <a:ext cx="395030" cy="17109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47B2AF7-6BEA-FC67-6A60-66EC52887F98}"/>
              </a:ext>
            </a:extLst>
          </p:cNvPr>
          <p:cNvCxnSpPr>
            <a:stCxn id="43" idx="4"/>
            <a:endCxn id="44" idx="1"/>
          </p:cNvCxnSpPr>
          <p:nvPr/>
        </p:nvCxnSpPr>
        <p:spPr>
          <a:xfrm>
            <a:off x="1716209" y="4704439"/>
            <a:ext cx="426920" cy="60294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B7F4DFF-2CBC-18E5-2F21-50C9E6B63FA4}"/>
              </a:ext>
            </a:extLst>
          </p:cNvPr>
          <p:cNvCxnSpPr>
            <a:stCxn id="42" idx="5"/>
            <a:endCxn id="48" idx="1"/>
          </p:cNvCxnSpPr>
          <p:nvPr/>
        </p:nvCxnSpPr>
        <p:spPr>
          <a:xfrm>
            <a:off x="2302159" y="4379709"/>
            <a:ext cx="188270" cy="9819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8C112A0-81AF-C315-1921-3BED47625A0F}"/>
              </a:ext>
            </a:extLst>
          </p:cNvPr>
          <p:cNvCxnSpPr>
            <a:stCxn id="41" idx="3"/>
            <a:endCxn id="48" idx="0"/>
          </p:cNvCxnSpPr>
          <p:nvPr/>
        </p:nvCxnSpPr>
        <p:spPr>
          <a:xfrm flipH="1">
            <a:off x="2554069" y="4266089"/>
            <a:ext cx="77670" cy="18545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B7BFF323-233E-9D24-1C4A-0543E71D25A9}"/>
              </a:ext>
            </a:extLst>
          </p:cNvPr>
          <p:cNvCxnSpPr>
            <a:stCxn id="51" idx="4"/>
            <a:endCxn id="41" idx="7"/>
          </p:cNvCxnSpPr>
          <p:nvPr/>
        </p:nvCxnSpPr>
        <p:spPr>
          <a:xfrm flipH="1">
            <a:off x="2759019" y="3819975"/>
            <a:ext cx="175580" cy="318835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7">
            <a:extLst>
              <a:ext uri="{FF2B5EF4-FFF2-40B4-BE49-F238E27FC236}">
                <a16:creationId xmlns:a16="http://schemas.microsoft.com/office/drawing/2014/main" id="{95E52558-A748-A9BC-532C-7F180C8A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073" y="5670078"/>
            <a:ext cx="5148711" cy="10246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仅聚集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节点信息（聚类？能量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距离概率？）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attention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聚合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109C467C-8E59-AF35-1746-8E21F0ABD0D5}"/>
              </a:ext>
            </a:extLst>
          </p:cNvPr>
          <p:cNvSpPr/>
          <p:nvPr/>
        </p:nvSpPr>
        <p:spPr>
          <a:xfrm>
            <a:off x="3987019" y="4442389"/>
            <a:ext cx="569680" cy="286645"/>
          </a:xfrm>
          <a:prstGeom prst="rightArrow">
            <a:avLst/>
          </a:prstGeom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0558A2B-91C6-91E4-290A-A9DEEB3C3DA1}"/>
              </a:ext>
            </a:extLst>
          </p:cNvPr>
          <p:cNvSpPr/>
          <p:nvPr/>
        </p:nvSpPr>
        <p:spPr>
          <a:xfrm>
            <a:off x="5057740" y="5010328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2E34A56B-CE0E-AE0B-6E2F-0075D11A0ABD}"/>
              </a:ext>
            </a:extLst>
          </p:cNvPr>
          <p:cNvSpPr/>
          <p:nvPr/>
        </p:nvSpPr>
        <p:spPr>
          <a:xfrm>
            <a:off x="6254275" y="5012775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73" name="矩形 398">
            <a:extLst>
              <a:ext uri="{FF2B5EF4-FFF2-40B4-BE49-F238E27FC236}">
                <a16:creationId xmlns:a16="http://schemas.microsoft.com/office/drawing/2014/main" id="{876B8578-F98E-DE83-C9D7-E0AD2969D92D}"/>
              </a:ext>
            </a:extLst>
          </p:cNvPr>
          <p:cNvSpPr/>
          <p:nvPr/>
        </p:nvSpPr>
        <p:spPr>
          <a:xfrm>
            <a:off x="5147740" y="4472564"/>
            <a:ext cx="1177399" cy="288913"/>
          </a:xfrm>
          <a:prstGeom prst="rect">
            <a:avLst/>
          </a:prstGeom>
          <a:solidFill>
            <a:schemeClr val="accent5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编码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41F0A47-943E-CE5C-60CA-66C30EFA40A7}"/>
              </a:ext>
            </a:extLst>
          </p:cNvPr>
          <p:cNvCxnSpPr>
            <a:stCxn id="71" idx="4"/>
            <a:endCxn id="73" idx="2"/>
          </p:cNvCxnSpPr>
          <p:nvPr/>
        </p:nvCxnSpPr>
        <p:spPr>
          <a:xfrm flipV="1">
            <a:off x="5147740" y="4761477"/>
            <a:ext cx="588700" cy="42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6401039-E391-EE3D-A46A-E500D2D347D3}"/>
              </a:ext>
            </a:extLst>
          </p:cNvPr>
          <p:cNvCxnSpPr>
            <a:stCxn id="72" idx="3"/>
            <a:endCxn id="73" idx="2"/>
          </p:cNvCxnSpPr>
          <p:nvPr/>
        </p:nvCxnSpPr>
        <p:spPr>
          <a:xfrm flipH="1" flipV="1">
            <a:off x="5736440" y="4761477"/>
            <a:ext cx="544195" cy="40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A4BAB788-E73C-5BE6-22CE-2FD33A97DBA7}"/>
              </a:ext>
            </a:extLst>
          </p:cNvPr>
          <p:cNvSpPr txBox="1"/>
          <p:nvPr/>
        </p:nvSpPr>
        <p:spPr>
          <a:xfrm>
            <a:off x="5003478" y="5254089"/>
            <a:ext cx="28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56D5A33-FA8F-DB17-C036-6764AE1B2042}"/>
              </a:ext>
            </a:extLst>
          </p:cNvPr>
          <p:cNvSpPr txBox="1"/>
          <p:nvPr/>
        </p:nvSpPr>
        <p:spPr>
          <a:xfrm>
            <a:off x="6233261" y="5254089"/>
            <a:ext cx="28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B459E86-E10F-5F0D-5FCD-F5FB3C64B587}"/>
              </a:ext>
            </a:extLst>
          </p:cNvPr>
          <p:cNvCxnSpPr>
            <a:stCxn id="73" idx="0"/>
          </p:cNvCxnSpPr>
          <p:nvPr/>
        </p:nvCxnSpPr>
        <p:spPr>
          <a:xfrm flipV="1">
            <a:off x="5736440" y="4048609"/>
            <a:ext cx="0" cy="42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A0DE2C59-51D6-D390-CA2D-B6357FB29199}"/>
              </a:ext>
            </a:extLst>
          </p:cNvPr>
          <p:cNvSpPr txBox="1"/>
          <p:nvPr/>
        </p:nvSpPr>
        <p:spPr>
          <a:xfrm>
            <a:off x="5063336" y="3641165"/>
            <a:ext cx="1501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67044383-28F3-A584-A2ED-B534ABCDFAFC}"/>
              </a:ext>
            </a:extLst>
          </p:cNvPr>
          <p:cNvSpPr/>
          <p:nvPr/>
        </p:nvSpPr>
        <p:spPr>
          <a:xfrm>
            <a:off x="719689" y="4443954"/>
            <a:ext cx="569680" cy="286645"/>
          </a:xfrm>
          <a:prstGeom prst="rightArrow">
            <a:avLst/>
          </a:prstGeom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0FF9C5B-8082-8D0B-1CA3-621C46306966}"/>
              </a:ext>
            </a:extLst>
          </p:cNvPr>
          <p:cNvSpPr txBox="1"/>
          <p:nvPr/>
        </p:nvSpPr>
        <p:spPr>
          <a:xfrm>
            <a:off x="279015" y="4113689"/>
            <a:ext cx="1501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编码后局部观测</a:t>
            </a:r>
          </a:p>
        </p:txBody>
      </p:sp>
      <p:sp>
        <p:nvSpPr>
          <p:cNvPr id="86" name="箭头: 右 85">
            <a:extLst>
              <a:ext uri="{FF2B5EF4-FFF2-40B4-BE49-F238E27FC236}">
                <a16:creationId xmlns:a16="http://schemas.microsoft.com/office/drawing/2014/main" id="{5FAA0461-B21D-66E8-592C-963808F83216}"/>
              </a:ext>
            </a:extLst>
          </p:cNvPr>
          <p:cNvSpPr/>
          <p:nvPr/>
        </p:nvSpPr>
        <p:spPr>
          <a:xfrm>
            <a:off x="7121088" y="4464554"/>
            <a:ext cx="569680" cy="286645"/>
          </a:xfrm>
          <a:prstGeom prst="rightArrow">
            <a:avLst/>
          </a:prstGeom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F1F3FCE-B8EA-1F17-308C-3F94E2DB5F7E}"/>
              </a:ext>
            </a:extLst>
          </p:cNvPr>
          <p:cNvSpPr txBox="1"/>
          <p:nvPr/>
        </p:nvSpPr>
        <p:spPr>
          <a:xfrm>
            <a:off x="6716787" y="4161204"/>
            <a:ext cx="13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预测通信概率</a:t>
            </a:r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DC0A69BC-54F0-6FEC-EAC9-3826F02A6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918" y="3919487"/>
            <a:ext cx="967824" cy="853514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DD3B4BD3-2403-1D4B-131B-AA8A8E055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8828" y="3915007"/>
            <a:ext cx="944962" cy="830652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F0B116FE-9516-6AED-91EB-D156CA26C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050" y="5131566"/>
            <a:ext cx="952583" cy="80779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3563A5EC-7DAA-F291-7BF6-BFFCA0E56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1673" y="5152374"/>
            <a:ext cx="960203" cy="800169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82514C4D-47CE-17DB-A45B-5D0A74A473FE}"/>
              </a:ext>
            </a:extLst>
          </p:cNvPr>
          <p:cNvSpPr txBox="1"/>
          <p:nvPr/>
        </p:nvSpPr>
        <p:spPr>
          <a:xfrm>
            <a:off x="9482215" y="4107634"/>
            <a:ext cx="43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2E38A87-4516-3457-4D59-32F90CA23995}"/>
              </a:ext>
            </a:extLst>
          </p:cNvPr>
          <p:cNvSpPr txBox="1"/>
          <p:nvPr/>
        </p:nvSpPr>
        <p:spPr>
          <a:xfrm>
            <a:off x="9482215" y="5319183"/>
            <a:ext cx="43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33D42CE-A83F-16A4-7C7F-07D2FEDB5DAC}"/>
              </a:ext>
            </a:extLst>
          </p:cNvPr>
          <p:cNvSpPr txBox="1"/>
          <p:nvPr/>
        </p:nvSpPr>
        <p:spPr>
          <a:xfrm rot="5400000">
            <a:off x="8884079" y="4718582"/>
            <a:ext cx="43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E0320DF-8D13-6D43-37DD-81B45B212659}"/>
              </a:ext>
            </a:extLst>
          </p:cNvPr>
          <p:cNvSpPr txBox="1"/>
          <p:nvPr/>
        </p:nvSpPr>
        <p:spPr>
          <a:xfrm rot="5400000">
            <a:off x="10212020" y="4731714"/>
            <a:ext cx="43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3DFAB2E-7B0B-1985-5366-50CA660B5986}"/>
              </a:ext>
            </a:extLst>
          </p:cNvPr>
          <p:cNvSpPr txBox="1"/>
          <p:nvPr/>
        </p:nvSpPr>
        <p:spPr>
          <a:xfrm>
            <a:off x="8076912" y="3906615"/>
            <a:ext cx="48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991E5A1-5829-254D-6DA8-5F01083330D8}"/>
              </a:ext>
            </a:extLst>
          </p:cNvPr>
          <p:cNvSpPr txBox="1"/>
          <p:nvPr/>
        </p:nvSpPr>
        <p:spPr>
          <a:xfrm>
            <a:off x="8061748" y="4340868"/>
            <a:ext cx="48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A0CCD0F-BE78-AA6E-2B01-EA73CC3EBBAF}"/>
              </a:ext>
            </a:extLst>
          </p:cNvPr>
          <p:cNvSpPr txBox="1"/>
          <p:nvPr/>
        </p:nvSpPr>
        <p:spPr>
          <a:xfrm rot="5400000">
            <a:off x="8122927" y="4727686"/>
            <a:ext cx="43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CA2C99-4347-C121-1437-F05B21B1AD03}"/>
              </a:ext>
            </a:extLst>
          </p:cNvPr>
          <p:cNvSpPr txBox="1"/>
          <p:nvPr/>
        </p:nvSpPr>
        <p:spPr>
          <a:xfrm>
            <a:off x="8013550" y="5112262"/>
            <a:ext cx="58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zh-CN" alt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6673820-F961-A019-9F02-4E7D8A49B0D9}"/>
              </a:ext>
            </a:extLst>
          </p:cNvPr>
          <p:cNvSpPr txBox="1"/>
          <p:nvPr/>
        </p:nvSpPr>
        <p:spPr>
          <a:xfrm>
            <a:off x="8061748" y="5555070"/>
            <a:ext cx="58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箭头: 圆角右 111">
            <a:extLst>
              <a:ext uri="{FF2B5EF4-FFF2-40B4-BE49-F238E27FC236}">
                <a16:creationId xmlns:a16="http://schemas.microsoft.com/office/drawing/2014/main" id="{FB66761B-A911-75F1-A8C2-87D70A90C734}"/>
              </a:ext>
            </a:extLst>
          </p:cNvPr>
          <p:cNvSpPr/>
          <p:nvPr/>
        </p:nvSpPr>
        <p:spPr>
          <a:xfrm>
            <a:off x="939819" y="2327486"/>
            <a:ext cx="7233759" cy="1815663"/>
          </a:xfrm>
          <a:prstGeom prst="bentArrow">
            <a:avLst>
              <a:gd name="adj1" fmla="val 7401"/>
              <a:gd name="adj2" fmla="val 8806"/>
              <a:gd name="adj3" fmla="val 25000"/>
              <a:gd name="adj4" fmla="val 4375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箭头: 右 112">
            <a:extLst>
              <a:ext uri="{FF2B5EF4-FFF2-40B4-BE49-F238E27FC236}">
                <a16:creationId xmlns:a16="http://schemas.microsoft.com/office/drawing/2014/main" id="{FAE122C1-A8F5-2767-8A97-F095E4FCE3D1}"/>
              </a:ext>
            </a:extLst>
          </p:cNvPr>
          <p:cNvSpPr/>
          <p:nvPr/>
        </p:nvSpPr>
        <p:spPr>
          <a:xfrm rot="16200000">
            <a:off x="9413408" y="3441556"/>
            <a:ext cx="569680" cy="286645"/>
          </a:xfrm>
          <a:prstGeom prst="rightArrow">
            <a:avLst/>
          </a:prstGeom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2BAFC81E-9BEF-CC27-0152-6AC3CF954D3B}"/>
              </a:ext>
            </a:extLst>
          </p:cNvPr>
          <p:cNvSpPr/>
          <p:nvPr/>
        </p:nvSpPr>
        <p:spPr>
          <a:xfrm>
            <a:off x="8600041" y="2438916"/>
            <a:ext cx="180000" cy="1800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DE0C54-C8C8-4751-760A-B3A7F97AEC58}"/>
              </a:ext>
            </a:extLst>
          </p:cNvPr>
          <p:cNvSpPr/>
          <p:nvPr/>
        </p:nvSpPr>
        <p:spPr>
          <a:xfrm>
            <a:off x="9153270" y="1545099"/>
            <a:ext cx="180000" cy="180000"/>
          </a:xfrm>
          <a:prstGeom prst="ellipse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467B4C00-E2AF-3CA9-8AE5-70D14C5EBD35}"/>
              </a:ext>
            </a:extLst>
          </p:cNvPr>
          <p:cNvSpPr/>
          <p:nvPr/>
        </p:nvSpPr>
        <p:spPr>
          <a:xfrm>
            <a:off x="9153270" y="1910865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F19FB3FC-8031-043F-EDFC-E33F7F7FBA27}"/>
              </a:ext>
            </a:extLst>
          </p:cNvPr>
          <p:cNvSpPr/>
          <p:nvPr/>
        </p:nvSpPr>
        <p:spPr>
          <a:xfrm>
            <a:off x="9153270" y="3013579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99AE67D8-5BB9-456F-C7CB-04AC1BA59B4F}"/>
              </a:ext>
            </a:extLst>
          </p:cNvPr>
          <p:cNvSpPr/>
          <p:nvPr/>
        </p:nvSpPr>
        <p:spPr>
          <a:xfrm>
            <a:off x="9157433" y="2699907"/>
            <a:ext cx="180000" cy="180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02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C6364FA-EB6C-332C-6F5F-DD75FE7E62E7}"/>
              </a:ext>
            </a:extLst>
          </p:cNvPr>
          <p:cNvSpPr txBox="1"/>
          <p:nvPr/>
        </p:nvSpPr>
        <p:spPr>
          <a:xfrm rot="5400000">
            <a:off x="9117237" y="2212311"/>
            <a:ext cx="43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73E6F040-6A55-2ED4-34DE-411BEE3504A5}"/>
              </a:ext>
            </a:extLst>
          </p:cNvPr>
          <p:cNvCxnSpPr>
            <a:cxnSpLocks/>
            <a:stCxn id="115" idx="2"/>
            <a:endCxn id="114" idx="7"/>
          </p:cNvCxnSpPr>
          <p:nvPr/>
        </p:nvCxnSpPr>
        <p:spPr>
          <a:xfrm flipH="1">
            <a:off x="8753681" y="1635099"/>
            <a:ext cx="399589" cy="830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EC55B83-D15E-F29F-73A0-56CE6C6049A7}"/>
              </a:ext>
            </a:extLst>
          </p:cNvPr>
          <p:cNvCxnSpPr>
            <a:stCxn id="116" idx="2"/>
            <a:endCxn id="114" idx="7"/>
          </p:cNvCxnSpPr>
          <p:nvPr/>
        </p:nvCxnSpPr>
        <p:spPr>
          <a:xfrm flipH="1">
            <a:off x="8753681" y="2000865"/>
            <a:ext cx="399589" cy="46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A3ACF630-6DC7-A59D-062B-83872ABDE115}"/>
              </a:ext>
            </a:extLst>
          </p:cNvPr>
          <p:cNvCxnSpPr>
            <a:stCxn id="118" idx="2"/>
            <a:endCxn id="114" idx="6"/>
          </p:cNvCxnSpPr>
          <p:nvPr/>
        </p:nvCxnSpPr>
        <p:spPr>
          <a:xfrm flipH="1" flipV="1">
            <a:off x="8780041" y="2528916"/>
            <a:ext cx="377392" cy="26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BF237B21-4F39-3C40-55B5-548A71B705F0}"/>
              </a:ext>
            </a:extLst>
          </p:cNvPr>
          <p:cNvCxnSpPr>
            <a:stCxn id="117" idx="2"/>
            <a:endCxn id="114" idx="6"/>
          </p:cNvCxnSpPr>
          <p:nvPr/>
        </p:nvCxnSpPr>
        <p:spPr>
          <a:xfrm flipH="1" flipV="1">
            <a:off x="8780041" y="2528916"/>
            <a:ext cx="373229" cy="57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7">
            <a:extLst>
              <a:ext uri="{FF2B5EF4-FFF2-40B4-BE49-F238E27FC236}">
                <a16:creationId xmlns:a16="http://schemas.microsoft.com/office/drawing/2014/main" id="{BA828324-6C83-6F60-9DA2-834296A88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7149" y="1903607"/>
            <a:ext cx="2334602" cy="8707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根据通信概率矩阵通过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attention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聚合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94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6012</TotalTime>
  <Words>229</Words>
  <Application>Microsoft Office PowerPoint</Application>
  <PresentationFormat>宽屏</PresentationFormat>
  <Paragraphs>94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等线</vt:lpstr>
      <vt:lpstr>等线 Light</vt:lpstr>
      <vt:lpstr>宋体</vt:lpstr>
      <vt:lpstr>微软雅黑</vt:lpstr>
      <vt:lpstr>微软雅黑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Snowberry</dc:creator>
  <cp:lastModifiedBy>ghy</cp:lastModifiedBy>
  <cp:revision>55</cp:revision>
  <dcterms:created xsi:type="dcterms:W3CDTF">2022-01-02T08:17:08Z</dcterms:created>
  <dcterms:modified xsi:type="dcterms:W3CDTF">2022-08-07T12:40:03Z</dcterms:modified>
</cp:coreProperties>
</file>