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7" r:id="rId3"/>
    <p:sldId id="258" r:id="rId4"/>
    <p:sldId id="315" r:id="rId5"/>
    <p:sldId id="316" r:id="rId6"/>
    <p:sldId id="260" r:id="rId7"/>
    <p:sldId id="314" r:id="rId8"/>
    <p:sldId id="267" r:id="rId9"/>
    <p:sldId id="261" r:id="rId10"/>
    <p:sldId id="266" r:id="rId11"/>
    <p:sldId id="276" r:id="rId12"/>
    <p:sldId id="317" r:id="rId13"/>
    <p:sldId id="319" r:id="rId14"/>
    <p:sldId id="318" r:id="rId15"/>
    <p:sldId id="320" r:id="rId16"/>
    <p:sldId id="273" r:id="rId17"/>
    <p:sldId id="271" r:id="rId18"/>
  </p:sldIdLst>
  <p:sldSz cx="9144000" cy="5143500" type="screen16x9"/>
  <p:notesSz cx="6858000" cy="9144000"/>
  <p:embeddedFontLst>
    <p:embeddedFont>
      <p:font typeface="Exo" panose="020B0604020202020204" charset="0"/>
      <p:regular r:id="rId20"/>
      <p:bold r:id="rId21"/>
      <p:italic r:id="rId22"/>
      <p:boldItalic r:id="rId23"/>
    </p:embeddedFont>
    <p:embeddedFont>
      <p:font typeface="PT Sans" panose="020B0503020203020204" pitchFamily="34"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CDF53E-CE94-493F-8C94-97E8FE750CAE}">
  <a:tblStyle styleId="{0CCDF53E-CE94-493F-8C94-97E8FE750C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01"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78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08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00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892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62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068125" y="2767443"/>
            <a:ext cx="4925144" cy="2028033"/>
          </a:xfrm>
          <a:prstGeom prst="roundRect">
            <a:avLst>
              <a:gd name="adj" fmla="val 50000"/>
            </a:avLst>
          </a:prstGeom>
          <a:solidFill>
            <a:srgbClr val="002060"/>
          </a:solidFill>
          <a:ln>
            <a:solidFill>
              <a:srgbClr val="66CC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33"/>
          <p:cNvSpPr txBox="1">
            <a:spLocks noGrp="1"/>
          </p:cNvSpPr>
          <p:nvPr>
            <p:ph type="subTitle" idx="1"/>
          </p:nvPr>
        </p:nvSpPr>
        <p:spPr>
          <a:xfrm rot="10800000" flipV="1">
            <a:off x="2256847" y="2999784"/>
            <a:ext cx="4547700" cy="1605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Varinder Singh (B20141)</a:t>
            </a:r>
          </a:p>
          <a:p>
            <a:pPr marL="0" lvl="0" indent="0" algn="ctr" rtl="0">
              <a:spcBef>
                <a:spcPts val="0"/>
              </a:spcBef>
              <a:spcAft>
                <a:spcPts val="0"/>
              </a:spcAft>
              <a:buNone/>
            </a:pPr>
            <a:r>
              <a:rPr lang="en" dirty="0"/>
              <a:t>Param Meena (B20118)</a:t>
            </a:r>
          </a:p>
          <a:p>
            <a:pPr marL="0" lvl="0" indent="0" algn="ctr" rtl="0">
              <a:spcBef>
                <a:spcPts val="0"/>
              </a:spcBef>
              <a:spcAft>
                <a:spcPts val="0"/>
              </a:spcAft>
              <a:buNone/>
            </a:pPr>
            <a:r>
              <a:rPr lang="en" dirty="0"/>
              <a:t>Shivam Kumar (B20134)</a:t>
            </a:r>
          </a:p>
          <a:p>
            <a:pPr marL="0" lvl="0" indent="0" algn="ctr" rtl="0">
              <a:spcBef>
                <a:spcPts val="0"/>
              </a:spcBef>
              <a:spcAft>
                <a:spcPts val="0"/>
              </a:spcAft>
              <a:buNone/>
            </a:pPr>
            <a:r>
              <a:rPr lang="en" dirty="0"/>
              <a:t>Nikhil Dhumale(B20116)</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Mentor: Mrs. Arti Kashyap</a:t>
            </a:r>
            <a:endParaRPr dirty="0"/>
          </a:p>
        </p:txBody>
      </p:sp>
      <p:sp>
        <p:nvSpPr>
          <p:cNvPr id="2719" name="Google Shape;2719;p33"/>
          <p:cNvSpPr txBox="1">
            <a:spLocks noGrp="1"/>
          </p:cNvSpPr>
          <p:nvPr>
            <p:ph type="ctrTitle"/>
          </p:nvPr>
        </p:nvSpPr>
        <p:spPr>
          <a:xfrm>
            <a:off x="1250767" y="945398"/>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Movie &amp; Content Recommendation </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43"/>
          <p:cNvSpPr txBox="1">
            <a:spLocks noGrp="1"/>
          </p:cNvSpPr>
          <p:nvPr>
            <p:ph type="title"/>
          </p:nvPr>
        </p:nvSpPr>
        <p:spPr>
          <a:xfrm>
            <a:off x="783812" y="739421"/>
            <a:ext cx="7543324" cy="35155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Procedure </a:t>
            </a:r>
            <a:endParaRPr sz="8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621792" y="1455312"/>
            <a:ext cx="8117578" cy="1924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IMPLEMENTATION</a:t>
            </a:r>
            <a:endParaRPr sz="5400" dirty="0"/>
          </a:p>
        </p:txBody>
      </p:sp>
      <p:grpSp>
        <p:nvGrpSpPr>
          <p:cNvPr id="3700" name="Google Shape;3700;p53"/>
          <p:cNvGrpSpPr/>
          <p:nvPr/>
        </p:nvGrpSpPr>
        <p:grpSpPr>
          <a:xfrm rot="10800000">
            <a:off x="2054539" y="4031203"/>
            <a:ext cx="883262" cy="242091"/>
            <a:chOff x="2300350" y="2601250"/>
            <a:chExt cx="2275275" cy="623625"/>
          </a:xfrm>
        </p:grpSpPr>
        <p:sp>
          <p:nvSpPr>
            <p:cNvPr id="3701" name="Google Shape;3701;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53"/>
          <p:cNvGrpSpPr/>
          <p:nvPr/>
        </p:nvGrpSpPr>
        <p:grpSpPr>
          <a:xfrm>
            <a:off x="6010292" y="904716"/>
            <a:ext cx="1105976" cy="133969"/>
            <a:chOff x="8183182" y="663852"/>
            <a:chExt cx="1475028" cy="178673"/>
          </a:xfrm>
        </p:grpSpPr>
        <p:grpSp>
          <p:nvGrpSpPr>
            <p:cNvPr id="3708" name="Google Shape;3708;p53"/>
            <p:cNvGrpSpPr/>
            <p:nvPr/>
          </p:nvGrpSpPr>
          <p:grpSpPr>
            <a:xfrm>
              <a:off x="8183182" y="774425"/>
              <a:ext cx="1178025" cy="68100"/>
              <a:chOff x="2024450" y="204150"/>
              <a:chExt cx="1178025" cy="68100"/>
            </a:xfrm>
          </p:grpSpPr>
          <p:sp>
            <p:nvSpPr>
              <p:cNvPr id="3709" name="Google Shape;370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53"/>
            <p:cNvGrpSpPr/>
            <p:nvPr/>
          </p:nvGrpSpPr>
          <p:grpSpPr>
            <a:xfrm>
              <a:off x="8480185" y="663852"/>
              <a:ext cx="1178025" cy="68100"/>
              <a:chOff x="2024450" y="204150"/>
              <a:chExt cx="1178025" cy="68100"/>
            </a:xfrm>
          </p:grpSpPr>
          <p:sp>
            <p:nvSpPr>
              <p:cNvPr id="3720" name="Google Shape;3720;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0" name="Google Shape;3730;p53"/>
          <p:cNvGrpSpPr/>
          <p:nvPr/>
        </p:nvGrpSpPr>
        <p:grpSpPr>
          <a:xfrm>
            <a:off x="5447301" y="4459919"/>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8" name="Google Shape;3108;p43"/>
          <p:cNvSpPr txBox="1">
            <a:spLocks noGrp="1"/>
          </p:cNvSpPr>
          <p:nvPr>
            <p:ph type="subTitle" idx="1"/>
          </p:nvPr>
        </p:nvSpPr>
        <p:spPr>
          <a:xfrm>
            <a:off x="1657089" y="1485278"/>
            <a:ext cx="5255776" cy="2172943"/>
          </a:xfrm>
          <a:prstGeom prst="rect">
            <a:avLst/>
          </a:prstGeom>
        </p:spPr>
        <p:txBody>
          <a:bodyPr spcFirstLastPara="1" wrap="square" lIns="91425" tIns="91425" rIns="91425" bIns="91425" anchor="ctr" anchorCtr="0">
            <a:noAutofit/>
          </a:bodyPr>
          <a:lstStyle/>
          <a:p>
            <a:pPr lvl="0" indent="-457200" algn="l" rtl="0">
              <a:spcBef>
                <a:spcPts val="0"/>
              </a:spcBef>
              <a:spcAft>
                <a:spcPts val="0"/>
              </a:spcAft>
              <a:buFont typeface="Arial" panose="020B0604020202020204" pitchFamily="34" charset="0"/>
              <a:buChar char="•"/>
            </a:pPr>
            <a:r>
              <a:rPr lang="en-US" b="0" i="0" dirty="0">
                <a:solidFill>
                  <a:schemeClr val="accent6"/>
                </a:solidFill>
                <a:effectLst/>
                <a:latin typeface="-apple-system"/>
              </a:rPr>
              <a:t>Step1 First we load four datasets, namely movie, rating, links, and tags, and conduct a number of data explorations on these data to get some basic information, such as the number of users, number of movies, number of ratings per user and per movies respectively, and distribution of movies on different genres</a:t>
            </a:r>
            <a:endParaRPr lang="en" dirty="0">
              <a:solidFill>
                <a:schemeClr val="accent6"/>
              </a:solidFill>
            </a:endParaRPr>
          </a:p>
        </p:txBody>
      </p:sp>
    </p:spTree>
    <p:extLst>
      <p:ext uri="{BB962C8B-B14F-4D97-AF65-F5344CB8AC3E}">
        <p14:creationId xmlns:p14="http://schemas.microsoft.com/office/powerpoint/2010/main" val="32738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8" name="Google Shape;3108;p43"/>
          <p:cNvSpPr txBox="1">
            <a:spLocks noGrp="1"/>
          </p:cNvSpPr>
          <p:nvPr>
            <p:ph type="subTitle" idx="1"/>
          </p:nvPr>
        </p:nvSpPr>
        <p:spPr>
          <a:xfrm>
            <a:off x="780288" y="1631582"/>
            <a:ext cx="7583423" cy="2172943"/>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chemeClr val="accent6"/>
                </a:solidFill>
                <a:effectLst/>
                <a:latin typeface="-apple-system"/>
              </a:rPr>
              <a:t>Step 2 After doing data preprocessing, we build an ALS model based on the rating data to predict the ratings, which is treated as the degree of preference of movies among different users. The parameters (master, rank, </a:t>
            </a:r>
            <a:r>
              <a:rPr lang="en-US" b="0" i="0" dirty="0" err="1">
                <a:solidFill>
                  <a:schemeClr val="accent6"/>
                </a:solidFill>
                <a:effectLst/>
                <a:latin typeface="-apple-system"/>
              </a:rPr>
              <a:t>regParam</a:t>
            </a:r>
            <a:r>
              <a:rPr lang="en-US" b="0" i="0" dirty="0">
                <a:solidFill>
                  <a:schemeClr val="accent6"/>
                </a:solidFill>
                <a:effectLst/>
                <a:latin typeface="-apple-system"/>
              </a:rPr>
              <a:t>) are tuned by grid search strategy via 5-fold cross-validation to obtain the model with the smallest RMSE on the validation set. This is considered to be the best model for prediction.</a:t>
            </a:r>
          </a:p>
        </p:txBody>
      </p:sp>
    </p:spTree>
    <p:extLst>
      <p:ext uri="{BB962C8B-B14F-4D97-AF65-F5344CB8AC3E}">
        <p14:creationId xmlns:p14="http://schemas.microsoft.com/office/powerpoint/2010/main" val="20172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8" name="Google Shape;3108;p43"/>
          <p:cNvSpPr txBox="1">
            <a:spLocks noGrp="1"/>
          </p:cNvSpPr>
          <p:nvPr>
            <p:ph type="subTitle" idx="1"/>
          </p:nvPr>
        </p:nvSpPr>
        <p:spPr>
          <a:xfrm>
            <a:off x="1657089" y="1485278"/>
            <a:ext cx="5255776" cy="2172943"/>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chemeClr val="bg1"/>
                </a:solidFill>
                <a:effectLst/>
                <a:latin typeface="-apple-system"/>
              </a:rPr>
              <a:t>Step3 By the best model obtained from the above step, making predictions of ratings on movies in the test set and calculating the RMSE to evaluate the model performance are preparing for the next step.</a:t>
            </a:r>
          </a:p>
        </p:txBody>
      </p:sp>
    </p:spTree>
    <p:extLst>
      <p:ext uri="{BB962C8B-B14F-4D97-AF65-F5344CB8AC3E}">
        <p14:creationId xmlns:p14="http://schemas.microsoft.com/office/powerpoint/2010/main" val="421234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8" name="Google Shape;3108;p43"/>
          <p:cNvSpPr txBox="1">
            <a:spLocks noGrp="1"/>
          </p:cNvSpPr>
          <p:nvPr>
            <p:ph type="subTitle" idx="1"/>
          </p:nvPr>
        </p:nvSpPr>
        <p:spPr>
          <a:xfrm>
            <a:off x="913376" y="1704734"/>
            <a:ext cx="6901695" cy="2172943"/>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chemeClr val="bg1"/>
                </a:solidFill>
                <a:effectLst/>
                <a:latin typeface="-apple-system"/>
              </a:rPr>
              <a:t>Step4 In this step, I use the prediction results by the best model to recommend 5 movies for </a:t>
            </a:r>
            <a:r>
              <a:rPr lang="en-US" b="0" i="0" dirty="0" err="1">
                <a:solidFill>
                  <a:schemeClr val="bg1"/>
                </a:solidFill>
                <a:effectLst/>
                <a:latin typeface="-apple-system"/>
              </a:rPr>
              <a:t>userID</a:t>
            </a:r>
            <a:r>
              <a:rPr lang="en-US" b="0" i="0" dirty="0">
                <a:solidFill>
                  <a:schemeClr val="bg1"/>
                </a:solidFill>
                <a:effectLst/>
                <a:latin typeface="-apple-system"/>
              </a:rPr>
              <a:t> 575 and 232 respectively, and we also find 5 movies that are the most similar to a movie with </a:t>
            </a:r>
            <a:r>
              <a:rPr lang="en-US" b="0" i="0" dirty="0" err="1">
                <a:solidFill>
                  <a:schemeClr val="bg1"/>
                </a:solidFill>
                <a:effectLst/>
                <a:latin typeface="-apple-system"/>
              </a:rPr>
              <a:t>movieID</a:t>
            </a:r>
            <a:r>
              <a:rPr lang="en-US" b="0" i="0" dirty="0">
                <a:solidFill>
                  <a:schemeClr val="bg1"/>
                </a:solidFill>
                <a:effectLst/>
                <a:latin typeface="-apple-system"/>
              </a:rPr>
              <a:t> 471 and 463 by the approximate nearest neighbor search algorithm on the movie feature vector.</a:t>
            </a:r>
          </a:p>
        </p:txBody>
      </p:sp>
    </p:spTree>
    <p:extLst>
      <p:ext uri="{BB962C8B-B14F-4D97-AF65-F5344CB8AC3E}">
        <p14:creationId xmlns:p14="http://schemas.microsoft.com/office/powerpoint/2010/main" val="286865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7" name="Google Shape;3517;p50"/>
          <p:cNvSpPr txBox="1">
            <a:spLocks noGrp="1"/>
          </p:cNvSpPr>
          <p:nvPr>
            <p:ph type="title"/>
          </p:nvPr>
        </p:nvSpPr>
        <p:spPr>
          <a:xfrm>
            <a:off x="792480" y="1440875"/>
            <a:ext cx="8126941" cy="30952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0" i="0" dirty="0">
                <a:solidFill>
                  <a:schemeClr val="bg1"/>
                </a:solidFill>
                <a:effectLst/>
                <a:latin typeface="-apple-system"/>
              </a:rPr>
              <a:t>ALS model is able to provide both recommendations of movies based on user's preferences and also similar movies to a specific movie, which shows its effectiveness as one of the most critical techniques in the recommendation system. More works can be considered to further improve the model performance, such as making use of information from other data sets such as genres of movies and tag information and building the ALS model incorporating both explicit and implicit feedback.</a:t>
            </a:r>
            <a:endParaRPr sz="2400" dirty="0">
              <a:solidFill>
                <a:schemeClr val="bg1"/>
              </a:solidFill>
            </a:endParaRPr>
          </a:p>
        </p:txBody>
      </p:sp>
      <p:sp>
        <p:nvSpPr>
          <p:cNvPr id="3519" name="Google Shape;3519;p50"/>
          <p:cNvSpPr txBox="1">
            <a:spLocks noGrp="1"/>
          </p:cNvSpPr>
          <p:nvPr>
            <p:ph type="title" idx="2"/>
          </p:nvPr>
        </p:nvSpPr>
        <p:spPr>
          <a:xfrm>
            <a:off x="2068931" y="556381"/>
            <a:ext cx="538745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Conclusion</a:t>
            </a:r>
            <a:endParaRPr dirty="0"/>
          </a:p>
        </p:txBody>
      </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2"/>
        <p:cNvGrpSpPr/>
        <p:nvPr/>
      </p:nvGrpSpPr>
      <p:grpSpPr>
        <a:xfrm>
          <a:off x="0" y="0"/>
          <a:ext cx="0" cy="0"/>
          <a:chOff x="0" y="0"/>
          <a:chExt cx="0" cy="0"/>
        </a:xfrm>
      </p:grpSpPr>
      <p:sp>
        <p:nvSpPr>
          <p:cNvPr id="3374" name="Google Shape;3374;p48"/>
          <p:cNvSpPr txBox="1">
            <a:spLocks noGrp="1"/>
          </p:cNvSpPr>
          <p:nvPr>
            <p:ph type="body" idx="1"/>
          </p:nvPr>
        </p:nvSpPr>
        <p:spPr>
          <a:xfrm>
            <a:off x="-32437" y="38341"/>
            <a:ext cx="8671227" cy="51434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9600" dirty="0"/>
              <a:t>Thank you</a:t>
            </a:r>
            <a:endParaRPr sz="9600" dirty="0"/>
          </a:p>
        </p:txBody>
      </p:sp>
      <p:grpSp>
        <p:nvGrpSpPr>
          <p:cNvPr id="3375" name="Google Shape;3375;p48"/>
          <p:cNvGrpSpPr/>
          <p:nvPr/>
        </p:nvGrpSpPr>
        <p:grpSpPr>
          <a:xfrm>
            <a:off x="8058476" y="4879932"/>
            <a:ext cx="1252897" cy="51000"/>
            <a:chOff x="2915381" y="4104819"/>
            <a:chExt cx="1252897" cy="51000"/>
          </a:xfrm>
        </p:grpSpPr>
        <p:sp>
          <p:nvSpPr>
            <p:cNvPr id="3376" name="Google Shape;3376;p4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0" name="Google Shape;3390;p48"/>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1" name="Google Shape;3391;p48"/>
          <p:cNvGrpSpPr/>
          <p:nvPr/>
        </p:nvGrpSpPr>
        <p:grpSpPr>
          <a:xfrm rot="5400000" flipH="1">
            <a:off x="8517601" y="-295650"/>
            <a:ext cx="302065" cy="1520982"/>
            <a:chOff x="-108754" y="2690919"/>
            <a:chExt cx="302065" cy="1520982"/>
          </a:xfrm>
        </p:grpSpPr>
        <p:sp>
          <p:nvSpPr>
            <p:cNvPr id="3392" name="Google Shape;3392;p4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7" name="Google Shape;3397;p48"/>
          <p:cNvGrpSpPr/>
          <p:nvPr/>
        </p:nvGrpSpPr>
        <p:grpSpPr>
          <a:xfrm>
            <a:off x="7805645" y="2296729"/>
            <a:ext cx="2297800" cy="347400"/>
            <a:chOff x="7805645" y="2296729"/>
            <a:chExt cx="2297800" cy="347400"/>
          </a:xfrm>
        </p:grpSpPr>
        <p:sp>
          <p:nvSpPr>
            <p:cNvPr id="3398" name="Google Shape;3398;p48"/>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0" name="Google Shape;3400;p48"/>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1" name="Google Shape;3401;p48"/>
          <p:cNvGrpSpPr/>
          <p:nvPr/>
        </p:nvGrpSpPr>
        <p:grpSpPr>
          <a:xfrm rot="10800000">
            <a:off x="-11" y="398178"/>
            <a:ext cx="883262" cy="242091"/>
            <a:chOff x="2300350" y="2601250"/>
            <a:chExt cx="2275275" cy="623625"/>
          </a:xfrm>
        </p:grpSpPr>
        <p:sp>
          <p:nvSpPr>
            <p:cNvPr id="3402" name="Google Shape;3402;p4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48"/>
          <p:cNvGrpSpPr/>
          <p:nvPr/>
        </p:nvGrpSpPr>
        <p:grpSpPr>
          <a:xfrm>
            <a:off x="442736" y="3589512"/>
            <a:ext cx="1105976"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80846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INTRODUCTION</a:t>
            </a:r>
            <a:endParaRPr dirty="0">
              <a:solidFill>
                <a:schemeClr val="accent2"/>
              </a:solidFill>
            </a:endParaRPr>
          </a:p>
        </p:txBody>
      </p:sp>
      <p:sp>
        <p:nvSpPr>
          <p:cNvPr id="2725" name="Google Shape;2725;p34"/>
          <p:cNvSpPr txBox="1">
            <a:spLocks noGrp="1"/>
          </p:cNvSpPr>
          <p:nvPr>
            <p:ph type="body" idx="1"/>
          </p:nvPr>
        </p:nvSpPr>
        <p:spPr>
          <a:xfrm>
            <a:off x="713100" y="1408145"/>
            <a:ext cx="77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t>The recommendation system is a widely used machine learning technique that has many applications in E-commerce (Amazon, Alibaba), video streaming (Netflix, Disney+), social networks (Facebook, </a:t>
            </a:r>
            <a:r>
              <a:rPr lang="en-US" sz="2000" dirty="0" err="1"/>
              <a:t>Linkedin</a:t>
            </a:r>
            <a:r>
              <a:rPr lang="en-US" sz="2000" dirty="0"/>
              <a:t>), and many other areas. Because of the large amount of data in those services, nowadays most industry-level recommendation systems are built in big data frameworks like Spark. Here we built a movie recommendation system using Spark.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5452407" y="3091789"/>
            <a:ext cx="2360400" cy="100891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1458093" y="3111887"/>
            <a:ext cx="2360400" cy="100891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35"/>
          <p:cNvSpPr txBox="1">
            <a:spLocks noGrp="1"/>
          </p:cNvSpPr>
          <p:nvPr>
            <p:ph type="title"/>
          </p:nvPr>
        </p:nvSpPr>
        <p:spPr>
          <a:xfrm>
            <a:off x="627756" y="1022703"/>
            <a:ext cx="7717800" cy="1318058"/>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Different Reccomdation System Algorithms </a:t>
            </a:r>
            <a:endParaRPr sz="3200" dirty="0">
              <a:solidFill>
                <a:schemeClr val="accent2"/>
              </a:solidFill>
            </a:endParaRPr>
          </a:p>
        </p:txBody>
      </p:sp>
      <p:sp>
        <p:nvSpPr>
          <p:cNvPr id="2745" name="Google Shape;2745;p35"/>
          <p:cNvSpPr txBox="1">
            <a:spLocks noGrp="1"/>
          </p:cNvSpPr>
          <p:nvPr>
            <p:ph type="subTitle" idx="1"/>
          </p:nvPr>
        </p:nvSpPr>
        <p:spPr>
          <a:xfrm>
            <a:off x="1458093" y="2965459"/>
            <a:ext cx="2271453" cy="13180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Content-Based recommendation</a:t>
            </a:r>
            <a:endParaRPr dirty="0"/>
          </a:p>
        </p:txBody>
      </p:sp>
      <p:sp>
        <p:nvSpPr>
          <p:cNvPr id="2746" name="Google Shape;2746;p35"/>
          <p:cNvSpPr txBox="1">
            <a:spLocks noGrp="1"/>
          </p:cNvSpPr>
          <p:nvPr>
            <p:ph type="title" idx="3"/>
          </p:nvPr>
        </p:nvSpPr>
        <p:spPr>
          <a:xfrm>
            <a:off x="1496046" y="2457476"/>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8" name="Google Shape;2748;p35"/>
          <p:cNvSpPr txBox="1">
            <a:spLocks noGrp="1"/>
          </p:cNvSpPr>
          <p:nvPr>
            <p:ph type="subTitle" idx="5"/>
          </p:nvPr>
        </p:nvSpPr>
        <p:spPr>
          <a:xfrm>
            <a:off x="5523180" y="33538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Collaborative Filtering</a:t>
            </a:r>
            <a:endParaRPr dirty="0"/>
          </a:p>
        </p:txBody>
      </p:sp>
      <p:sp>
        <p:nvSpPr>
          <p:cNvPr id="2749" name="Google Shape;2749;p35"/>
          <p:cNvSpPr txBox="1">
            <a:spLocks noGrp="1"/>
          </p:cNvSpPr>
          <p:nvPr>
            <p:ph type="title" idx="6"/>
          </p:nvPr>
        </p:nvSpPr>
        <p:spPr>
          <a:xfrm>
            <a:off x="5414456" y="2495617"/>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272983" y="260314"/>
            <a:ext cx="4344300" cy="15246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CONTENT BASED RECOMMENDATION </a:t>
            </a:r>
            <a:endParaRPr dirty="0">
              <a:solidFill>
                <a:schemeClr val="accent2"/>
              </a:solidFill>
            </a:endParaRPr>
          </a:p>
        </p:txBody>
      </p:sp>
      <p:sp>
        <p:nvSpPr>
          <p:cNvPr id="2825" name="Google Shape;2825;p37"/>
          <p:cNvSpPr txBox="1">
            <a:spLocks noGrp="1"/>
          </p:cNvSpPr>
          <p:nvPr>
            <p:ph type="subTitle" idx="1"/>
          </p:nvPr>
        </p:nvSpPr>
        <p:spPr>
          <a:xfrm>
            <a:off x="1093316" y="1596388"/>
            <a:ext cx="6928357" cy="27043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a:t>
            </a:r>
            <a:r>
              <a:rPr lang="en-US" dirty="0"/>
              <a:t>Utilizes product characteristics to recommend similar products to what a user previously liked.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Assumption: If person P1 and person P2 have the same opinion on product D1, then P1 is more likely to have the same opinion on product D2 with P2 than with a random chosen person </a:t>
            </a:r>
            <a:r>
              <a:rPr lang="en-US" dirty="0" err="1"/>
              <a:t>Px</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IN" dirty="0"/>
              <a:t>Example</a:t>
            </a:r>
            <a:r>
              <a:rPr lang="en-US" dirty="0"/>
              <a:t>: </a:t>
            </a:r>
            <a:r>
              <a:rPr lang="en-IN" dirty="0"/>
              <a:t>News/article recommendation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Advantages:  </a:t>
            </a:r>
            <a:r>
              <a:rPr lang="en-US" dirty="0"/>
              <a:t>- The model doesn’t need any user data input, so easier to scale.</a:t>
            </a:r>
            <a:br>
              <a:rPr lang="en-US" dirty="0"/>
            </a:br>
            <a:r>
              <a:rPr lang="en-US" dirty="0"/>
              <a:t>                      - Capable of catching niche items with feature engineering.</a:t>
            </a:r>
          </a:p>
          <a:p>
            <a:pPr marL="0" lvl="0" indent="0" algn="l" rtl="0">
              <a:spcBef>
                <a:spcPts val="0"/>
              </a:spcBef>
              <a:spcAft>
                <a:spcPts val="0"/>
              </a:spcAft>
              <a:buNone/>
            </a:pPr>
            <a:r>
              <a:rPr lang="en-IN" dirty="0"/>
              <a:t>Disadvantages</a:t>
            </a:r>
            <a:r>
              <a:rPr lang="en-US" dirty="0"/>
              <a:t>: - Requires domain knowledge.</a:t>
            </a:r>
            <a:br>
              <a:rPr lang="en-US" dirty="0"/>
            </a:br>
            <a:r>
              <a:rPr lang="en-US" dirty="0"/>
              <a:t>                          - Limited ability to expand user’s interests.</a:t>
            </a:r>
            <a:endParaRPr dirty="0"/>
          </a:p>
        </p:txBody>
      </p:sp>
      <p:sp>
        <p:nvSpPr>
          <p:cNvPr id="2833" name="Google Shape;2833;p37"/>
          <p:cNvSpPr/>
          <p:nvPr/>
        </p:nvSpPr>
        <p:spPr>
          <a:xfrm rot="10800000">
            <a:off x="6493779" y="4501287"/>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954120" y="1718573"/>
            <a:ext cx="7065072" cy="2748437"/>
          </a:xfrm>
          <a:prstGeom prst="rect">
            <a:avLst/>
          </a:prstGeom>
        </p:spPr>
        <p:txBody>
          <a:bodyPr spcFirstLastPara="1" wrap="square" lIns="91425" tIns="91425" rIns="91425" bIns="91425" anchor="ctr" anchorCtr="0">
            <a:noAutofit/>
          </a:bodyPr>
          <a:lstStyle/>
          <a:p>
            <a:pPr algn="l">
              <a:buSzPts val="1400"/>
            </a:pPr>
            <a:r>
              <a:rPr lang="en-IN" sz="1400" b="0" dirty="0">
                <a:latin typeface="PT Sans"/>
                <a:sym typeface="PT Sans"/>
              </a:rPr>
              <a:t>Description: </a:t>
            </a:r>
            <a:r>
              <a:rPr lang="en-US" sz="1400" b="0" dirty="0">
                <a:latin typeface="PT Sans"/>
                <a:sym typeface="PT Sans"/>
              </a:rPr>
              <a:t>Predicts the interest of a user by collecting preference information from many other users.</a:t>
            </a:r>
            <a:br>
              <a:rPr lang="en-US" sz="1400" b="0" dirty="0">
                <a:latin typeface="PT Sans"/>
                <a:sym typeface="PT Sans"/>
              </a:rPr>
            </a:br>
            <a:br>
              <a:rPr lang="en-US" sz="1400" b="0" dirty="0">
                <a:latin typeface="PT Sans"/>
                <a:sym typeface="PT Sans"/>
              </a:rPr>
            </a:br>
            <a:r>
              <a:rPr lang="en-IN" sz="1400" b="0" dirty="0">
                <a:latin typeface="PT Sans"/>
                <a:sym typeface="PT Sans"/>
              </a:rPr>
              <a:t>Assumption</a:t>
            </a:r>
            <a:r>
              <a:rPr lang="en-US" sz="1400" b="0" dirty="0">
                <a:latin typeface="PT Sans"/>
                <a:sym typeface="PT Sans"/>
              </a:rPr>
              <a:t>: If person P likes product D1 which has a collection of attributes, he/she is more likely to like product D2 which shares those attributes than product D3 which doesn’t. </a:t>
            </a:r>
            <a:br>
              <a:rPr lang="en-US" sz="1400" b="0" dirty="0">
                <a:latin typeface="PT Sans"/>
                <a:sym typeface="PT Sans"/>
              </a:rPr>
            </a:br>
            <a:br>
              <a:rPr lang="en-US" sz="1400" b="0" dirty="0">
                <a:latin typeface="PT Sans"/>
                <a:sym typeface="PT Sans"/>
              </a:rPr>
            </a:br>
            <a:r>
              <a:rPr lang="en-IN" sz="1400" b="0" dirty="0">
                <a:latin typeface="PT Sans"/>
                <a:sym typeface="PT Sans"/>
              </a:rPr>
              <a:t>Example</a:t>
            </a:r>
            <a:r>
              <a:rPr lang="en-US" sz="1400" b="0" dirty="0">
                <a:latin typeface="PT Sans"/>
                <a:sym typeface="PT Sans"/>
              </a:rPr>
              <a:t>: </a:t>
            </a:r>
            <a:r>
              <a:rPr lang="en-IN" sz="1400" b="0" dirty="0">
                <a:latin typeface="PT Sans"/>
                <a:sym typeface="PT Sans"/>
              </a:rPr>
              <a:t>movie recommendation, Amazon product recommendation </a:t>
            </a:r>
            <a:br>
              <a:rPr lang="en-IN" sz="1400" b="0" dirty="0">
                <a:latin typeface="PT Sans"/>
                <a:sym typeface="PT Sans"/>
              </a:rPr>
            </a:br>
            <a:br>
              <a:rPr lang="en-IN" sz="1400" b="0" dirty="0">
                <a:latin typeface="PT Sans"/>
                <a:sym typeface="PT Sans"/>
              </a:rPr>
            </a:br>
            <a:r>
              <a:rPr lang="en-IN" sz="1400" b="0" dirty="0">
                <a:latin typeface="PT Sans"/>
                <a:sym typeface="PT Sans"/>
              </a:rPr>
              <a:t>Advantages:  </a:t>
            </a:r>
            <a:r>
              <a:rPr lang="en-US" sz="1400" b="0" dirty="0">
                <a:latin typeface="PT Sans"/>
                <a:sym typeface="PT Sans"/>
              </a:rPr>
              <a:t>- No domain knowledge needed, highly transferrable model.</a:t>
            </a:r>
            <a:br>
              <a:rPr lang="en-US" sz="1400" b="0" dirty="0">
                <a:latin typeface="PT Sans"/>
                <a:sym typeface="PT Sans"/>
              </a:rPr>
            </a:br>
            <a:r>
              <a:rPr lang="en-US" sz="1400" b="0" dirty="0">
                <a:latin typeface="PT Sans"/>
                <a:sym typeface="PT Sans"/>
              </a:rPr>
              <a:t>                        - Capable of helping users discover new interests.</a:t>
            </a:r>
            <a:br>
              <a:rPr lang="en-US" sz="1400" b="0" dirty="0">
                <a:latin typeface="PT Sans"/>
                <a:sym typeface="PT Sans"/>
              </a:rPr>
            </a:br>
            <a:br>
              <a:rPr lang="en-US" sz="1400" b="0" dirty="0">
                <a:latin typeface="PT Sans"/>
                <a:sym typeface="PT Sans"/>
              </a:rPr>
            </a:br>
            <a:r>
              <a:rPr lang="en-IN" sz="1400" b="0" dirty="0">
                <a:latin typeface="PT Sans"/>
                <a:sym typeface="PT Sans"/>
              </a:rPr>
              <a:t>Disadvantages: </a:t>
            </a:r>
            <a:r>
              <a:rPr lang="en-US" sz="1400" b="0" dirty="0">
                <a:latin typeface="PT Sans"/>
                <a:sym typeface="PT Sans"/>
              </a:rPr>
              <a:t>- Cold-start problem: need to work with existing data, can’t handle fresh users</a:t>
            </a:r>
            <a:br>
              <a:rPr lang="en-US" sz="1400" b="0" dirty="0">
                <a:latin typeface="PT Sans"/>
                <a:sym typeface="PT Sans"/>
              </a:rPr>
            </a:br>
            <a:r>
              <a:rPr lang="en-US" sz="1400" b="0" dirty="0">
                <a:latin typeface="PT Sans"/>
                <a:sym typeface="PT Sans"/>
              </a:rPr>
              <a:t>                             - Difficulty in expanding features for items.</a:t>
            </a:r>
            <a:endParaRPr sz="1400" b="0" dirty="0">
              <a:latin typeface="PT Sans"/>
              <a:sym typeface="PT Sans"/>
            </a:endParaRPr>
          </a:p>
        </p:txBody>
      </p:sp>
      <p:sp>
        <p:nvSpPr>
          <p:cNvPr id="2885" name="Google Shape;2885;p38"/>
          <p:cNvSpPr txBox="1">
            <a:spLocks noGrp="1"/>
          </p:cNvSpPr>
          <p:nvPr>
            <p:ph type="title" idx="2"/>
          </p:nvPr>
        </p:nvSpPr>
        <p:spPr>
          <a:xfrm>
            <a:off x="713100" y="-160817"/>
            <a:ext cx="6977550" cy="22115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PT Sans" panose="020B0503020203020204" pitchFamily="34" charset="0"/>
              </a:rPr>
              <a:t>COLLABORATIVE FILTERING</a:t>
            </a:r>
            <a:endParaRPr sz="3200" dirty="0">
              <a:latin typeface="PT Sans" panose="020B0503020203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1441023" y="751495"/>
            <a:ext cx="5450991" cy="10395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Collaborative Filtering and spark ALS</a:t>
            </a:r>
          </a:p>
        </p:txBody>
      </p:sp>
      <p:sp>
        <p:nvSpPr>
          <p:cNvPr id="2825" name="Google Shape;2825;p37"/>
          <p:cNvSpPr txBox="1">
            <a:spLocks noGrp="1"/>
          </p:cNvSpPr>
          <p:nvPr>
            <p:ph type="subTitle" idx="1"/>
          </p:nvPr>
        </p:nvSpPr>
        <p:spPr>
          <a:xfrm>
            <a:off x="1441023" y="1767220"/>
            <a:ext cx="6013435" cy="2308619"/>
          </a:xfrm>
          <a:prstGeom prst="rect">
            <a:avLst/>
          </a:prstGeom>
        </p:spPr>
        <p:txBody>
          <a:bodyPr spcFirstLastPara="1" wrap="square" lIns="91425" tIns="91425" rIns="91425" bIns="91425" anchor="t" anchorCtr="0">
            <a:noAutofit/>
          </a:bodyPr>
          <a:lstStyle/>
          <a:p>
            <a:pPr marL="0" lvl="0" indent="0" algn="just"/>
            <a:r>
              <a:rPr lang="en-US" sz="1800" dirty="0"/>
              <a:t>we will use collaborative filtering as the recommendation algorithm. How collaborative filtering works is this: First, we consider the ratings of all users to all items as a matrix, and this matrix can be factorized into two separate matrices, one being a user matrix where rows represent users and columns are latent factors; the other being an item matrix where rows are latent factors and columns represent items. During this factorization process, the missing values in the rating matrix can be filled, which serve as predictions of user ratings of items, and then we can use them to give recommendations to users.</a:t>
            </a:r>
            <a:endParaRPr lang="en" sz="1800" dirty="0"/>
          </a:p>
        </p:txBody>
      </p:sp>
      <p:grpSp>
        <p:nvGrpSpPr>
          <p:cNvPr id="2834" name="Google Shape;2834;p37"/>
          <p:cNvGrpSpPr/>
          <p:nvPr/>
        </p:nvGrpSpPr>
        <p:grpSpPr>
          <a:xfrm>
            <a:off x="7651977" y="1527756"/>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1071147" y="751495"/>
            <a:ext cx="6523759" cy="10395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ALS (alternating Least Squares)</a:t>
            </a:r>
          </a:p>
        </p:txBody>
      </p:sp>
      <p:sp>
        <p:nvSpPr>
          <p:cNvPr id="2825" name="Google Shape;2825;p37"/>
          <p:cNvSpPr txBox="1">
            <a:spLocks noGrp="1"/>
          </p:cNvSpPr>
          <p:nvPr>
            <p:ph type="subTitle" idx="1"/>
          </p:nvPr>
        </p:nvSpPr>
        <p:spPr>
          <a:xfrm>
            <a:off x="1226110" y="1615696"/>
            <a:ext cx="6107722" cy="2778448"/>
          </a:xfrm>
          <a:prstGeom prst="rect">
            <a:avLst/>
          </a:prstGeom>
        </p:spPr>
        <p:txBody>
          <a:bodyPr spcFirstLastPara="1" wrap="square" lIns="91425" tIns="91425" rIns="91425" bIns="91425" anchor="t" anchorCtr="0">
            <a:noAutofit/>
          </a:bodyPr>
          <a:lstStyle/>
          <a:p>
            <a:pPr marL="0" lvl="0" indent="0" algn="just"/>
            <a:endParaRPr lang="en-US" sz="1800" dirty="0"/>
          </a:p>
          <a:p>
            <a:pPr marL="0" lvl="0" indent="0" algn="just"/>
            <a:r>
              <a:rPr lang="en-US" sz="1800" dirty="0"/>
              <a:t>ALS is a mathematically optimized implementation of collaborative filtering that uses Alternating Least Squares (ALS) with Weighted-</a:t>
            </a:r>
            <a:r>
              <a:rPr lang="en-US" sz="1800" dirty="0" err="1"/>
              <a:t>Lamda</a:t>
            </a:r>
            <a:r>
              <a:rPr lang="en-US" sz="1800" dirty="0"/>
              <a:t>-Regularization (ALS-WR) to find optimal factor weights that minimize the least squares between predicted and actual ratings. Spark’s </a:t>
            </a:r>
            <a:r>
              <a:rPr lang="en-US" sz="1800" dirty="0" err="1"/>
              <a:t>MLlib’s</a:t>
            </a:r>
            <a:r>
              <a:rPr lang="en-US" sz="1800" dirty="0"/>
              <a:t> package has a built-in ALS function, and we will use it in this post</a:t>
            </a:r>
            <a:endParaRPr lang="en" sz="1800" dirty="0"/>
          </a:p>
        </p:txBody>
      </p:sp>
      <p:sp>
        <p:nvSpPr>
          <p:cNvPr id="2833" name="Google Shape;2833;p37"/>
          <p:cNvSpPr/>
          <p:nvPr/>
        </p:nvSpPr>
        <p:spPr>
          <a:xfrm rot="10800000">
            <a:off x="6745519" y="425896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7651977" y="1527756"/>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56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1293918" y="1462880"/>
            <a:ext cx="6950652" cy="195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 System </a:t>
            </a:r>
            <a:r>
              <a:rPr lang="en" dirty="0">
                <a:solidFill>
                  <a:schemeClr val="accent2"/>
                </a:solidFill>
              </a:rPr>
              <a:t>Design </a:t>
            </a:r>
            <a:endParaRPr dirty="0">
              <a:solidFill>
                <a:schemeClr val="accent2"/>
              </a:solidFill>
            </a:endParaRPr>
          </a:p>
        </p:txBody>
      </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343622" y="2438750"/>
            <a:ext cx="6237300" cy="1478869"/>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603372" y="139069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a:t>
            </a:r>
            <a:endParaRPr dirty="0">
              <a:solidFill>
                <a:schemeClr val="accent2"/>
              </a:solidFill>
            </a:endParaRPr>
          </a:p>
        </p:txBody>
      </p:sp>
      <p:sp>
        <p:nvSpPr>
          <p:cNvPr id="2884" name="Google Shape;2884;p38"/>
          <p:cNvSpPr txBox="1">
            <a:spLocks noGrp="1"/>
          </p:cNvSpPr>
          <p:nvPr>
            <p:ph type="subTitle" idx="1"/>
          </p:nvPr>
        </p:nvSpPr>
        <p:spPr>
          <a:xfrm>
            <a:off x="1719945" y="2803300"/>
            <a:ext cx="5426700" cy="13820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111111"/>
                </a:solidFill>
                <a:effectLst/>
                <a:latin typeface="-apple-system"/>
              </a:rPr>
              <a:t> </a:t>
            </a:r>
            <a:r>
              <a:rPr lang="en-US" b="0" i="0" dirty="0">
                <a:solidFill>
                  <a:schemeClr val="bg1"/>
                </a:solidFill>
                <a:effectLst/>
                <a:latin typeface="-apple-system"/>
              </a:rPr>
              <a:t>we will use the </a:t>
            </a:r>
            <a:r>
              <a:rPr lang="en-US" b="0" i="0" dirty="0" err="1">
                <a:solidFill>
                  <a:schemeClr val="bg1"/>
                </a:solidFill>
                <a:effectLst/>
                <a:latin typeface="-apple-system"/>
              </a:rPr>
              <a:t>MovieLens</a:t>
            </a:r>
            <a:r>
              <a:rPr lang="en-US" dirty="0">
                <a:solidFill>
                  <a:schemeClr val="bg1"/>
                </a:solidFill>
                <a:latin typeface="-apple-system"/>
              </a:rPr>
              <a:t> Dataset</a:t>
            </a:r>
            <a:r>
              <a:rPr lang="en-US" b="0" i="0" dirty="0">
                <a:solidFill>
                  <a:schemeClr val="bg1"/>
                </a:solidFill>
                <a:effectLst/>
                <a:latin typeface="-apple-system"/>
              </a:rPr>
              <a:t> </a:t>
            </a:r>
          </a:p>
          <a:p>
            <a:pPr marL="0" lvl="0" indent="0" algn="ctr" rtl="0">
              <a:spcBef>
                <a:spcPts val="0"/>
              </a:spcBef>
              <a:spcAft>
                <a:spcPts val="0"/>
              </a:spcAft>
              <a:buNone/>
            </a:pPr>
            <a:endParaRPr lang="en-US" b="0" i="0" dirty="0">
              <a:solidFill>
                <a:schemeClr val="bg1"/>
              </a:solidFill>
              <a:effectLst/>
              <a:latin typeface="-apple-system"/>
            </a:endParaRPr>
          </a:p>
          <a:p>
            <a:pPr marL="0" lvl="0" indent="0" algn="ctr" rtl="0">
              <a:spcBef>
                <a:spcPts val="0"/>
              </a:spcBef>
              <a:spcAft>
                <a:spcPts val="0"/>
              </a:spcAft>
              <a:buNone/>
            </a:pPr>
            <a:endParaRPr dirty="0"/>
          </a:p>
        </p:txBody>
      </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4912075" y="599663"/>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855</Words>
  <Application>Microsoft Office PowerPoint</Application>
  <PresentationFormat>On-screen Show (16:9)</PresentationFormat>
  <Paragraphs>42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Exo</vt:lpstr>
      <vt:lpstr>PT Sans</vt:lpstr>
      <vt:lpstr>-apple-system</vt:lpstr>
      <vt:lpstr>Roboto Condensed Light</vt:lpstr>
      <vt:lpstr>Data Center Business Plan by Slidesgo</vt:lpstr>
      <vt:lpstr>Movie &amp; Content Recommendation </vt:lpstr>
      <vt:lpstr>INTRODUCTION</vt:lpstr>
      <vt:lpstr>Different Reccomdation System Algorithms </vt:lpstr>
      <vt:lpstr>CONTENT BASED RECOMMENDATION </vt:lpstr>
      <vt:lpstr>Description: Predicts the interest of a user by collecting preference information from many other users.  Assumption: If person P likes product D1 which has a collection of attributes, he/she is more likely to like product D2 which shares those attributes than product D3 which doesn’t.   Example: movie recommendation, Amazon product recommendation   Advantages:  - No domain knowledge needed, highly transferrable model.                         - Capable of helping users discover new interests.  Disadvantages: - Cold-start problem: need to work with existing data, can’t handle fresh users                              - Difficulty in expanding features for items.</vt:lpstr>
      <vt:lpstr>Collaborative Filtering and spark ALS</vt:lpstr>
      <vt:lpstr>ALS (alternating Least Squares)</vt:lpstr>
      <vt:lpstr>Recommendation System Design </vt:lpstr>
      <vt:lpstr>Dataset</vt:lpstr>
      <vt:lpstr>Procedure </vt:lpstr>
      <vt:lpstr>IMPLEMENTATION</vt:lpstr>
      <vt:lpstr>PowerPoint Presentation</vt:lpstr>
      <vt:lpstr>PowerPoint Presentation</vt:lpstr>
      <vt:lpstr>PowerPoint Presentation</vt:lpstr>
      <vt:lpstr>PowerPoint Presentation</vt:lpstr>
      <vt:lpstr>ALS model is able to provide both recommendations of movies based on user's preferences and also similar movies to a specific movie, which shows its effectiveness as one of the most critical techniques in the recommendation system. More works can be considered to further improve the model performance, such as making use of information from other data sets such as genres of movies and tag information and building the ALS model incorporating both explicit and implicit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&amp; Content Recommendation</dc:title>
  <dc:creator>HP</dc:creator>
  <cp:lastModifiedBy>Varinder Singh</cp:lastModifiedBy>
  <cp:revision>8</cp:revision>
  <dcterms:modified xsi:type="dcterms:W3CDTF">2022-11-22T16:37:48Z</dcterms:modified>
</cp:coreProperties>
</file>